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9"/>
  </p:notesMasterIdLst>
  <p:handoutMasterIdLst>
    <p:handoutMasterId r:id="rId30"/>
  </p:handoutMasterIdLst>
  <p:sldIdLst>
    <p:sldId id="256" r:id="rId2"/>
    <p:sldId id="283" r:id="rId3"/>
    <p:sldId id="269" r:id="rId4"/>
    <p:sldId id="261" r:id="rId5"/>
    <p:sldId id="277" r:id="rId6"/>
    <p:sldId id="276" r:id="rId7"/>
    <p:sldId id="263" r:id="rId8"/>
    <p:sldId id="264" r:id="rId9"/>
    <p:sldId id="265" r:id="rId10"/>
    <p:sldId id="275" r:id="rId11"/>
    <p:sldId id="278" r:id="rId12"/>
    <p:sldId id="279" r:id="rId13"/>
    <p:sldId id="272" r:id="rId14"/>
    <p:sldId id="262" r:id="rId15"/>
    <p:sldId id="266" r:id="rId16"/>
    <p:sldId id="270" r:id="rId17"/>
    <p:sldId id="271" r:id="rId18"/>
    <p:sldId id="259" r:id="rId19"/>
    <p:sldId id="280" r:id="rId20"/>
    <p:sldId id="260" r:id="rId21"/>
    <p:sldId id="258" r:id="rId22"/>
    <p:sldId id="273" r:id="rId23"/>
    <p:sldId id="282" r:id="rId24"/>
    <p:sldId id="274" r:id="rId25"/>
    <p:sldId id="267" r:id="rId26"/>
    <p:sldId id="281" r:id="rId27"/>
    <p:sldId id="268" r:id="rId28"/>
  </p:sldIdLst>
  <p:sldSz cx="9144000" cy="6858000" type="screen4x3"/>
  <p:notesSz cx="6669088" cy="9872663"/>
  <p:custShowLst>
    <p:custShow name="Oppgaver" id="0">
      <p:sldLst/>
    </p:custShow>
  </p:custShowLst>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1"/>
            <a:ext cx="2889938"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110595" name="Rectangle 3"/>
          <p:cNvSpPr>
            <a:spLocks noGrp="1" noChangeArrowheads="1"/>
          </p:cNvSpPr>
          <p:nvPr>
            <p:ph type="dt" sz="quarter" idx="1"/>
          </p:nvPr>
        </p:nvSpPr>
        <p:spPr bwMode="auto">
          <a:xfrm>
            <a:off x="3777607" y="1"/>
            <a:ext cx="2889938"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110596" name="Rectangle 4"/>
          <p:cNvSpPr>
            <a:spLocks noGrp="1" noChangeArrowheads="1"/>
          </p:cNvSpPr>
          <p:nvPr>
            <p:ph type="ftr" sz="quarter" idx="2"/>
          </p:nvPr>
        </p:nvSpPr>
        <p:spPr bwMode="auto">
          <a:xfrm>
            <a:off x="0" y="9377317"/>
            <a:ext cx="2889938"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110597" name="Rectangle 5"/>
          <p:cNvSpPr>
            <a:spLocks noGrp="1" noChangeArrowheads="1"/>
          </p:cNvSpPr>
          <p:nvPr>
            <p:ph type="sldNum" sz="quarter" idx="3"/>
          </p:nvPr>
        </p:nvSpPr>
        <p:spPr bwMode="auto">
          <a:xfrm>
            <a:off x="3777607" y="9377317"/>
            <a:ext cx="2889938"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514F9B0-BE8D-495A-ACAE-A71BE084908C}" type="slidenum">
              <a:rPr lang="nb-NO"/>
              <a:pPr>
                <a:defRPr/>
              </a:pPr>
              <a:t>‹#›</a:t>
            </a:fld>
            <a:endParaRPr lang="nb-NO"/>
          </a:p>
        </p:txBody>
      </p:sp>
    </p:spTree>
    <p:extLst>
      <p:ext uri="{BB962C8B-B14F-4D97-AF65-F5344CB8AC3E}">
        <p14:creationId xmlns:p14="http://schemas.microsoft.com/office/powerpoint/2010/main" val="1589225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1"/>
            <a:ext cx="2889938"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b-NO"/>
          </a:p>
        </p:txBody>
      </p:sp>
      <p:sp>
        <p:nvSpPr>
          <p:cNvPr id="59395" name="Rectangle 3"/>
          <p:cNvSpPr>
            <a:spLocks noGrp="1" noChangeArrowheads="1"/>
          </p:cNvSpPr>
          <p:nvPr>
            <p:ph type="dt" idx="1"/>
          </p:nvPr>
        </p:nvSpPr>
        <p:spPr bwMode="auto">
          <a:xfrm>
            <a:off x="3777607" y="1"/>
            <a:ext cx="2889938"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b-NO"/>
          </a:p>
        </p:txBody>
      </p:sp>
      <p:sp>
        <p:nvSpPr>
          <p:cNvPr id="58372" name="Rectangle 4"/>
          <p:cNvSpPr>
            <a:spLocks noGrp="1" noRot="1" noChangeAspect="1" noChangeArrowheads="1" noTextEdit="1"/>
          </p:cNvSpPr>
          <p:nvPr>
            <p:ph type="sldImg" idx="2"/>
          </p:nvPr>
        </p:nvSpPr>
        <p:spPr bwMode="auto">
          <a:xfrm>
            <a:off x="866775" y="739775"/>
            <a:ext cx="4935538" cy="3703638"/>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666909" y="4689515"/>
            <a:ext cx="5335270" cy="44426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59398" name="Rectangle 6"/>
          <p:cNvSpPr>
            <a:spLocks noGrp="1" noChangeArrowheads="1"/>
          </p:cNvSpPr>
          <p:nvPr>
            <p:ph type="ftr" sz="quarter" idx="4"/>
          </p:nvPr>
        </p:nvSpPr>
        <p:spPr bwMode="auto">
          <a:xfrm>
            <a:off x="0" y="9377317"/>
            <a:ext cx="2889938"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b-NO"/>
          </a:p>
        </p:txBody>
      </p:sp>
      <p:sp>
        <p:nvSpPr>
          <p:cNvPr id="59399" name="Rectangle 7"/>
          <p:cNvSpPr>
            <a:spLocks noGrp="1" noChangeArrowheads="1"/>
          </p:cNvSpPr>
          <p:nvPr>
            <p:ph type="sldNum" sz="quarter" idx="5"/>
          </p:nvPr>
        </p:nvSpPr>
        <p:spPr bwMode="auto">
          <a:xfrm>
            <a:off x="3777607" y="9377317"/>
            <a:ext cx="2889938"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E765984-EBBE-451F-A7D9-818FAACEA121}" type="slidenum">
              <a:rPr lang="nb-NO"/>
              <a:pPr>
                <a:defRPr/>
              </a:pPr>
              <a:t>‹#›</a:t>
            </a:fld>
            <a:endParaRPr lang="nb-NO"/>
          </a:p>
        </p:txBody>
      </p:sp>
    </p:spTree>
    <p:extLst>
      <p:ext uri="{BB962C8B-B14F-4D97-AF65-F5344CB8AC3E}">
        <p14:creationId xmlns:p14="http://schemas.microsoft.com/office/powerpoint/2010/main" val="1984966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4E765984-EBBE-451F-A7D9-818FAACEA121}" type="slidenum">
              <a:rPr lang="nb-NO" smtClean="0"/>
              <a:pPr>
                <a:defRPr/>
              </a:pPr>
              <a:t>1</a:t>
            </a:fld>
            <a:endParaRPr lang="nb-NO"/>
          </a:p>
        </p:txBody>
      </p:sp>
    </p:spTree>
    <p:extLst>
      <p:ext uri="{BB962C8B-B14F-4D97-AF65-F5344CB8AC3E}">
        <p14:creationId xmlns:p14="http://schemas.microsoft.com/office/powerpoint/2010/main" val="267456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4E765984-EBBE-451F-A7D9-818FAACEA121}" type="slidenum">
              <a:rPr lang="nb-NO" smtClean="0"/>
              <a:pPr>
                <a:defRPr/>
              </a:pPr>
              <a:t>21</a:t>
            </a:fld>
            <a:endParaRPr lang="nb-NO"/>
          </a:p>
        </p:txBody>
      </p:sp>
    </p:spTree>
    <p:extLst>
      <p:ext uri="{BB962C8B-B14F-4D97-AF65-F5344CB8AC3E}">
        <p14:creationId xmlns:p14="http://schemas.microsoft.com/office/powerpoint/2010/main" val="379439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4E765984-EBBE-451F-A7D9-818FAACEA121}" type="slidenum">
              <a:rPr lang="nb-NO" smtClean="0">
                <a:solidFill>
                  <a:prstClr val="black"/>
                </a:solidFill>
              </a:rPr>
              <a:pPr>
                <a:defRPr/>
              </a:pPr>
              <a:t>22</a:t>
            </a:fld>
            <a:endParaRPr lang="nb-NO">
              <a:solidFill>
                <a:prstClr val="black"/>
              </a:solidFill>
            </a:endParaRPr>
          </a:p>
        </p:txBody>
      </p:sp>
    </p:spTree>
    <p:extLst>
      <p:ext uri="{BB962C8B-B14F-4D97-AF65-F5344CB8AC3E}">
        <p14:creationId xmlns:p14="http://schemas.microsoft.com/office/powerpoint/2010/main" val="3794391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tellysbil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nb-NO"/>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nb-NO"/>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nb-NO"/>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nb-NO"/>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nb-NO"/>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nb-NO"/>
            </a:p>
          </p:txBody>
        </p:sp>
      </p:grpSp>
      <p:sp>
        <p:nvSpPr>
          <p:cNvPr id="23561"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nb-NO"/>
              <a:t>Klikk for å redigere tittelstil</a:t>
            </a:r>
          </a:p>
        </p:txBody>
      </p:sp>
      <p:sp>
        <p:nvSpPr>
          <p:cNvPr id="23562"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nb-NO"/>
              <a:t>Klikk for å redigere undertittelstil i malen</a:t>
            </a:r>
          </a:p>
        </p:txBody>
      </p:sp>
      <p:sp>
        <p:nvSpPr>
          <p:cNvPr id="11" name="Rectangle 11"/>
          <p:cNvSpPr>
            <a:spLocks noGrp="1" noChangeArrowheads="1"/>
          </p:cNvSpPr>
          <p:nvPr>
            <p:ph type="dt" sz="quarter" idx="10"/>
          </p:nvPr>
        </p:nvSpPr>
        <p:spPr>
          <a:xfrm>
            <a:off x="990600" y="6245225"/>
            <a:ext cx="1901825" cy="476250"/>
          </a:xfrm>
        </p:spPr>
        <p:txBody>
          <a:bodyPr/>
          <a:lstStyle>
            <a:lvl1pPr>
              <a:defRPr smtClean="0"/>
            </a:lvl1pPr>
          </a:lstStyle>
          <a:p>
            <a:pPr>
              <a:defRPr/>
            </a:pPr>
            <a:r>
              <a:rPr lang="nb-NO" smtClean="0"/>
              <a:t>Øygard ungdomsskole</a:t>
            </a:r>
            <a:endParaRPr lang="nb-NO"/>
          </a:p>
        </p:txBody>
      </p:sp>
      <p:sp>
        <p:nvSpPr>
          <p:cNvPr id="12" name="Rectangle 12"/>
          <p:cNvSpPr>
            <a:spLocks noGrp="1" noChangeArrowheads="1"/>
          </p:cNvSpPr>
          <p:nvPr>
            <p:ph type="ftr" sz="quarter" idx="11"/>
          </p:nvPr>
        </p:nvSpPr>
        <p:spPr>
          <a:xfrm>
            <a:off x="3468688" y="6245225"/>
            <a:ext cx="2895600" cy="476250"/>
          </a:xfrm>
        </p:spPr>
        <p:txBody>
          <a:bodyPr/>
          <a:lstStyle>
            <a:lvl1pPr>
              <a:defRPr smtClean="0"/>
            </a:lvl1pPr>
          </a:lstStyle>
          <a:p>
            <a:pPr>
              <a:defRPr/>
            </a:pPr>
            <a:r>
              <a:rPr lang="nb-NO" smtClean="0"/>
              <a:t>Klasseforeldremøtet i 10d tirsdag den 3. oktober 2017 kl 1800 ved klassestyrer, Svein Kåre Nessa</a:t>
            </a:r>
            <a:endParaRPr lang="nb-NO"/>
          </a:p>
        </p:txBody>
      </p:sp>
      <p:sp>
        <p:nvSpPr>
          <p:cNvPr id="13" name="Rectangle 13"/>
          <p:cNvSpPr>
            <a:spLocks noGrp="1" noChangeArrowheads="1"/>
          </p:cNvSpPr>
          <p:nvPr>
            <p:ph type="sldNum" sz="quarter" idx="12"/>
          </p:nvPr>
        </p:nvSpPr>
        <p:spPr/>
        <p:txBody>
          <a:bodyPr/>
          <a:lstStyle>
            <a:lvl1pPr>
              <a:defRPr smtClean="0"/>
            </a:lvl1pPr>
          </a:lstStyle>
          <a:p>
            <a:pPr>
              <a:defRPr/>
            </a:pPr>
            <a:fld id="{3264997A-CD5B-4D13-8D6E-75A8884A2A18}" type="slidenum">
              <a:rPr lang="nb-NO"/>
              <a:pPr>
                <a:defRPr/>
              </a:pPr>
              <a:t>‹#›</a:t>
            </a:fld>
            <a:endParaRPr lang="nb-NO"/>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B48617D3-22CF-45F8-9DCB-671B27F786DF}" type="slidenum">
              <a:rPr lang="nb-NO"/>
              <a:pPr>
                <a:defRPr/>
              </a:pPr>
              <a:t>‹#›</a:t>
            </a:fld>
            <a:endParaRPr lang="nb-NO"/>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748463" y="244475"/>
            <a:ext cx="2097087"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44475"/>
            <a:ext cx="6138863"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25433A2D-9398-4AF0-8229-5429FF199A11}" type="slidenum">
              <a:rPr lang="nb-NO"/>
              <a:pPr>
                <a:defRPr/>
              </a:pPr>
              <a:t>‹#›</a:t>
            </a:fld>
            <a:endParaRPr lang="nb-NO"/>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457200" y="244475"/>
            <a:ext cx="8385175" cy="1431925"/>
          </a:xfrm>
        </p:spPr>
        <p:txBody>
          <a:bodyPr/>
          <a:lstStyle/>
          <a:p>
            <a:r>
              <a:rPr lang="nb-NO" smtClean="0"/>
              <a:t>Klikk for å redigere tittelstil</a:t>
            </a:r>
            <a:endParaRPr lang="nb-NO"/>
          </a:p>
        </p:txBody>
      </p:sp>
      <p:sp>
        <p:nvSpPr>
          <p:cNvPr id="3" name="Plassholder for tabell 2"/>
          <p:cNvSpPr>
            <a:spLocks noGrp="1"/>
          </p:cNvSpPr>
          <p:nvPr>
            <p:ph type="tbl" idx="1"/>
          </p:nvPr>
        </p:nvSpPr>
        <p:spPr>
          <a:xfrm>
            <a:off x="838200" y="1905000"/>
            <a:ext cx="8007350" cy="4191000"/>
          </a:xfrm>
        </p:spPr>
        <p:txBody>
          <a:bodyPr/>
          <a:lstStyle/>
          <a:p>
            <a:pPr lvl="0"/>
            <a:endParaRPr lang="nb-NO" noProof="0" smtClean="0"/>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DD96DCF6-D87B-4D85-8BE5-7ADD7A66F073}" type="slidenum">
              <a:rPr lang="nb-NO"/>
              <a:pPr>
                <a:defRPr/>
              </a:pPr>
              <a:t>‹#›</a:t>
            </a:fld>
            <a:endParaRPr lang="nb-NO"/>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tel, diagram og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44475"/>
            <a:ext cx="8385175" cy="1431925"/>
          </a:xfrm>
        </p:spPr>
        <p:txBody>
          <a:bodyPr/>
          <a:lstStyle/>
          <a:p>
            <a:r>
              <a:rPr lang="nb-NO" smtClean="0"/>
              <a:t>Klikk for å redigere tittelstil</a:t>
            </a:r>
            <a:endParaRPr lang="nb-NO"/>
          </a:p>
        </p:txBody>
      </p:sp>
      <p:sp>
        <p:nvSpPr>
          <p:cNvPr id="3" name="Plassholder for diagram 2"/>
          <p:cNvSpPr>
            <a:spLocks noGrp="1"/>
          </p:cNvSpPr>
          <p:nvPr>
            <p:ph type="chart" sz="half" idx="1"/>
          </p:nvPr>
        </p:nvSpPr>
        <p:spPr>
          <a:xfrm>
            <a:off x="838200" y="1905000"/>
            <a:ext cx="3927475" cy="4191000"/>
          </a:xfrm>
        </p:spPr>
        <p:txBody>
          <a:bodyPr/>
          <a:lstStyle/>
          <a:p>
            <a:pPr lvl="0"/>
            <a:endParaRPr lang="nb-NO" noProof="0" smtClean="0"/>
          </a:p>
        </p:txBody>
      </p:sp>
      <p:sp>
        <p:nvSpPr>
          <p:cNvPr id="4" name="Plassholder for tekst 3"/>
          <p:cNvSpPr>
            <a:spLocks noGrp="1"/>
          </p:cNvSpPr>
          <p:nvPr>
            <p:ph type="body" sz="half" idx="2"/>
          </p:nvPr>
        </p:nvSpPr>
        <p:spPr>
          <a:xfrm>
            <a:off x="4918075" y="1905000"/>
            <a:ext cx="3927475" cy="41910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53AFCA8E-A297-4F35-97CE-C5AB7B67F428}" type="slidenum">
              <a:rPr lang="nb-NO"/>
              <a:pPr>
                <a:defRPr/>
              </a:pPr>
              <a:t>‹#›</a:t>
            </a:fld>
            <a:endParaRPr lang="nb-NO"/>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tel, utklipp og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44475"/>
            <a:ext cx="8385175" cy="1431925"/>
          </a:xfrm>
        </p:spPr>
        <p:txBody>
          <a:bodyPr/>
          <a:lstStyle/>
          <a:p>
            <a:r>
              <a:rPr lang="nb-NO" smtClean="0"/>
              <a:t>Klikk for å redigere tittelstil</a:t>
            </a:r>
            <a:endParaRPr lang="nb-NO"/>
          </a:p>
        </p:txBody>
      </p:sp>
      <p:sp>
        <p:nvSpPr>
          <p:cNvPr id="3" name="Plassholder for utklipp 2"/>
          <p:cNvSpPr>
            <a:spLocks noGrp="1"/>
          </p:cNvSpPr>
          <p:nvPr>
            <p:ph type="clipArt" sz="half" idx="1"/>
          </p:nvPr>
        </p:nvSpPr>
        <p:spPr>
          <a:xfrm>
            <a:off x="838200" y="1905000"/>
            <a:ext cx="3927475" cy="4191000"/>
          </a:xfrm>
        </p:spPr>
        <p:txBody>
          <a:bodyPr/>
          <a:lstStyle/>
          <a:p>
            <a:pPr lvl="0"/>
            <a:endParaRPr lang="nb-NO" noProof="0" smtClean="0"/>
          </a:p>
        </p:txBody>
      </p:sp>
      <p:sp>
        <p:nvSpPr>
          <p:cNvPr id="4" name="Plassholder for tekst 3"/>
          <p:cNvSpPr>
            <a:spLocks noGrp="1"/>
          </p:cNvSpPr>
          <p:nvPr>
            <p:ph type="body" sz="half" idx="2"/>
          </p:nvPr>
        </p:nvSpPr>
        <p:spPr>
          <a:xfrm>
            <a:off x="4918075" y="1905000"/>
            <a:ext cx="3927475" cy="41910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4B0D0338-BD82-4545-804E-CE424607B269}" type="slidenum">
              <a:rPr lang="nb-NO"/>
              <a:pPr>
                <a:defRPr/>
              </a:pPr>
              <a:t>‹#›</a:t>
            </a:fld>
            <a:endParaRPr lang="nb-NO"/>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tel, innhold og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44475"/>
            <a:ext cx="8385175" cy="1431925"/>
          </a:xfrm>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905000"/>
            <a:ext cx="3927475" cy="41910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918075" y="1905000"/>
            <a:ext cx="3927475" cy="41910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BC155972-BDC6-47F5-9AE1-08E32DC34BFC}" type="slidenum">
              <a:rPr lang="nb-NO"/>
              <a:pPr>
                <a:defRPr/>
              </a:pPr>
              <a:t>‹#›</a:t>
            </a:fld>
            <a:endParaRPr lang="nb-NO"/>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tel og diagram">
    <p:spTree>
      <p:nvGrpSpPr>
        <p:cNvPr id="1" name=""/>
        <p:cNvGrpSpPr/>
        <p:nvPr/>
      </p:nvGrpSpPr>
      <p:grpSpPr>
        <a:xfrm>
          <a:off x="0" y="0"/>
          <a:ext cx="0" cy="0"/>
          <a:chOff x="0" y="0"/>
          <a:chExt cx="0" cy="0"/>
        </a:xfrm>
      </p:grpSpPr>
      <p:sp>
        <p:nvSpPr>
          <p:cNvPr id="2" name="Tittel 1"/>
          <p:cNvSpPr>
            <a:spLocks noGrp="1"/>
          </p:cNvSpPr>
          <p:nvPr>
            <p:ph type="title"/>
          </p:nvPr>
        </p:nvSpPr>
        <p:spPr>
          <a:xfrm>
            <a:off x="457200" y="244475"/>
            <a:ext cx="8385175" cy="1431925"/>
          </a:xfrm>
        </p:spPr>
        <p:txBody>
          <a:bodyPr/>
          <a:lstStyle/>
          <a:p>
            <a:r>
              <a:rPr lang="nb-NO" smtClean="0"/>
              <a:t>Klikk for å redigere tittelstil</a:t>
            </a:r>
            <a:endParaRPr lang="nb-NO"/>
          </a:p>
        </p:txBody>
      </p:sp>
      <p:sp>
        <p:nvSpPr>
          <p:cNvPr id="3" name="Plassholder for diagram 2"/>
          <p:cNvSpPr>
            <a:spLocks noGrp="1"/>
          </p:cNvSpPr>
          <p:nvPr>
            <p:ph type="chart" idx="1"/>
          </p:nvPr>
        </p:nvSpPr>
        <p:spPr>
          <a:xfrm>
            <a:off x="838200" y="1905000"/>
            <a:ext cx="8007350" cy="4191000"/>
          </a:xfrm>
        </p:spPr>
        <p:txBody>
          <a:bodyPr/>
          <a:lstStyle/>
          <a:p>
            <a:pPr lvl="0"/>
            <a:endParaRPr lang="nb-NO" noProof="0" smtClean="0"/>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9F34C0D0-CA8E-4608-8974-CA374DFE7D01}" type="slidenum">
              <a:rPr lang="nb-NO"/>
              <a:pPr>
                <a:defRPr/>
              </a:pPr>
              <a:t>‹#›</a:t>
            </a:fld>
            <a:endParaRPr lang="nb-NO"/>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A00293E0-2C05-4AB2-99A4-96624936D4BD}" type="slidenum">
              <a:rPr lang="nb-NO"/>
              <a:pPr>
                <a:defRPr/>
              </a:pPr>
              <a:t>‹#›</a:t>
            </a:fld>
            <a:endParaRPr lang="nb-NO"/>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5"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6" name="Rectangle 13"/>
          <p:cNvSpPr>
            <a:spLocks noGrp="1" noChangeArrowheads="1"/>
          </p:cNvSpPr>
          <p:nvPr>
            <p:ph type="sldNum" sz="quarter" idx="12"/>
          </p:nvPr>
        </p:nvSpPr>
        <p:spPr>
          <a:ln/>
        </p:spPr>
        <p:txBody>
          <a:bodyPr/>
          <a:lstStyle>
            <a:lvl1pPr>
              <a:defRPr/>
            </a:lvl1pPr>
          </a:lstStyle>
          <a:p>
            <a:pPr>
              <a:defRPr/>
            </a:pPr>
            <a:fld id="{6B3BC34C-A691-4E0E-9FC8-5276C7D60EAC}" type="slidenum">
              <a:rPr lang="nb-NO"/>
              <a:pPr>
                <a:defRPr/>
              </a:pPr>
              <a:t>‹#›</a:t>
            </a:fld>
            <a:endParaRPr lang="nb-NO"/>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5AF4078A-70E9-4A20-BD09-D8FFB23A0AC6}" type="slidenum">
              <a:rPr lang="nb-NO"/>
              <a:pPr>
                <a:defRPr/>
              </a:pPr>
              <a:t>‹#›</a:t>
            </a:fld>
            <a:endParaRPr lang="nb-NO"/>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8"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9" name="Rectangle 13"/>
          <p:cNvSpPr>
            <a:spLocks noGrp="1" noChangeArrowheads="1"/>
          </p:cNvSpPr>
          <p:nvPr>
            <p:ph type="sldNum" sz="quarter" idx="12"/>
          </p:nvPr>
        </p:nvSpPr>
        <p:spPr>
          <a:ln/>
        </p:spPr>
        <p:txBody>
          <a:bodyPr/>
          <a:lstStyle>
            <a:lvl1pPr>
              <a:defRPr/>
            </a:lvl1pPr>
          </a:lstStyle>
          <a:p>
            <a:pPr>
              <a:defRPr/>
            </a:pPr>
            <a:fld id="{FCDDA7A1-13CC-4CC8-87FD-155A3EE9F43B}" type="slidenum">
              <a:rPr lang="nb-NO"/>
              <a:pPr>
                <a:defRPr/>
              </a:pPr>
              <a:t>‹#›</a:t>
            </a:fld>
            <a:endParaRPr lang="nb-NO"/>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4"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5" name="Rectangle 13"/>
          <p:cNvSpPr>
            <a:spLocks noGrp="1" noChangeArrowheads="1"/>
          </p:cNvSpPr>
          <p:nvPr>
            <p:ph type="sldNum" sz="quarter" idx="12"/>
          </p:nvPr>
        </p:nvSpPr>
        <p:spPr>
          <a:ln/>
        </p:spPr>
        <p:txBody>
          <a:bodyPr/>
          <a:lstStyle>
            <a:lvl1pPr>
              <a:defRPr/>
            </a:lvl1pPr>
          </a:lstStyle>
          <a:p>
            <a:pPr>
              <a:defRPr/>
            </a:pPr>
            <a:fld id="{C3044F4A-73A5-4759-85B4-859A97943E7F}" type="slidenum">
              <a:rPr lang="nb-NO"/>
              <a:pPr>
                <a:defRPr/>
              </a:pPr>
              <a:t>‹#›</a:t>
            </a:fld>
            <a:endParaRPr lang="nb-NO"/>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3"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4" name="Rectangle 13"/>
          <p:cNvSpPr>
            <a:spLocks noGrp="1" noChangeArrowheads="1"/>
          </p:cNvSpPr>
          <p:nvPr>
            <p:ph type="sldNum" sz="quarter" idx="12"/>
          </p:nvPr>
        </p:nvSpPr>
        <p:spPr>
          <a:ln/>
        </p:spPr>
        <p:txBody>
          <a:bodyPr/>
          <a:lstStyle>
            <a:lvl1pPr>
              <a:defRPr/>
            </a:lvl1pPr>
          </a:lstStyle>
          <a:p>
            <a:pPr>
              <a:defRPr/>
            </a:pPr>
            <a:fld id="{A3FC48CA-4DB7-4E70-B87E-7DB76022CB99}" type="slidenum">
              <a:rPr lang="nb-NO"/>
              <a:pPr>
                <a:defRPr/>
              </a:pPr>
              <a:t>‹#›</a:t>
            </a:fld>
            <a:endParaRPr lang="nb-NO"/>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DB24F1A7-BE76-43BF-B22C-BF9AB8358244}" type="slidenum">
              <a:rPr lang="nb-NO"/>
              <a:pPr>
                <a:defRPr/>
              </a:pPr>
              <a:t>‹#›</a:t>
            </a:fld>
            <a:endParaRPr lang="nb-NO"/>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11"/>
          <p:cNvSpPr>
            <a:spLocks noGrp="1" noChangeArrowheads="1"/>
          </p:cNvSpPr>
          <p:nvPr>
            <p:ph type="dt" sz="half" idx="10"/>
          </p:nvPr>
        </p:nvSpPr>
        <p:spPr>
          <a:ln/>
        </p:spPr>
        <p:txBody>
          <a:bodyPr/>
          <a:lstStyle>
            <a:lvl1pPr>
              <a:defRPr/>
            </a:lvl1pPr>
          </a:lstStyle>
          <a:p>
            <a:pPr>
              <a:defRPr/>
            </a:pPr>
            <a:r>
              <a:rPr lang="nb-NO" smtClean="0"/>
              <a:t>Øygard ungdomsskole</a:t>
            </a:r>
            <a:endParaRPr lang="nb-NO"/>
          </a:p>
        </p:txBody>
      </p:sp>
      <p:sp>
        <p:nvSpPr>
          <p:cNvPr id="6" name="Rectangle 12"/>
          <p:cNvSpPr>
            <a:spLocks noGrp="1" noChangeArrowheads="1"/>
          </p:cNvSpPr>
          <p:nvPr>
            <p:ph type="ftr" sz="quarter" idx="11"/>
          </p:nvPr>
        </p:nvSpPr>
        <p:spPr>
          <a:ln/>
        </p:spPr>
        <p:txBody>
          <a:bodyPr/>
          <a:lstStyle>
            <a:lvl1pPr>
              <a:defRPr/>
            </a:lvl1pPr>
          </a:lstStyle>
          <a:p>
            <a:pPr>
              <a:defRPr/>
            </a:pPr>
            <a:r>
              <a:rPr lang="nb-NO" smtClean="0"/>
              <a:t>Klasseforeldremøtet i 10d tirsdag den 3. oktober 2017 kl 1800 ved klassestyrer, Svein Kåre Nessa</a:t>
            </a:r>
            <a:endParaRPr lang="nb-NO"/>
          </a:p>
        </p:txBody>
      </p:sp>
      <p:sp>
        <p:nvSpPr>
          <p:cNvPr id="7" name="Rectangle 13"/>
          <p:cNvSpPr>
            <a:spLocks noGrp="1" noChangeArrowheads="1"/>
          </p:cNvSpPr>
          <p:nvPr>
            <p:ph type="sldNum" sz="quarter" idx="12"/>
          </p:nvPr>
        </p:nvSpPr>
        <p:spPr>
          <a:ln/>
        </p:spPr>
        <p:txBody>
          <a:bodyPr/>
          <a:lstStyle>
            <a:lvl1pPr>
              <a:defRPr/>
            </a:lvl1pPr>
          </a:lstStyle>
          <a:p>
            <a:pPr>
              <a:defRPr/>
            </a:pPr>
            <a:fld id="{EE99373E-BC10-4FCC-9D49-112084EEA596}" type="slidenum">
              <a:rPr lang="nb-NO"/>
              <a:pPr>
                <a:defRPr/>
              </a:pPr>
              <a:t>‹#›</a:t>
            </a:fld>
            <a:endParaRPr lang="nb-NO"/>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19088" y="1828800"/>
            <a:ext cx="8824912" cy="5029200"/>
            <a:chOff x="201" y="1152"/>
            <a:chExt cx="5559" cy="3168"/>
          </a:xfrm>
        </p:grpSpPr>
        <p:sp>
          <p:nvSpPr>
            <p:cNvPr id="22531"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nb-NO"/>
            </a:p>
          </p:txBody>
        </p:sp>
        <p:sp>
          <p:nvSpPr>
            <p:cNvPr id="22532"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nb-NO"/>
            </a:p>
          </p:txBody>
        </p:sp>
        <p:sp>
          <p:nvSpPr>
            <p:cNvPr id="22533"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nb-NO"/>
            </a:p>
          </p:txBody>
        </p:sp>
        <p:sp>
          <p:nvSpPr>
            <p:cNvPr id="22534"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nb-NO"/>
            </a:p>
          </p:txBody>
        </p:sp>
        <p:sp>
          <p:nvSpPr>
            <p:cNvPr id="22535"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nb-NO"/>
            </a:p>
          </p:txBody>
        </p:sp>
        <p:sp>
          <p:nvSpPr>
            <p:cNvPr id="22536"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nb-NO"/>
            </a:p>
          </p:txBody>
        </p:sp>
        <p:sp>
          <p:nvSpPr>
            <p:cNvPr id="22537"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nb-NO"/>
            </a:p>
          </p:txBody>
        </p:sp>
        <p:sp>
          <p:nvSpPr>
            <p:cNvPr id="22538"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nb-NO"/>
            </a:p>
          </p:txBody>
        </p:sp>
      </p:grpSp>
      <p:sp>
        <p:nvSpPr>
          <p:cNvPr id="22539"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defRPr>
            </a:lvl1pPr>
          </a:lstStyle>
          <a:p>
            <a:pPr>
              <a:defRPr/>
            </a:pPr>
            <a:r>
              <a:rPr lang="nb-NO" smtClean="0"/>
              <a:t>Øygard ungdomsskole</a:t>
            </a:r>
            <a:endParaRPr lang="nb-NO"/>
          </a:p>
        </p:txBody>
      </p:sp>
      <p:sp>
        <p:nvSpPr>
          <p:cNvPr id="22540"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r>
              <a:rPr lang="nb-NO" smtClean="0"/>
              <a:t>Klasseforeldremøtet i 10d tirsdag den 3. oktober 2017 kl 1800 ved klassestyrer, Svein Kåre Nessa</a:t>
            </a:r>
            <a:endParaRPr lang="nb-NO"/>
          </a:p>
        </p:txBody>
      </p:sp>
      <p:sp>
        <p:nvSpPr>
          <p:cNvPr id="22541"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362FAFB1-218E-4568-9467-EDD4FE3B96A4}" type="slidenum">
              <a:rPr lang="nb-NO"/>
              <a:pPr>
                <a:defRPr/>
              </a:pPr>
              <a:t>‹#›</a:t>
            </a:fld>
            <a:endParaRPr lang="nb-NO"/>
          </a:p>
        </p:txBody>
      </p:sp>
      <p:sp>
        <p:nvSpPr>
          <p:cNvPr id="22542"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22543"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Tree>
  </p:cSld>
  <p:clrMap bg1="dk2" tx1="lt1" bg2="dk1" tx2="lt2" accent1="accent1" accent2="accent2" accent3="accent3" accent4="accent4" accent5="accent5" accent6="accent6" hlink="hlink" folHlink="folHlink"/>
  <p:sldLayoutIdLst>
    <p:sldLayoutId id="2147483696"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2543">
                                            <p:txEl>
                                              <p:pRg st="0" end="0"/>
                                            </p:txEl>
                                          </p:spTgt>
                                        </p:tgtEl>
                                        <p:attrNameLst>
                                          <p:attrName>style.opacity</p:attrName>
                                        </p:attrNameLst>
                                      </p:cBhvr>
                                      <p:to>
                                        <p:strVal val="0.25"/>
                                      </p:to>
                                    </p:set>
                                    <p:animEffect filter="image" prLst="opacity: 0.25">
                                      <p:cBhvr rctx="IE">
                                        <p:cTn id="7" dur="indefinite"/>
                                        <p:tgtEl>
                                          <p:spTgt spid="22543">
                                            <p:txEl>
                                              <p:pRg st="0" end="0"/>
                                            </p:txEl>
                                          </p:spTgt>
                                        </p:tgtEl>
                                      </p:cBhvr>
                                    </p:animEffect>
                                  </p:childTnLst>
                                </p:cTn>
                              </p:par>
                              <p:par>
                                <p:cTn id="8" presetID="9" presetClass="emph" presetSubtype="0" grpId="0" nodeType="withEffect">
                                  <p:stCondLst>
                                    <p:cond delay="0"/>
                                  </p:stCondLst>
                                  <p:childTnLst>
                                    <p:set>
                                      <p:cBhvr rctx="PPT">
                                        <p:cTn id="9" dur="indefinite"/>
                                        <p:tgtEl>
                                          <p:spTgt spid="22543">
                                            <p:txEl>
                                              <p:pRg st="1" end="1"/>
                                            </p:txEl>
                                          </p:spTgt>
                                        </p:tgtEl>
                                        <p:attrNameLst>
                                          <p:attrName>style.opacity</p:attrName>
                                        </p:attrNameLst>
                                      </p:cBhvr>
                                      <p:to>
                                        <p:strVal val="0.25"/>
                                      </p:to>
                                    </p:set>
                                    <p:animEffect filter="image" prLst="opacity: 0.25">
                                      <p:cBhvr rctx="IE">
                                        <p:cTn id="10" dur="indefinite"/>
                                        <p:tgtEl>
                                          <p:spTgt spid="22543">
                                            <p:txEl>
                                              <p:pRg st="1" end="1"/>
                                            </p:txEl>
                                          </p:spTgt>
                                        </p:tgtEl>
                                      </p:cBhvr>
                                    </p:animEffect>
                                  </p:childTnLst>
                                </p:cTn>
                              </p:par>
                              <p:par>
                                <p:cTn id="11" presetID="9" presetClass="emph" presetSubtype="0" grpId="0" nodeType="withEffect">
                                  <p:stCondLst>
                                    <p:cond delay="0"/>
                                  </p:stCondLst>
                                  <p:childTnLst>
                                    <p:set>
                                      <p:cBhvr rctx="PPT">
                                        <p:cTn id="12" dur="indefinite"/>
                                        <p:tgtEl>
                                          <p:spTgt spid="22543">
                                            <p:txEl>
                                              <p:pRg st="2" end="2"/>
                                            </p:txEl>
                                          </p:spTgt>
                                        </p:tgtEl>
                                        <p:attrNameLst>
                                          <p:attrName>style.opacity</p:attrName>
                                        </p:attrNameLst>
                                      </p:cBhvr>
                                      <p:to>
                                        <p:strVal val="0.25"/>
                                      </p:to>
                                    </p:set>
                                    <p:animEffect filter="image" prLst="opacity: 0.25">
                                      <p:cBhvr rctx="IE">
                                        <p:cTn id="13" dur="indefinite"/>
                                        <p:tgtEl>
                                          <p:spTgt spid="22543">
                                            <p:txEl>
                                              <p:pRg st="2" end="2"/>
                                            </p:txEl>
                                          </p:spTgt>
                                        </p:tgtEl>
                                      </p:cBhvr>
                                    </p:animEffect>
                                  </p:childTnLst>
                                </p:cTn>
                              </p:par>
                              <p:par>
                                <p:cTn id="14" presetID="9" presetClass="emph" presetSubtype="0" grpId="0" nodeType="withEffect">
                                  <p:stCondLst>
                                    <p:cond delay="0"/>
                                  </p:stCondLst>
                                  <p:childTnLst>
                                    <p:set>
                                      <p:cBhvr rctx="PPT">
                                        <p:cTn id="15" dur="indefinite"/>
                                        <p:tgtEl>
                                          <p:spTgt spid="22543">
                                            <p:txEl>
                                              <p:pRg st="3" end="3"/>
                                            </p:txEl>
                                          </p:spTgt>
                                        </p:tgtEl>
                                        <p:attrNameLst>
                                          <p:attrName>style.opacity</p:attrName>
                                        </p:attrNameLst>
                                      </p:cBhvr>
                                      <p:to>
                                        <p:strVal val="0.25"/>
                                      </p:to>
                                    </p:set>
                                    <p:animEffect filter="image" prLst="opacity: 0.25">
                                      <p:cBhvr rctx="IE">
                                        <p:cTn id="16" dur="indefinite"/>
                                        <p:tgtEl>
                                          <p:spTgt spid="22543">
                                            <p:txEl>
                                              <p:pRg st="3" end="3"/>
                                            </p:txEl>
                                          </p:spTgt>
                                        </p:tgtEl>
                                      </p:cBhvr>
                                    </p:animEffect>
                                  </p:childTnLst>
                                </p:cTn>
                              </p:par>
                              <p:par>
                                <p:cTn id="17" presetID="9" presetClass="emph" presetSubtype="0" grpId="0" nodeType="withEffect">
                                  <p:stCondLst>
                                    <p:cond delay="0"/>
                                  </p:stCondLst>
                                  <p:childTnLst>
                                    <p:set>
                                      <p:cBhvr rctx="PPT">
                                        <p:cTn id="18" dur="indefinite"/>
                                        <p:tgtEl>
                                          <p:spTgt spid="22543">
                                            <p:txEl>
                                              <p:pRg st="4" end="4"/>
                                            </p:txEl>
                                          </p:spTgt>
                                        </p:tgtEl>
                                        <p:attrNameLst>
                                          <p:attrName>style.opacity</p:attrName>
                                        </p:attrNameLst>
                                      </p:cBhvr>
                                      <p:to>
                                        <p:strVal val="0.25"/>
                                      </p:to>
                                    </p:set>
                                    <p:animEffect filter="image" prLst="opacity: 0.25">
                                      <p:cBhvr rctx="IE">
                                        <p:cTn id="19" dur="indefinite"/>
                                        <p:tgtEl>
                                          <p:spTgt spid="2254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22543">
                                            <p:txEl>
                                              <p:pRg st="0" end="0"/>
                                            </p:txEl>
                                          </p:spTgt>
                                        </p:tgtEl>
                                        <p:attrNameLst>
                                          <p:attrName>style.opacity</p:attrName>
                                        </p:attrNameLst>
                                      </p:cBhvr>
                                      <p:to>
                                        <p:strVal val="1.0"/>
                                      </p:to>
                                    </p:set>
                                    <p:animEffect filter="image" prLst="opacity: 1.0">
                                      <p:cBhvr rctx="IE">
                                        <p:cTn id="24" dur="indefinite"/>
                                        <p:tgtEl>
                                          <p:spTgt spid="22543">
                                            <p:txEl>
                                              <p:pRg st="0" end="0"/>
                                            </p:txEl>
                                          </p:spTgt>
                                        </p:tgtEl>
                                      </p:cBhvr>
                                    </p:animEffect>
                                  </p:childTnLst>
                                </p:cTn>
                              </p:par>
                              <p:par>
                                <p:cTn id="25" presetID="9" presetClass="emph" presetSubtype="0" grpId="1" nodeType="withEffect">
                                  <p:stCondLst>
                                    <p:cond delay="0"/>
                                  </p:stCondLst>
                                  <p:endCondLst>
                                    <p:cond evt="onNext" delay="0">
                                      <p:tgtEl>
                                        <p:sldTgt/>
                                      </p:tgtEl>
                                    </p:cond>
                                  </p:endCondLst>
                                  <p:childTnLst>
                                    <p:set>
                                      <p:cBhvr rctx="PPT">
                                        <p:cTn id="26" dur="indefinite"/>
                                        <p:tgtEl>
                                          <p:spTgt spid="22543">
                                            <p:txEl>
                                              <p:pRg st="1" end="1"/>
                                            </p:txEl>
                                          </p:spTgt>
                                        </p:tgtEl>
                                        <p:attrNameLst>
                                          <p:attrName>style.opacity</p:attrName>
                                        </p:attrNameLst>
                                      </p:cBhvr>
                                      <p:to>
                                        <p:strVal val="1.0"/>
                                      </p:to>
                                    </p:set>
                                    <p:animEffect filter="image" prLst="opacity: 1.0">
                                      <p:cBhvr rctx="IE">
                                        <p:cTn id="27" dur="indefinite"/>
                                        <p:tgtEl>
                                          <p:spTgt spid="22543">
                                            <p:txEl>
                                              <p:pRg st="1" end="1"/>
                                            </p:txEl>
                                          </p:spTgt>
                                        </p:tgtEl>
                                      </p:cBhvr>
                                    </p:animEffect>
                                  </p:childTnLst>
                                </p:cTn>
                              </p:par>
                              <p:par>
                                <p:cTn id="28" presetID="9" presetClass="emph" presetSubtype="0" grpId="1" nodeType="withEffect">
                                  <p:stCondLst>
                                    <p:cond delay="0"/>
                                  </p:stCondLst>
                                  <p:endCondLst>
                                    <p:cond evt="onNext" delay="0">
                                      <p:tgtEl>
                                        <p:sldTgt/>
                                      </p:tgtEl>
                                    </p:cond>
                                  </p:endCondLst>
                                  <p:childTnLst>
                                    <p:set>
                                      <p:cBhvr rctx="PPT">
                                        <p:cTn id="29" dur="indefinite"/>
                                        <p:tgtEl>
                                          <p:spTgt spid="22543">
                                            <p:txEl>
                                              <p:pRg st="2" end="2"/>
                                            </p:txEl>
                                          </p:spTgt>
                                        </p:tgtEl>
                                        <p:attrNameLst>
                                          <p:attrName>style.opacity</p:attrName>
                                        </p:attrNameLst>
                                      </p:cBhvr>
                                      <p:to>
                                        <p:strVal val="1.0"/>
                                      </p:to>
                                    </p:set>
                                    <p:animEffect filter="image" prLst="opacity: 1.0">
                                      <p:cBhvr rctx="IE">
                                        <p:cTn id="30" dur="indefinite"/>
                                        <p:tgtEl>
                                          <p:spTgt spid="22543">
                                            <p:txEl>
                                              <p:pRg st="2" end="2"/>
                                            </p:txEl>
                                          </p:spTgt>
                                        </p:tgtEl>
                                      </p:cBhvr>
                                    </p:animEffect>
                                  </p:childTnLst>
                                </p:cTn>
                              </p:par>
                              <p:par>
                                <p:cTn id="31" presetID="9" presetClass="emph" presetSubtype="0" grpId="1" nodeType="withEffect">
                                  <p:stCondLst>
                                    <p:cond delay="0"/>
                                  </p:stCondLst>
                                  <p:endCondLst>
                                    <p:cond evt="onNext" delay="0">
                                      <p:tgtEl>
                                        <p:sldTgt/>
                                      </p:tgtEl>
                                    </p:cond>
                                  </p:endCondLst>
                                  <p:childTnLst>
                                    <p:set>
                                      <p:cBhvr rctx="PPT">
                                        <p:cTn id="32" dur="indefinite"/>
                                        <p:tgtEl>
                                          <p:spTgt spid="22543">
                                            <p:txEl>
                                              <p:pRg st="3" end="3"/>
                                            </p:txEl>
                                          </p:spTgt>
                                        </p:tgtEl>
                                        <p:attrNameLst>
                                          <p:attrName>style.opacity</p:attrName>
                                        </p:attrNameLst>
                                      </p:cBhvr>
                                      <p:to>
                                        <p:strVal val="1.0"/>
                                      </p:to>
                                    </p:set>
                                    <p:animEffect filter="image" prLst="opacity: 1.0">
                                      <p:cBhvr rctx="IE">
                                        <p:cTn id="33" dur="indefinite"/>
                                        <p:tgtEl>
                                          <p:spTgt spid="22543">
                                            <p:txEl>
                                              <p:pRg st="3" end="3"/>
                                            </p:txEl>
                                          </p:spTgt>
                                        </p:tgtEl>
                                      </p:cBhvr>
                                    </p:animEffect>
                                  </p:childTnLst>
                                </p:cTn>
                              </p:par>
                              <p:par>
                                <p:cTn id="34" presetID="9" presetClass="emph" presetSubtype="0" grpId="1" nodeType="withEffect">
                                  <p:stCondLst>
                                    <p:cond delay="0"/>
                                  </p:stCondLst>
                                  <p:endCondLst>
                                    <p:cond evt="onNext" delay="0">
                                      <p:tgtEl>
                                        <p:sldTgt/>
                                      </p:tgtEl>
                                    </p:cond>
                                  </p:endCondLst>
                                  <p:childTnLst>
                                    <p:set>
                                      <p:cBhvr rctx="PPT">
                                        <p:cTn id="35" dur="indefinite"/>
                                        <p:tgtEl>
                                          <p:spTgt spid="22543">
                                            <p:txEl>
                                              <p:pRg st="4" end="4"/>
                                            </p:txEl>
                                          </p:spTgt>
                                        </p:tgtEl>
                                        <p:attrNameLst>
                                          <p:attrName>style.opacity</p:attrName>
                                        </p:attrNameLst>
                                      </p:cBhvr>
                                      <p:to>
                                        <p:strVal val="1.0"/>
                                      </p:to>
                                    </p:set>
                                    <p:animEffect filter="image" prLst="opacity: 1.0">
                                      <p:cBhvr rctx="IE">
                                        <p:cTn id="36" dur="indefinite"/>
                                        <p:tgtEl>
                                          <p:spTgt spid="225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3" grpId="0" build="allAtOnce">
        <p:tmplLst>
          <p:tmpl lvl="1">
            <p:tnLst>
              <p:par>
                <p:cTn presetID="9" presetClass="emph" presetSubtype="0" nodeType="withEffect">
                  <p:stCondLst>
                    <p:cond delay="0"/>
                  </p:stCondLst>
                  <p:childTnLst>
                    <p:set>
                      <p:cBhvr rctx="PPT">
                        <p:cTn dur="indefinite"/>
                        <p:tgtEl>
                          <p:spTgt spid="22543"/>
                        </p:tgtEl>
                        <p:attrNameLst>
                          <p:attrName>style.opacity</p:attrName>
                        </p:attrNameLst>
                      </p:cBhvr>
                      <p:to>
                        <p:strVal val="0.25"/>
                      </p:to>
                    </p:set>
                    <p:animEffect filter="image" prLst="opacity: 0.25">
                      <p:cBhvr rctx="IE">
                        <p:cTn dur="indefinite"/>
                        <p:tgtEl>
                          <p:spTgt spid="22543"/>
                        </p:tgtEl>
                      </p:cBhvr>
                    </p:animEffect>
                  </p:childTnLst>
                </p:cTn>
              </p:par>
            </p:tnLst>
          </p:tmpl>
          <p:tmpl lvl="2">
            <p:tnLst>
              <p:par>
                <p:cTn presetID="9" presetClass="emph" presetSubtype="0" nodeType="withEffect">
                  <p:stCondLst>
                    <p:cond delay="0"/>
                  </p:stCondLst>
                  <p:childTnLst>
                    <p:set>
                      <p:cBhvr rctx="PPT">
                        <p:cTn dur="indefinite"/>
                        <p:tgtEl>
                          <p:spTgt spid="22543"/>
                        </p:tgtEl>
                        <p:attrNameLst>
                          <p:attrName>style.opacity</p:attrName>
                        </p:attrNameLst>
                      </p:cBhvr>
                      <p:to>
                        <p:strVal val="0.25"/>
                      </p:to>
                    </p:set>
                    <p:animEffect filter="image" prLst="opacity: 0.25">
                      <p:cBhvr rctx="IE">
                        <p:cTn dur="indefinite"/>
                        <p:tgtEl>
                          <p:spTgt spid="22543"/>
                        </p:tgtEl>
                      </p:cBhvr>
                    </p:animEffect>
                  </p:childTnLst>
                </p:cTn>
              </p:par>
            </p:tnLst>
          </p:tmpl>
          <p:tmpl lvl="3">
            <p:tnLst>
              <p:par>
                <p:cTn presetID="9" presetClass="emph" presetSubtype="0" nodeType="withEffect">
                  <p:stCondLst>
                    <p:cond delay="0"/>
                  </p:stCondLst>
                  <p:childTnLst>
                    <p:set>
                      <p:cBhvr rctx="PPT">
                        <p:cTn dur="indefinite"/>
                        <p:tgtEl>
                          <p:spTgt spid="22543"/>
                        </p:tgtEl>
                        <p:attrNameLst>
                          <p:attrName>style.opacity</p:attrName>
                        </p:attrNameLst>
                      </p:cBhvr>
                      <p:to>
                        <p:strVal val="0.25"/>
                      </p:to>
                    </p:set>
                    <p:animEffect filter="image" prLst="opacity: 0.25">
                      <p:cBhvr rctx="IE">
                        <p:cTn dur="indefinite"/>
                        <p:tgtEl>
                          <p:spTgt spid="22543"/>
                        </p:tgtEl>
                      </p:cBhvr>
                    </p:animEffect>
                  </p:childTnLst>
                </p:cTn>
              </p:par>
            </p:tnLst>
          </p:tmpl>
          <p:tmpl lvl="4">
            <p:tnLst>
              <p:par>
                <p:cTn presetID="9" presetClass="emph" presetSubtype="0" nodeType="withEffect">
                  <p:stCondLst>
                    <p:cond delay="0"/>
                  </p:stCondLst>
                  <p:childTnLst>
                    <p:set>
                      <p:cBhvr rctx="PPT">
                        <p:cTn dur="indefinite"/>
                        <p:tgtEl>
                          <p:spTgt spid="22543"/>
                        </p:tgtEl>
                        <p:attrNameLst>
                          <p:attrName>style.opacity</p:attrName>
                        </p:attrNameLst>
                      </p:cBhvr>
                      <p:to>
                        <p:strVal val="0.25"/>
                      </p:to>
                    </p:set>
                    <p:animEffect filter="image" prLst="opacity: 0.25">
                      <p:cBhvr rctx="IE">
                        <p:cTn dur="indefinite"/>
                        <p:tgtEl>
                          <p:spTgt spid="22543"/>
                        </p:tgtEl>
                      </p:cBhvr>
                    </p:animEffect>
                  </p:childTnLst>
                </p:cTn>
              </p:par>
            </p:tnLst>
          </p:tmpl>
          <p:tmpl lvl="5">
            <p:tnLst>
              <p:par>
                <p:cTn presetID="9" presetClass="emph" presetSubtype="0" nodeType="withEffect">
                  <p:stCondLst>
                    <p:cond delay="0"/>
                  </p:stCondLst>
                  <p:childTnLst>
                    <p:set>
                      <p:cBhvr rctx="PPT">
                        <p:cTn dur="indefinite"/>
                        <p:tgtEl>
                          <p:spTgt spid="22543"/>
                        </p:tgtEl>
                        <p:attrNameLst>
                          <p:attrName>style.opacity</p:attrName>
                        </p:attrNameLst>
                      </p:cBhvr>
                      <p:to>
                        <p:strVal val="0.25"/>
                      </p:to>
                    </p:set>
                    <p:animEffect filter="image" prLst="opacity: 0.25">
                      <p:cBhvr rctx="IE">
                        <p:cTn dur="indefinite"/>
                        <p:tgtEl>
                          <p:spTgt spid="22543"/>
                        </p:tgtEl>
                      </p:cBhvr>
                    </p:animEffect>
                  </p:childTnLst>
                </p:cTn>
              </p:par>
            </p:tnLst>
          </p:tmpl>
        </p:tmplLst>
      </p:bldP>
      <p:bldP spid="22543" grpId="1" build="p">
        <p:tmplLst>
          <p:tmpl lvl="1">
            <p:tnLst>
              <p:par>
                <p:cTn presetID="9" presetClass="emph" presetSubtype="0" nodeType="clickEffect">
                  <p:stCondLst>
                    <p:cond delay="0"/>
                  </p:stCondLst>
                  <p:endCondLst>
                    <p:cond evt="onNext" delay="0">
                      <p:tgtEl>
                        <p:sldTgt/>
                      </p:tgtEl>
                    </p:cond>
                  </p:endCondLst>
                  <p:childTnLst>
                    <p:set>
                      <p:cBhvr rctx="PPT">
                        <p:cTn dur="indefinite"/>
                        <p:tgtEl>
                          <p:spTgt spid="22543"/>
                        </p:tgtEl>
                        <p:attrNameLst>
                          <p:attrName>style.opacity</p:attrName>
                        </p:attrNameLst>
                      </p:cBhvr>
                      <p:to>
                        <p:strVal val="1.0"/>
                      </p:to>
                    </p:set>
                    <p:animEffect filter="image" prLst="opacity: 1.0">
                      <p:cBhvr rctx="IE">
                        <p:cTn dur="indefinite"/>
                        <p:tgtEl>
                          <p:spTgt spid="22543"/>
                        </p:tgtEl>
                      </p:cBhvr>
                    </p:animEffect>
                  </p:childTnLst>
                </p:cTn>
              </p:par>
            </p:tnLst>
          </p:tmpl>
          <p:tmpl lvl="2">
            <p:tnLst>
              <p:par>
                <p:cTn presetID="9" presetClass="emph" presetSubtype="0" nodeType="withEffect">
                  <p:stCondLst>
                    <p:cond delay="0"/>
                  </p:stCondLst>
                  <p:endCondLst>
                    <p:cond evt="onNext" delay="0">
                      <p:tgtEl>
                        <p:sldTgt/>
                      </p:tgtEl>
                    </p:cond>
                  </p:endCondLst>
                  <p:childTnLst>
                    <p:set>
                      <p:cBhvr rctx="PPT">
                        <p:cTn dur="indefinite"/>
                        <p:tgtEl>
                          <p:spTgt spid="22543"/>
                        </p:tgtEl>
                        <p:attrNameLst>
                          <p:attrName>style.opacity</p:attrName>
                        </p:attrNameLst>
                      </p:cBhvr>
                      <p:to>
                        <p:strVal val="1.0"/>
                      </p:to>
                    </p:set>
                    <p:animEffect filter="image" prLst="opacity: 1.0">
                      <p:cBhvr rctx="IE">
                        <p:cTn dur="indefinite"/>
                        <p:tgtEl>
                          <p:spTgt spid="22543"/>
                        </p:tgtEl>
                      </p:cBhvr>
                    </p:animEffect>
                  </p:childTnLst>
                </p:cTn>
              </p:par>
            </p:tnLst>
          </p:tmpl>
          <p:tmpl lvl="3">
            <p:tnLst>
              <p:par>
                <p:cTn presetID="9" presetClass="emph" presetSubtype="0" nodeType="withEffect">
                  <p:stCondLst>
                    <p:cond delay="0"/>
                  </p:stCondLst>
                  <p:endCondLst>
                    <p:cond evt="onNext" delay="0">
                      <p:tgtEl>
                        <p:sldTgt/>
                      </p:tgtEl>
                    </p:cond>
                  </p:endCondLst>
                  <p:childTnLst>
                    <p:set>
                      <p:cBhvr rctx="PPT">
                        <p:cTn dur="indefinite"/>
                        <p:tgtEl>
                          <p:spTgt spid="22543"/>
                        </p:tgtEl>
                        <p:attrNameLst>
                          <p:attrName>style.opacity</p:attrName>
                        </p:attrNameLst>
                      </p:cBhvr>
                      <p:to>
                        <p:strVal val="1.0"/>
                      </p:to>
                    </p:set>
                    <p:animEffect filter="image" prLst="opacity: 1.0">
                      <p:cBhvr rctx="IE">
                        <p:cTn dur="indefinite"/>
                        <p:tgtEl>
                          <p:spTgt spid="22543"/>
                        </p:tgtEl>
                      </p:cBhvr>
                    </p:animEffect>
                  </p:childTnLst>
                </p:cTn>
              </p:par>
            </p:tnLst>
          </p:tmpl>
          <p:tmpl lvl="4">
            <p:tnLst>
              <p:par>
                <p:cTn presetID="9" presetClass="emph" presetSubtype="0" nodeType="withEffect">
                  <p:stCondLst>
                    <p:cond delay="0"/>
                  </p:stCondLst>
                  <p:endCondLst>
                    <p:cond evt="onNext" delay="0">
                      <p:tgtEl>
                        <p:sldTgt/>
                      </p:tgtEl>
                    </p:cond>
                  </p:endCondLst>
                  <p:childTnLst>
                    <p:set>
                      <p:cBhvr rctx="PPT">
                        <p:cTn dur="indefinite"/>
                        <p:tgtEl>
                          <p:spTgt spid="22543"/>
                        </p:tgtEl>
                        <p:attrNameLst>
                          <p:attrName>style.opacity</p:attrName>
                        </p:attrNameLst>
                      </p:cBhvr>
                      <p:to>
                        <p:strVal val="1.0"/>
                      </p:to>
                    </p:set>
                    <p:animEffect filter="image" prLst="opacity: 1.0">
                      <p:cBhvr rctx="IE">
                        <p:cTn dur="indefinite"/>
                        <p:tgtEl>
                          <p:spTgt spid="22543"/>
                        </p:tgtEl>
                      </p:cBhvr>
                    </p:animEffect>
                  </p:childTnLst>
                </p:cTn>
              </p:par>
            </p:tnLst>
          </p:tmpl>
          <p:tmpl lvl="5">
            <p:tnLst>
              <p:par>
                <p:cTn presetID="9" presetClass="emph" presetSubtype="0" nodeType="withEffect">
                  <p:stCondLst>
                    <p:cond delay="0"/>
                  </p:stCondLst>
                  <p:endCondLst>
                    <p:cond evt="onNext" delay="0">
                      <p:tgtEl>
                        <p:sldTgt/>
                      </p:tgtEl>
                    </p:cond>
                  </p:endCondLst>
                  <p:childTnLst>
                    <p:set>
                      <p:cBhvr rctx="PPT">
                        <p:cTn dur="indefinite"/>
                        <p:tgtEl>
                          <p:spTgt spid="22543"/>
                        </p:tgtEl>
                        <p:attrNameLst>
                          <p:attrName>style.opacity</p:attrName>
                        </p:attrNameLst>
                      </p:cBhvr>
                      <p:to>
                        <p:strVal val="1.0"/>
                      </p:to>
                    </p:set>
                    <p:animEffect filter="image" prLst="opacity: 1.0">
                      <p:cBhvr rctx="IE">
                        <p:cTn dur="indefinite"/>
                        <p:tgtEl>
                          <p:spTgt spid="22543"/>
                        </p:tgtEl>
                      </p:cBhvr>
                    </p:animEffect>
                  </p:childTnLst>
                </p:cTn>
              </p:par>
            </p:tnLst>
          </p:tmpl>
        </p:tmplLst>
      </p:bldP>
    </p:bldLst>
  </p:timing>
  <p:hf hdr="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inskole.no/oygar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http://www.itslearning.com/" TargetMode="External"/><Relationship Id="rId7" Type="http://schemas.openxmlformats.org/officeDocument/2006/relationships/hyperlink" Target="https://idp.feide.no/simplesaml/module.php/feide/login.php?asLen=334&amp;AuthState=_603ef69e58c6db7fb2c497892f684ea5708d5d925a:https://idp.feide.no/simplesaml/saml2/idp/SSOService.php?spentityid%3Dhttps://www.clarifylanguage.com/connect/feide/simplesaml/www/module.php/saml/sp/metadata.php/default-sp%26cookieTime%3D1474556238%26RelayState%3Dhttps://www.clarifylanguage.com/connect/feide/?" TargetMode="External"/><Relationship Id="rId2" Type="http://schemas.openxmlformats.org/officeDocument/2006/relationships/hyperlink" Target="http://www.minskole.no/oygard" TargetMode="External"/><Relationship Id="rId1" Type="http://schemas.openxmlformats.org/officeDocument/2006/relationships/slideLayout" Target="../slideLayouts/slideLayout2.xml"/><Relationship Id="rId6" Type="http://schemas.openxmlformats.org/officeDocument/2006/relationships/hyperlink" Target="https://login.microsoftonline.com/" TargetMode="External"/><Relationship Id="rId5" Type="http://schemas.openxmlformats.org/officeDocument/2006/relationships/hyperlink" Target="https://www.geogebra.org/download" TargetMode="External"/><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ediafarm.no/portfolio-items/europaparlamentet-parlamentarium-role-play-game-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www.fristedet.no/"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f.uis.no/vi_tilbyr/programmer/respekt/" TargetMode="External"/><Relationship Id="rId2" Type="http://schemas.openxmlformats.org/officeDocument/2006/relationships/hyperlink" Target="https://lovdata.no/dokument/NL/lov/1998-07-17-61#KAPITTEL_11"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https://www.udir.no/laring-og-trivsel/lareplanverket/" TargetMode="External"/><Relationship Id="rId2" Type="http://schemas.openxmlformats.org/officeDocument/2006/relationships/hyperlink" Target="http://www.lovdata.no/all/tl-19980717-061-001.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dt" sz="quarter" idx="10"/>
          </p:nvPr>
        </p:nvSpPr>
        <p:spPr/>
        <p:txBody>
          <a:bodyPr/>
          <a:lstStyle/>
          <a:p>
            <a:pPr>
              <a:defRPr/>
            </a:pPr>
            <a:r>
              <a:rPr lang="nb-NO" dirty="0" smtClean="0"/>
              <a:t>Øygard ungdomsskole</a:t>
            </a:r>
            <a:endParaRPr lang="nb-NO" dirty="0"/>
          </a:p>
        </p:txBody>
      </p:sp>
      <p:sp>
        <p:nvSpPr>
          <p:cNvPr id="5" name="Rectangle 12"/>
          <p:cNvSpPr>
            <a:spLocks noGrp="1" noChangeArrowheads="1"/>
          </p:cNvSpPr>
          <p:nvPr>
            <p:ph type="ftr" sz="quarter" idx="11"/>
          </p:nvPr>
        </p:nvSpPr>
        <p:spPr>
          <a:xfrm>
            <a:off x="3468688" y="6021288"/>
            <a:ext cx="2975520" cy="432048"/>
          </a:xfrm>
        </p:spPr>
        <p:txBody>
          <a:bodyPr/>
          <a:lstStyle/>
          <a:p>
            <a:pPr>
              <a:defRPr/>
            </a:pPr>
            <a:r>
              <a:rPr lang="nb-NO" dirty="0" smtClean="0"/>
              <a:t>Klasseforeldremøtet i 10d tirsdag den 3. oktober 2017 </a:t>
            </a:r>
            <a:r>
              <a:rPr lang="nb-NO" dirty="0" err="1" smtClean="0"/>
              <a:t>kl</a:t>
            </a:r>
            <a:r>
              <a:rPr lang="nb-NO" dirty="0" smtClean="0"/>
              <a:t> 1800 ved klassestyrer, Svein Kåre Nessa</a:t>
            </a:r>
            <a:endParaRPr lang="nb-NO" dirty="0"/>
          </a:p>
        </p:txBody>
      </p:sp>
      <p:sp>
        <p:nvSpPr>
          <p:cNvPr id="6" name="Rectangle 13"/>
          <p:cNvSpPr>
            <a:spLocks noGrp="1" noChangeArrowheads="1"/>
          </p:cNvSpPr>
          <p:nvPr>
            <p:ph type="sldNum" sz="quarter" idx="12"/>
          </p:nvPr>
        </p:nvSpPr>
        <p:spPr/>
        <p:txBody>
          <a:bodyPr/>
          <a:lstStyle/>
          <a:p>
            <a:pPr>
              <a:defRPr/>
            </a:pPr>
            <a:fld id="{E6E9545A-8642-442D-AC1A-371BA7DD265D}" type="slidenum">
              <a:rPr lang="nb-NO"/>
              <a:pPr>
                <a:defRPr/>
              </a:pPr>
              <a:t>1</a:t>
            </a:fld>
            <a:endParaRPr lang="nb-NO" dirty="0"/>
          </a:p>
        </p:txBody>
      </p:sp>
      <p:sp>
        <p:nvSpPr>
          <p:cNvPr id="2050" name="Rectangle 2"/>
          <p:cNvSpPr>
            <a:spLocks noGrp="1" noChangeArrowheads="1"/>
          </p:cNvSpPr>
          <p:nvPr>
            <p:ph type="ctrTitle"/>
          </p:nvPr>
        </p:nvSpPr>
        <p:spPr/>
        <p:txBody>
          <a:bodyPr/>
          <a:lstStyle/>
          <a:p>
            <a:pPr eaLnBrk="1" hangingPunct="1">
              <a:defRPr/>
            </a:pPr>
            <a:r>
              <a:rPr lang="nb-NO" sz="5200" dirty="0" smtClean="0"/>
              <a:t>Klasseforeldremøte tirsdag den 3/10 -17</a:t>
            </a:r>
          </a:p>
        </p:txBody>
      </p:sp>
      <p:sp>
        <p:nvSpPr>
          <p:cNvPr id="2051" name="Rectangle 3"/>
          <p:cNvSpPr>
            <a:spLocks noGrp="1" noChangeArrowheads="1"/>
          </p:cNvSpPr>
          <p:nvPr>
            <p:ph type="subTitle" idx="1"/>
          </p:nvPr>
        </p:nvSpPr>
        <p:spPr/>
        <p:txBody>
          <a:bodyPr/>
          <a:lstStyle/>
          <a:p>
            <a:pPr eaLnBrk="1" hangingPunct="1">
              <a:defRPr/>
            </a:pPr>
            <a:r>
              <a:rPr lang="nb-NO" dirty="0" smtClean="0"/>
              <a:t>Velkommen!		</a:t>
            </a:r>
          </a:p>
        </p:txBody>
      </p:sp>
      <p:pic>
        <p:nvPicPr>
          <p:cNvPr id="7" name="Bilde 6" descr="TAKE1_2Rev230407.jpg"/>
          <p:cNvPicPr>
            <a:picLocks noChangeAspect="1"/>
          </p:cNvPicPr>
          <p:nvPr/>
        </p:nvPicPr>
        <p:blipFill>
          <a:blip r:embed="rId3" cstate="print"/>
          <a:stretch>
            <a:fillRect/>
          </a:stretch>
        </p:blipFill>
        <p:spPr>
          <a:xfrm>
            <a:off x="6072198" y="3734132"/>
            <a:ext cx="2857520" cy="214314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100" spc="40" dirty="0"/>
              <a:t>Skolens forventninger til foreldre/foresatte – holdning</a:t>
            </a:r>
            <a:endParaRPr lang="nb-NO" sz="4100" dirty="0"/>
          </a:p>
        </p:txBody>
      </p:sp>
      <p:sp>
        <p:nvSpPr>
          <p:cNvPr id="3" name="Plassholder for innhold 2"/>
          <p:cNvSpPr>
            <a:spLocks noGrp="1"/>
          </p:cNvSpPr>
          <p:nvPr>
            <p:ph idx="1"/>
          </p:nvPr>
        </p:nvSpPr>
        <p:spPr/>
        <p:txBody>
          <a:bodyPr/>
          <a:lstStyle/>
          <a:p>
            <a:pPr marL="0" indent="0">
              <a:buNone/>
            </a:pPr>
            <a:r>
              <a:rPr lang="nb-NO" sz="3000" dirty="0"/>
              <a:t>Øygardselevene har foreldre/foresatte som:</a:t>
            </a:r>
          </a:p>
          <a:p>
            <a:r>
              <a:rPr lang="nb-NO" sz="3000" dirty="0"/>
              <a:t>Snakker positivt om skolen og skolearbeidet</a:t>
            </a:r>
          </a:p>
          <a:p>
            <a:r>
              <a:rPr lang="nb-NO" sz="3000" b="1" dirty="0"/>
              <a:t>Engasjerer seg</a:t>
            </a:r>
            <a:r>
              <a:rPr lang="nb-NO" sz="3000" dirty="0"/>
              <a:t>, viser interesse for elevens skolehverdag</a:t>
            </a:r>
          </a:p>
          <a:p>
            <a:r>
              <a:rPr lang="nb-NO" sz="3000" b="1" dirty="0"/>
              <a:t>Spiller på lag</a:t>
            </a:r>
            <a:r>
              <a:rPr lang="nb-NO" sz="3000" dirty="0"/>
              <a:t> med skolen, stiller opp i forbindelse med miljøfremmende tiltak</a:t>
            </a:r>
          </a:p>
          <a:p>
            <a:r>
              <a:rPr lang="nb-NO" sz="3000" dirty="0"/>
              <a:t>Respekterer skolens retningslinjer i ”Alle for Øygard”</a:t>
            </a:r>
            <a:endParaRPr lang="nb-NO" sz="3000" b="1" dirty="0">
              <a:latin typeface="Times New Roman" pitchFamily="18" charset="0"/>
              <a:cs typeface="Times New Roman" pitchFamily="18" charset="0"/>
            </a:endParaRPr>
          </a:p>
          <a:p>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10</a:t>
            </a:fld>
            <a:endParaRPr lang="nb-NO"/>
          </a:p>
        </p:txBody>
      </p:sp>
    </p:spTree>
    <p:extLst>
      <p:ext uri="{BB962C8B-B14F-4D97-AF65-F5344CB8AC3E}">
        <p14:creationId xmlns:p14="http://schemas.microsoft.com/office/powerpoint/2010/main" val="249958528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spc="40" dirty="0"/>
              <a:t>Skolens forventninger til foreldre/foresatte – kommunikasjon</a:t>
            </a:r>
            <a:endParaRPr lang="nb-NO" sz="3200" dirty="0"/>
          </a:p>
        </p:txBody>
      </p:sp>
      <p:sp>
        <p:nvSpPr>
          <p:cNvPr id="3" name="Plassholder for innhold 2"/>
          <p:cNvSpPr>
            <a:spLocks noGrp="1"/>
          </p:cNvSpPr>
          <p:nvPr>
            <p:ph idx="1"/>
          </p:nvPr>
        </p:nvSpPr>
        <p:spPr/>
        <p:txBody>
          <a:bodyPr/>
          <a:lstStyle/>
          <a:p>
            <a:pPr marL="0" indent="0">
              <a:buNone/>
            </a:pPr>
            <a:r>
              <a:rPr lang="nb-NO" sz="3100" spc="40" dirty="0"/>
              <a:t>Øygardselevene har foreldre/foresatte som:</a:t>
            </a:r>
          </a:p>
          <a:p>
            <a:r>
              <a:rPr lang="nb-NO" sz="3100" spc="40" dirty="0"/>
              <a:t>Holder lav terskel for kontakt med skolen</a:t>
            </a:r>
          </a:p>
          <a:p>
            <a:r>
              <a:rPr lang="nb-NO" sz="3100" spc="40" dirty="0"/>
              <a:t>Informere om ting som er av betydning for elevens skolegang</a:t>
            </a:r>
          </a:p>
          <a:p>
            <a:r>
              <a:rPr lang="nb-NO" sz="3100" spc="40" dirty="0"/>
              <a:t>Kommer gjerne med positive endringsforslag til skolen</a:t>
            </a:r>
          </a:p>
          <a:p>
            <a:r>
              <a:rPr lang="nb-NO" sz="3100" b="1" spc="40" dirty="0"/>
              <a:t>Møter trofast opp på foreldremøter/-</a:t>
            </a:r>
            <a:r>
              <a:rPr lang="nb-NO" sz="3100" b="1" spc="40" dirty="0" smtClean="0"/>
              <a:t>konferanser</a:t>
            </a:r>
            <a:endParaRPr lang="nb-NO" sz="3100" dirty="0"/>
          </a:p>
        </p:txBody>
      </p:sp>
      <p:sp>
        <p:nvSpPr>
          <p:cNvPr id="4" name="Plassholder for dato 3"/>
          <p:cNvSpPr>
            <a:spLocks noGrp="1"/>
          </p:cNvSpPr>
          <p:nvPr>
            <p:ph type="dt" sz="half" idx="10"/>
          </p:nvPr>
        </p:nvSpPr>
        <p:spPr/>
        <p:txBody>
          <a:bodyPr/>
          <a:lstStyle/>
          <a:p>
            <a:pPr>
              <a:defRPr/>
            </a:pPr>
            <a:r>
              <a:rPr lang="nb-NO" dirty="0" smtClean="0"/>
              <a:t>Øygard ungdomsskole</a:t>
            </a:r>
            <a:endParaRPr lang="nb-NO" dirty="0"/>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11</a:t>
            </a:fld>
            <a:endParaRPr lang="nb-NO"/>
          </a:p>
        </p:txBody>
      </p:sp>
    </p:spTree>
    <p:extLst>
      <p:ext uri="{BB962C8B-B14F-4D97-AF65-F5344CB8AC3E}">
        <p14:creationId xmlns:p14="http://schemas.microsoft.com/office/powerpoint/2010/main" val="296182931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800" spc="40" dirty="0"/>
              <a:t>Skolens forventninger til foreldre/foresatte – oppfølging</a:t>
            </a:r>
            <a:endParaRPr lang="nb-NO" sz="3800" dirty="0"/>
          </a:p>
        </p:txBody>
      </p:sp>
      <p:sp>
        <p:nvSpPr>
          <p:cNvPr id="3" name="Plassholder for innhold 2"/>
          <p:cNvSpPr>
            <a:spLocks noGrp="1"/>
          </p:cNvSpPr>
          <p:nvPr>
            <p:ph idx="1"/>
          </p:nvPr>
        </p:nvSpPr>
        <p:spPr/>
        <p:txBody>
          <a:bodyPr/>
          <a:lstStyle/>
          <a:p>
            <a:pPr marL="0" indent="0">
              <a:buNone/>
            </a:pPr>
            <a:r>
              <a:rPr lang="nb-NO" spc="40" dirty="0"/>
              <a:t>Øygardselevene har foreldre/foresatte som:</a:t>
            </a:r>
          </a:p>
          <a:p>
            <a:r>
              <a:rPr lang="nb-NO" spc="40" dirty="0"/>
              <a:t>Bygger opp under skolens retningslinjer i ”Alle for Øygard”</a:t>
            </a:r>
          </a:p>
          <a:p>
            <a:r>
              <a:rPr lang="nb-NO" spc="40" dirty="0"/>
              <a:t>Følger opp </a:t>
            </a:r>
            <a:r>
              <a:rPr lang="nb-NO" b="1" spc="40" dirty="0"/>
              <a:t>elevens hjemmearbeid</a:t>
            </a:r>
          </a:p>
          <a:p>
            <a:r>
              <a:rPr lang="nb-NO" spc="40" dirty="0"/>
              <a:t>Sørger for at eleven </a:t>
            </a:r>
            <a:r>
              <a:rPr lang="nb-NO" b="1" spc="40" dirty="0"/>
              <a:t>sover godt</a:t>
            </a:r>
            <a:r>
              <a:rPr lang="nb-NO" spc="40" dirty="0"/>
              <a:t> og </a:t>
            </a:r>
            <a:r>
              <a:rPr lang="nb-NO" b="1" spc="40" dirty="0"/>
              <a:t>spiser godt</a:t>
            </a:r>
            <a:r>
              <a:rPr lang="nb-NO" spc="40" dirty="0"/>
              <a:t>. </a:t>
            </a:r>
            <a:r>
              <a:rPr lang="nb-NO" spc="40" dirty="0" smtClean="0"/>
              <a:t>Kantine</a:t>
            </a:r>
            <a:endParaRPr lang="nb-NO" b="1" spc="40"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12</a:t>
            </a:fld>
            <a:endParaRPr lang="nb-NO"/>
          </a:p>
        </p:txBody>
      </p:sp>
    </p:spTree>
    <p:extLst>
      <p:ext uri="{BB962C8B-B14F-4D97-AF65-F5344CB8AC3E}">
        <p14:creationId xmlns:p14="http://schemas.microsoft.com/office/powerpoint/2010/main" val="1596064095"/>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Skole-hjem-samarbeid</a:t>
            </a:r>
            <a:endParaRPr lang="nb-NO" dirty="0"/>
          </a:p>
        </p:txBody>
      </p:sp>
      <p:sp>
        <p:nvSpPr>
          <p:cNvPr id="3" name="Plassholder for innhold 2"/>
          <p:cNvSpPr>
            <a:spLocks noGrp="1"/>
          </p:cNvSpPr>
          <p:nvPr>
            <p:ph idx="1"/>
          </p:nvPr>
        </p:nvSpPr>
        <p:spPr/>
        <p:txBody>
          <a:bodyPr/>
          <a:lstStyle/>
          <a:p>
            <a:r>
              <a:rPr lang="nb-NO" sz="2800" b="1" dirty="0" smtClean="0"/>
              <a:t>Kontaktlærertime</a:t>
            </a:r>
            <a:r>
              <a:rPr lang="nb-NO" sz="2800" dirty="0" smtClean="0"/>
              <a:t>: Tirsdager  </a:t>
            </a:r>
            <a:r>
              <a:rPr lang="nb-NO" sz="2800" dirty="0" err="1" smtClean="0"/>
              <a:t>kl</a:t>
            </a:r>
            <a:r>
              <a:rPr lang="nb-NO" sz="2800" dirty="0" smtClean="0"/>
              <a:t> 0910 – 1015</a:t>
            </a:r>
          </a:p>
          <a:p>
            <a:r>
              <a:rPr lang="nb-NO" sz="2800" dirty="0" smtClean="0"/>
              <a:t>Valg av </a:t>
            </a:r>
            <a:r>
              <a:rPr lang="nb-NO" sz="2800" b="1" dirty="0" smtClean="0"/>
              <a:t>foreldrekontakter</a:t>
            </a:r>
          </a:p>
          <a:p>
            <a:r>
              <a:rPr lang="nb-NO" sz="2800" dirty="0" smtClean="0"/>
              <a:t>To kandidater til </a:t>
            </a:r>
            <a:r>
              <a:rPr lang="nb-NO" sz="2800" b="1" dirty="0" smtClean="0"/>
              <a:t>FAU</a:t>
            </a:r>
            <a:r>
              <a:rPr lang="nb-NO" sz="2800" dirty="0" smtClean="0"/>
              <a:t> fra hver klasse (én er vararepresentant)</a:t>
            </a:r>
          </a:p>
          <a:p>
            <a:r>
              <a:rPr lang="nb-NO" sz="2800" dirty="0" smtClean="0"/>
              <a:t>E-postadresser</a:t>
            </a:r>
          </a:p>
          <a:p>
            <a:r>
              <a:rPr lang="nb-NO" sz="2800" b="1" dirty="0" smtClean="0">
                <a:solidFill>
                  <a:srgbClr val="FF0000"/>
                </a:solidFill>
              </a:rPr>
              <a:t>Dugnadsskjema</a:t>
            </a:r>
          </a:p>
          <a:p>
            <a:r>
              <a:rPr lang="nb-NO" sz="2800" b="1" dirty="0" smtClean="0"/>
              <a:t>Miljøtiltak</a:t>
            </a:r>
            <a:r>
              <a:rPr lang="nb-NO" sz="2800" dirty="0" smtClean="0"/>
              <a:t> – vår (avslutningstur)</a:t>
            </a:r>
          </a:p>
          <a:p>
            <a:r>
              <a:rPr lang="nb-NO" sz="2800" b="1" dirty="0" smtClean="0"/>
              <a:t>”Klassekasse”?</a:t>
            </a:r>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87216" cy="61277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13</a:t>
            </a:fld>
            <a:endParaRPr lang="nb-NO" dirty="0"/>
          </a:p>
        </p:txBody>
      </p:sp>
      <p:pic>
        <p:nvPicPr>
          <p:cNvPr id="9" name="Bilde 8" descr="MPj04227320000[1]"/>
          <p:cNvPicPr/>
          <p:nvPr/>
        </p:nvPicPr>
        <p:blipFill>
          <a:blip r:embed="rId2" cstate="print"/>
          <a:srcRect/>
          <a:stretch>
            <a:fillRect/>
          </a:stretch>
        </p:blipFill>
        <p:spPr bwMode="auto">
          <a:xfrm>
            <a:off x="6705674" y="4509120"/>
            <a:ext cx="1682750" cy="1676400"/>
          </a:xfrm>
          <a:prstGeom prst="rect">
            <a:avLst/>
          </a:prstGeom>
          <a:ln>
            <a:noFill/>
          </a:ln>
          <a:effectLst>
            <a:softEdge rad="112500"/>
          </a:effectLst>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 afrikansk ordtak</a:t>
            </a:r>
            <a:endParaRPr lang="nb-NO" dirty="0"/>
          </a:p>
        </p:txBody>
      </p:sp>
      <p:sp>
        <p:nvSpPr>
          <p:cNvPr id="3" name="Plassholder for innhold 2"/>
          <p:cNvSpPr>
            <a:spLocks noGrp="1"/>
          </p:cNvSpPr>
          <p:nvPr>
            <p:ph idx="1"/>
          </p:nvPr>
        </p:nvSpPr>
        <p:spPr>
          <a:xfrm>
            <a:off x="453082" y="1905000"/>
            <a:ext cx="8007350" cy="4191000"/>
          </a:xfrm>
        </p:spPr>
        <p:txBody>
          <a:bodyPr wrap="none"/>
          <a:lstStyle/>
          <a:p>
            <a:pPr>
              <a:buNone/>
            </a:pPr>
            <a:r>
              <a:rPr lang="nb-NO" dirty="0" smtClean="0"/>
              <a:t>Det trengs en hel landsby for å oppdra et barn</a:t>
            </a:r>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14</a:t>
            </a:fld>
            <a:endParaRPr lang="nb-NO"/>
          </a:p>
        </p:txBody>
      </p:sp>
      <p:pic>
        <p:nvPicPr>
          <p:cNvPr id="1026" name="Picture 2" descr="MPj04333500000[1]"/>
          <p:cNvPicPr>
            <a:picLocks noChangeAspect="1" noChangeArrowheads="1"/>
          </p:cNvPicPr>
          <p:nvPr/>
        </p:nvPicPr>
        <p:blipFill>
          <a:blip r:embed="rId2" cstate="print">
            <a:lum bright="18000"/>
          </a:blip>
          <a:srcRect/>
          <a:stretch>
            <a:fillRect/>
          </a:stretch>
        </p:blipFill>
        <p:spPr bwMode="auto">
          <a:xfrm>
            <a:off x="4929190" y="3143248"/>
            <a:ext cx="3286148" cy="2464611"/>
          </a:xfrm>
          <a:prstGeom prst="rect">
            <a:avLst/>
          </a:prstGeom>
          <a:ln>
            <a:noFill/>
          </a:ln>
          <a:effectLst>
            <a:softEdge rad="112500"/>
          </a:effectLst>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10d</a:t>
            </a:r>
            <a:endParaRPr lang="nb-NO" dirty="0"/>
          </a:p>
        </p:txBody>
      </p:sp>
      <p:sp>
        <p:nvSpPr>
          <p:cNvPr id="3" name="Plassholder for innhold 2"/>
          <p:cNvSpPr>
            <a:spLocks noGrp="1"/>
          </p:cNvSpPr>
          <p:nvPr>
            <p:ph idx="1"/>
          </p:nvPr>
        </p:nvSpPr>
        <p:spPr>
          <a:xfrm>
            <a:off x="838200" y="1357298"/>
            <a:ext cx="8007350" cy="4191000"/>
          </a:xfrm>
        </p:spPr>
        <p:txBody>
          <a:bodyPr/>
          <a:lstStyle/>
          <a:p>
            <a:r>
              <a:rPr lang="nb-NO" dirty="0" smtClean="0"/>
              <a:t>Klassen</a:t>
            </a:r>
          </a:p>
          <a:p>
            <a:r>
              <a:rPr lang="nb-NO" dirty="0" smtClean="0"/>
              <a:t>Oppstart</a:t>
            </a:r>
          </a:p>
          <a:p>
            <a:r>
              <a:rPr lang="nb-NO" dirty="0" smtClean="0"/>
              <a:t>Trivsel</a:t>
            </a:r>
          </a:p>
          <a:p>
            <a:r>
              <a:rPr lang="nb-NO" dirty="0" smtClean="0"/>
              <a:t>Orden, oppførsel (</a:t>
            </a:r>
            <a:r>
              <a:rPr lang="nb-NO" dirty="0"/>
              <a:t> </a:t>
            </a:r>
            <a:r>
              <a:rPr lang="nb-NO" dirty="0" smtClean="0"/>
              <a:t>                 )</a:t>
            </a:r>
          </a:p>
          <a:p>
            <a:r>
              <a:rPr lang="nb-NO" dirty="0" smtClean="0"/>
              <a:t>Arbeidsinnsats (</a:t>
            </a:r>
            <a:r>
              <a:rPr lang="nb-NO" u="sng" dirty="0" smtClean="0"/>
              <a:t>NB</a:t>
            </a:r>
            <a:r>
              <a:rPr lang="nb-NO" dirty="0" smtClean="0"/>
              <a:t>: utstyr - ”verktøy”)</a:t>
            </a:r>
          </a:p>
          <a:p>
            <a:r>
              <a:rPr lang="nb-NO" dirty="0" smtClean="0"/>
              <a:t>Aktivitet i timer/under prøver (jf. eksamen) - evaluering/vurdering</a:t>
            </a:r>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15</a:t>
            </a:fld>
            <a:endParaRPr lang="nb-NO"/>
          </a:p>
        </p:txBody>
      </p:sp>
      <p:pic>
        <p:nvPicPr>
          <p:cNvPr id="2051" name="Picture 3" descr="C:\Documents and Settings\svein.nessa\Lokale innstillinger\Temporary Internet Files\Content.IE5\675CFX4E\MP900438781[1].jpg"/>
          <p:cNvPicPr>
            <a:picLocks noChangeAspect="1" noChangeArrowheads="1"/>
          </p:cNvPicPr>
          <p:nvPr/>
        </p:nvPicPr>
        <p:blipFill>
          <a:blip r:embed="rId2" cstate="print"/>
          <a:srcRect/>
          <a:stretch>
            <a:fillRect/>
          </a:stretch>
        </p:blipFill>
        <p:spPr bwMode="auto">
          <a:xfrm>
            <a:off x="6660232" y="2276872"/>
            <a:ext cx="2088232" cy="1443478"/>
          </a:xfrm>
          <a:prstGeom prst="rect">
            <a:avLst/>
          </a:prstGeom>
          <a:ln>
            <a:noFill/>
          </a:ln>
          <a:effectLst>
            <a:softEdge rad="112500"/>
          </a:effectLst>
        </p:spPr>
      </p:pic>
      <p:pic>
        <p:nvPicPr>
          <p:cNvPr id="8" name="Bild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7523" y="3133276"/>
            <a:ext cx="1975623" cy="599060"/>
          </a:xfrm>
          <a:prstGeom prst="rect">
            <a:avLst/>
          </a:prstGeom>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Nye lærere</a:t>
            </a:r>
            <a:endParaRPr lang="nb-NO" dirty="0"/>
          </a:p>
        </p:txBody>
      </p:sp>
      <p:sp>
        <p:nvSpPr>
          <p:cNvPr id="3" name="Plassholder for innhold 2"/>
          <p:cNvSpPr>
            <a:spLocks noGrp="1"/>
          </p:cNvSpPr>
          <p:nvPr>
            <p:ph idx="1"/>
          </p:nvPr>
        </p:nvSpPr>
        <p:spPr/>
        <p:txBody>
          <a:bodyPr/>
          <a:lstStyle/>
          <a:p>
            <a:r>
              <a:rPr lang="nb-NO" sz="2800" dirty="0" smtClean="0"/>
              <a:t>Karen Knoph Bjørnevoll (</a:t>
            </a:r>
            <a:r>
              <a:rPr lang="nb-NO" sz="2800" dirty="0" err="1" smtClean="0"/>
              <a:t>KoH</a:t>
            </a:r>
            <a:r>
              <a:rPr lang="nb-NO" sz="2800" dirty="0" smtClean="0"/>
              <a:t>, SAM)</a:t>
            </a:r>
          </a:p>
          <a:p>
            <a:r>
              <a:rPr lang="nb-NO" sz="2800" dirty="0" smtClean="0"/>
              <a:t>Per Christian Dalmo (ENG, KRLE)</a:t>
            </a:r>
          </a:p>
          <a:p>
            <a:r>
              <a:rPr lang="nb-NO" sz="2800" dirty="0" smtClean="0"/>
              <a:t>Marie Fossum (styrking MAT)</a:t>
            </a:r>
          </a:p>
          <a:p>
            <a:r>
              <a:rPr lang="nb-NO" sz="2800" dirty="0" smtClean="0"/>
              <a:t>Svein Dybvad Iversen (KRØ)</a:t>
            </a:r>
          </a:p>
          <a:p>
            <a:r>
              <a:rPr lang="nb-NO" sz="2800" dirty="0" smtClean="0"/>
              <a:t>Cecilie Hanssen Masia (ENF, styrking ENG)</a:t>
            </a:r>
          </a:p>
          <a:p>
            <a:r>
              <a:rPr lang="nb-NO" sz="2800" dirty="0" smtClean="0"/>
              <a:t>Sigurd Botnevik Solberg (deling NAT)</a:t>
            </a:r>
          </a:p>
          <a:p>
            <a:r>
              <a:rPr lang="nb-NO" sz="2800" dirty="0" smtClean="0"/>
              <a:t>Inger Vagle (musikk)</a:t>
            </a:r>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16</a:t>
            </a:fld>
            <a:endParaRPr lang="nb-NO"/>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Skolens </a:t>
            </a:r>
            <a:r>
              <a:rPr lang="nb-NO" dirty="0" err="1" smtClean="0"/>
              <a:t>hjemmside</a:t>
            </a:r>
            <a:endParaRPr lang="nb-NO" dirty="0"/>
          </a:p>
        </p:txBody>
      </p:sp>
      <p:sp>
        <p:nvSpPr>
          <p:cNvPr id="3" name="Plassholder for innhold 2"/>
          <p:cNvSpPr>
            <a:spLocks noGrp="1"/>
          </p:cNvSpPr>
          <p:nvPr>
            <p:ph idx="1"/>
          </p:nvPr>
        </p:nvSpPr>
        <p:spPr>
          <a:xfrm>
            <a:off x="838200" y="1357298"/>
            <a:ext cx="8007350" cy="4191000"/>
          </a:xfrm>
        </p:spPr>
        <p:txBody>
          <a:bodyPr/>
          <a:lstStyle/>
          <a:p>
            <a:r>
              <a:rPr lang="nb-NO" dirty="0" err="1" smtClean="0">
                <a:hlinkClick r:id="rId2"/>
              </a:rPr>
              <a:t>www.minskole.no/oygard</a:t>
            </a:r>
            <a:r>
              <a:rPr lang="nb-NO" dirty="0" smtClean="0"/>
              <a:t>. Abonnerer du?</a:t>
            </a:r>
          </a:p>
          <a:p>
            <a:r>
              <a:rPr lang="nb-NO" dirty="0" smtClean="0"/>
              <a:t>Timeplan</a:t>
            </a:r>
          </a:p>
          <a:p>
            <a:r>
              <a:rPr lang="nb-NO" dirty="0" smtClean="0"/>
              <a:t>Læringsplan (</a:t>
            </a:r>
            <a:r>
              <a:rPr lang="nb-NO" u="sng" dirty="0" smtClean="0"/>
              <a:t>stikkord</a:t>
            </a:r>
            <a:r>
              <a:rPr lang="nb-NO" dirty="0" smtClean="0"/>
              <a:t>: hjemmearbeid, mål – ikke middel – midttimer – mediatek – prøver – travelt år – mestre press)</a:t>
            </a:r>
          </a:p>
          <a:p>
            <a:r>
              <a:rPr lang="nb-NO" dirty="0" smtClean="0"/>
              <a:t>Sosialrådgiver </a:t>
            </a:r>
            <a:r>
              <a:rPr lang="nb-NO" dirty="0" smtClean="0"/>
              <a:t>(</a:t>
            </a:r>
            <a:r>
              <a:rPr lang="nb-NO" i="1" dirty="0" smtClean="0"/>
              <a:t>ikke</a:t>
            </a:r>
            <a:r>
              <a:rPr lang="nb-NO" dirty="0" smtClean="0"/>
              <a:t> refsefunksjon)</a:t>
            </a:r>
          </a:p>
          <a:p>
            <a:r>
              <a:rPr lang="nb-NO" dirty="0" smtClean="0"/>
              <a:t>Helsesøster</a:t>
            </a:r>
          </a:p>
          <a:p>
            <a:r>
              <a:rPr lang="nb-NO" dirty="0" smtClean="0"/>
              <a:t>E-postadresser til personalet</a:t>
            </a:r>
          </a:p>
          <a:p>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17</a:t>
            </a:fld>
            <a:endParaRPr lang="nb-NO"/>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Digitale hjelpemidler</a:t>
            </a:r>
            <a:endParaRPr lang="nb-NO" dirty="0"/>
          </a:p>
        </p:txBody>
      </p:sp>
      <p:sp>
        <p:nvSpPr>
          <p:cNvPr id="3" name="Plassholder for innhold 2"/>
          <p:cNvSpPr>
            <a:spLocks noGrp="1"/>
          </p:cNvSpPr>
          <p:nvPr>
            <p:ph idx="1"/>
          </p:nvPr>
        </p:nvSpPr>
        <p:spPr/>
        <p:txBody>
          <a:bodyPr/>
          <a:lstStyle/>
          <a:p>
            <a:r>
              <a:rPr lang="nb-NO" dirty="0" smtClean="0"/>
              <a:t>Skolens hjemmeside: </a:t>
            </a:r>
            <a:r>
              <a:rPr lang="nb-NO" dirty="0" err="1" smtClean="0">
                <a:hlinkClick r:id="rId2"/>
              </a:rPr>
              <a:t>www.minskole.no/oygard</a:t>
            </a:r>
            <a:r>
              <a:rPr lang="nb-NO" dirty="0" smtClean="0"/>
              <a:t> (abonnere)</a:t>
            </a:r>
          </a:p>
          <a:p>
            <a:r>
              <a:rPr lang="nb-NO" dirty="0" smtClean="0"/>
              <a:t>                 : </a:t>
            </a:r>
            <a:r>
              <a:rPr lang="nb-NO" dirty="0" err="1" smtClean="0">
                <a:hlinkClick r:id="rId3"/>
              </a:rPr>
              <a:t>itslearning.com</a:t>
            </a:r>
            <a:endParaRPr lang="nb-NO" dirty="0" smtClean="0"/>
          </a:p>
          <a:p>
            <a:r>
              <a:rPr lang="nb-NO" dirty="0" smtClean="0"/>
              <a:t>Excel </a:t>
            </a:r>
            <a:r>
              <a:rPr lang="nb-NO" dirty="0" smtClean="0">
                <a:hlinkClick r:id="rId4" action="ppaction://hlinksldjump"/>
              </a:rPr>
              <a:t>regneark</a:t>
            </a:r>
            <a:endParaRPr lang="nb-NO" dirty="0" smtClean="0"/>
          </a:p>
          <a:p>
            <a:r>
              <a:rPr lang="nb-NO" dirty="0" err="1" smtClean="0"/>
              <a:t>GeoGebra</a:t>
            </a:r>
            <a:r>
              <a:rPr lang="nb-NO" dirty="0" smtClean="0"/>
              <a:t> </a:t>
            </a:r>
            <a:r>
              <a:rPr lang="nb-NO" dirty="0" smtClean="0">
                <a:hlinkClick r:id="rId5"/>
              </a:rPr>
              <a:t>grafisk kalkulator</a:t>
            </a:r>
            <a:endParaRPr lang="nb-NO" dirty="0" smtClean="0"/>
          </a:p>
          <a:p>
            <a:r>
              <a:rPr lang="nb-NO" spc="40" dirty="0">
                <a:hlinkClick r:id="rId6"/>
              </a:rPr>
              <a:t>Office </a:t>
            </a:r>
            <a:r>
              <a:rPr lang="nb-NO" spc="40" dirty="0" smtClean="0">
                <a:hlinkClick r:id="rId6"/>
              </a:rPr>
              <a:t>365</a:t>
            </a:r>
            <a:endParaRPr lang="nb-NO" spc="40" dirty="0"/>
          </a:p>
          <a:p>
            <a:r>
              <a:rPr lang="nb-NO" spc="40" dirty="0"/>
              <a:t>Digital </a:t>
            </a:r>
            <a:r>
              <a:rPr lang="nb-NO" spc="40" dirty="0" smtClean="0">
                <a:hlinkClick r:id="rId7"/>
              </a:rPr>
              <a:t>ordbok</a:t>
            </a:r>
            <a:endParaRPr lang="nb-NO" spc="40"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18</a:t>
            </a:fld>
            <a:endParaRPr lang="nb-NO"/>
          </a:p>
        </p:txBody>
      </p:sp>
      <p:pic>
        <p:nvPicPr>
          <p:cNvPr id="7" name="Bilde 6" descr="logo_it's.gif"/>
          <p:cNvPicPr>
            <a:picLocks noChangeAspect="1"/>
          </p:cNvPicPr>
          <p:nvPr/>
        </p:nvPicPr>
        <p:blipFill>
          <a:blip r:embed="rId8" cstate="print"/>
          <a:stretch>
            <a:fillRect/>
          </a:stretch>
        </p:blipFill>
        <p:spPr>
          <a:xfrm>
            <a:off x="1331640" y="2996952"/>
            <a:ext cx="1728192" cy="524032"/>
          </a:xfrm>
          <a:prstGeom prst="rect">
            <a:avLst/>
          </a:prstGeom>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Eventuelle anmerkninger</a:t>
            </a:r>
            <a:endParaRPr lang="nb-NO" dirty="0"/>
          </a:p>
        </p:txBody>
      </p:sp>
      <p:sp>
        <p:nvSpPr>
          <p:cNvPr id="3" name="Plassholder for innhold 2"/>
          <p:cNvSpPr>
            <a:spLocks noGrp="1"/>
          </p:cNvSpPr>
          <p:nvPr>
            <p:ph idx="1"/>
          </p:nvPr>
        </p:nvSpPr>
        <p:spPr>
          <a:xfrm>
            <a:off x="838200" y="1686272"/>
            <a:ext cx="8007350" cy="4191000"/>
          </a:xfrm>
        </p:spPr>
        <p:txBody>
          <a:bodyPr/>
          <a:lstStyle/>
          <a:p>
            <a:pPr marL="0" indent="0">
              <a:buNone/>
            </a:pPr>
            <a:r>
              <a:rPr lang="nb-NO" sz="2800" i="1" dirty="0"/>
              <a:t>«Da er det slutten på måneden og i den forbindelse ber vi dere som foresatte om å gå inn på </a:t>
            </a:r>
            <a:r>
              <a:rPr lang="nb-NO" sz="2800" i="1" dirty="0" err="1"/>
              <a:t>it’s</a:t>
            </a:r>
            <a:r>
              <a:rPr lang="nb-NO" sz="2800" i="1" dirty="0"/>
              <a:t> </a:t>
            </a:r>
            <a:r>
              <a:rPr lang="nb-NO" sz="2800" i="1" dirty="0" err="1"/>
              <a:t>learning</a:t>
            </a:r>
            <a:r>
              <a:rPr lang="nb-NO" sz="2800" i="1" dirty="0"/>
              <a:t> og se på anmerkninger knyttet til orden og atferd. Vi ber også om en bekreftelse til kontaktlærer på at dere har gjort dere kjent med eventuelle anmerkninger tilknyttet deres ungdom. Dette kan gjøres via mail eller mobilskole. Dere kan også kontakte kontaktlærer dersom dere ønsker månedsmelding i </a:t>
            </a:r>
            <a:r>
              <a:rPr lang="nb-NO" sz="2800" i="1" dirty="0" smtClean="0"/>
              <a:t>papirform.</a:t>
            </a:r>
          </a:p>
          <a:p>
            <a:pPr marL="0" indent="0">
              <a:buNone/>
            </a:pPr>
            <a:r>
              <a:rPr lang="nb-NO" sz="2800" i="1" dirty="0" err="1" smtClean="0"/>
              <a:t>Mvh</a:t>
            </a:r>
            <a:r>
              <a:rPr lang="nb-NO" sz="2800" i="1" spc="40" dirty="0" smtClean="0"/>
              <a:t> </a:t>
            </a:r>
            <a:r>
              <a:rPr lang="nb-NO" sz="2800" i="1" spc="40" dirty="0"/>
              <a:t>Svein Kåre Nessa</a:t>
            </a:r>
            <a:r>
              <a:rPr lang="nb-NO" sz="2800" i="1" spc="40" dirty="0" smtClean="0"/>
              <a:t>.»</a:t>
            </a:r>
            <a:endParaRPr lang="nb-NO" sz="2800" i="1"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121102"/>
            <a:ext cx="2895600" cy="476250"/>
          </a:xfrm>
        </p:spPr>
        <p:txBody>
          <a:bodyPr/>
          <a:lstStyle/>
          <a:p>
            <a:pPr>
              <a:defRPr/>
            </a:pPr>
            <a:r>
              <a:rPr lang="nb-NO" dirty="0" smtClean="0"/>
              <a:t>Klasseforeldremøtet i 10d tirsdag den 3. oktober 2017 </a:t>
            </a:r>
            <a:r>
              <a:rPr lang="nb-NO" dirty="0" err="1" smtClean="0"/>
              <a:t>kl</a:t>
            </a:r>
            <a:r>
              <a:rPr lang="nb-NO" dirty="0" smtClean="0"/>
              <a:t>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19</a:t>
            </a:fld>
            <a:endParaRPr lang="nb-NO" dirty="0"/>
          </a:p>
        </p:txBody>
      </p:sp>
    </p:spTree>
    <p:extLst>
      <p:ext uri="{BB962C8B-B14F-4D97-AF65-F5344CB8AC3E}">
        <p14:creationId xmlns:p14="http://schemas.microsoft.com/office/powerpoint/2010/main" val="372870260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Øygard ungdomsskole (”huset”)</a:t>
            </a:r>
          </a:p>
        </p:txBody>
      </p:sp>
      <p:pic>
        <p:nvPicPr>
          <p:cNvPr id="7" name="Plassholder for innhold 6"/>
          <p:cNvPicPr>
            <a:picLocks noGrp="1" noChangeAspect="1"/>
          </p:cNvPicPr>
          <p:nvPr>
            <p:ph idx="1"/>
          </p:nvPr>
        </p:nvPicPr>
        <p:blipFill>
          <a:blip r:embed="rId2"/>
          <a:stretch>
            <a:fillRect/>
          </a:stretch>
        </p:blipFill>
        <p:spPr>
          <a:xfrm>
            <a:off x="3563888" y="1095008"/>
            <a:ext cx="2619387" cy="4926280"/>
          </a:xfrm>
          <a:prstGeom prst="rect">
            <a:avLst/>
          </a:prstGeom>
        </p:spPr>
      </p:pic>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a:t>
            </a:fld>
            <a:endParaRPr lang="nb-NO"/>
          </a:p>
        </p:txBody>
      </p:sp>
    </p:spTree>
    <p:extLst>
      <p:ext uri="{BB962C8B-B14F-4D97-AF65-F5344CB8AC3E}">
        <p14:creationId xmlns:p14="http://schemas.microsoft.com/office/powerpoint/2010/main" val="1625040548"/>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Regneark</a:t>
            </a:r>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20</a:t>
            </a:fld>
            <a:endParaRPr lang="nb-NO"/>
          </a:p>
        </p:txBody>
      </p:sp>
      <p:pic>
        <p:nvPicPr>
          <p:cNvPr id="2050" name="Picture 2"/>
          <p:cNvPicPr>
            <a:picLocks noGrp="1" noChangeAspect="1" noChangeArrowheads="1"/>
          </p:cNvPicPr>
          <p:nvPr>
            <p:ph idx="1"/>
          </p:nvPr>
        </p:nvPicPr>
        <p:blipFill>
          <a:blip r:embed="rId2" cstate="print"/>
          <a:srcRect/>
          <a:stretch>
            <a:fillRect/>
          </a:stretch>
        </p:blipFill>
        <p:spPr bwMode="auto">
          <a:xfrm>
            <a:off x="938234" y="1905000"/>
            <a:ext cx="6705600" cy="4191000"/>
          </a:xfrm>
          <a:prstGeom prst="rect">
            <a:avLst/>
          </a:prstGeom>
          <a:noFill/>
          <a:ln w="9525">
            <a:noFill/>
            <a:miter lim="800000"/>
            <a:headEnd/>
            <a:tailEnd/>
          </a:ln>
          <a:effectLst/>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Prosjekt</a:t>
            </a:r>
            <a:endParaRPr lang="nb-NO" dirty="0"/>
          </a:p>
        </p:txBody>
      </p:sp>
      <p:sp>
        <p:nvSpPr>
          <p:cNvPr id="3" name="Plassholder for innhold 2"/>
          <p:cNvSpPr>
            <a:spLocks noGrp="1"/>
          </p:cNvSpPr>
          <p:nvPr>
            <p:ph idx="1"/>
          </p:nvPr>
        </p:nvSpPr>
        <p:spPr>
          <a:xfrm>
            <a:off x="838200" y="1276703"/>
            <a:ext cx="8007350" cy="4191000"/>
          </a:xfrm>
        </p:spPr>
        <p:txBody>
          <a:bodyPr/>
          <a:lstStyle/>
          <a:p>
            <a:r>
              <a:rPr lang="nb-NO" dirty="0" smtClean="0"/>
              <a:t>             - foreldrenes innsats</a:t>
            </a:r>
          </a:p>
          <a:p>
            <a:r>
              <a:rPr lang="nb-NO" b="1" dirty="0"/>
              <a:t>Psykisk helse</a:t>
            </a:r>
            <a:r>
              <a:rPr lang="nb-NO" dirty="0"/>
              <a:t> </a:t>
            </a:r>
            <a:r>
              <a:rPr lang="nb-NO" dirty="0" smtClean="0"/>
              <a:t>tirsdag den 17</a:t>
            </a:r>
            <a:r>
              <a:rPr lang="nb-NO" dirty="0"/>
              <a:t>. – </a:t>
            </a:r>
            <a:r>
              <a:rPr lang="nb-NO" dirty="0" smtClean="0"/>
              <a:t>onsdag den 18</a:t>
            </a:r>
            <a:r>
              <a:rPr lang="nb-NO" dirty="0"/>
              <a:t>. </a:t>
            </a:r>
            <a:r>
              <a:rPr lang="nb-NO" dirty="0" smtClean="0"/>
              <a:t>oktober</a:t>
            </a:r>
          </a:p>
          <a:p>
            <a:r>
              <a:rPr lang="nb-NO" b="1" dirty="0" smtClean="0"/>
              <a:t>Sex og samliv</a:t>
            </a:r>
            <a:r>
              <a:rPr lang="nb-NO" dirty="0" smtClean="0"/>
              <a:t>: Temadag torsdag den 9. november</a:t>
            </a:r>
          </a:p>
          <a:p>
            <a:r>
              <a:rPr lang="nb-NO" b="1" dirty="0" smtClean="0">
                <a:hlinkClick r:id="rId3"/>
              </a:rPr>
              <a:t>Deadline</a:t>
            </a:r>
            <a:r>
              <a:rPr lang="nb-NO" dirty="0" smtClean="0"/>
              <a:t> og </a:t>
            </a:r>
            <a:r>
              <a:rPr lang="nb-NO" b="1" dirty="0" err="1" smtClean="0"/>
              <a:t>oljemuséet</a:t>
            </a:r>
            <a:r>
              <a:rPr lang="nb-NO" dirty="0" smtClean="0"/>
              <a:t> </a:t>
            </a:r>
            <a:r>
              <a:rPr lang="nb-NO" u="sng" dirty="0" smtClean="0">
                <a:uFill>
                  <a:solidFill>
                    <a:srgbClr val="FFFF00"/>
                  </a:solidFill>
                </a:uFill>
              </a:rPr>
              <a:t>januar</a:t>
            </a:r>
            <a:endParaRPr lang="nb-NO" dirty="0" smtClean="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93296"/>
            <a:ext cx="3015208" cy="432048"/>
          </a:xfrm>
        </p:spPr>
        <p:txBody>
          <a:bodyPr/>
          <a:lstStyle/>
          <a:p>
            <a:pPr>
              <a:defRPr/>
            </a:pPr>
            <a:r>
              <a:rPr lang="nb-NO" dirty="0" smtClean="0"/>
              <a:t>Klasseforeldremøtet i 10d tirsdag den 3. oktober 2017 </a:t>
            </a:r>
            <a:r>
              <a:rPr lang="nb-NO" dirty="0" err="1" smtClean="0"/>
              <a:t>kl</a:t>
            </a:r>
            <a:r>
              <a:rPr lang="nb-NO" dirty="0" smtClean="0"/>
              <a:t>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21</a:t>
            </a:fld>
            <a:endParaRPr lang="nb-NO"/>
          </a:p>
        </p:txBody>
      </p:sp>
      <p:pic>
        <p:nvPicPr>
          <p:cNvPr id="3075" name="Picture 3" descr="780x90_toppbanner_lo_12124a">
            <a:hlinkClick r:id="rId4" tooltip="www.fristedet.no"/>
          </p:cNvPr>
          <p:cNvPicPr>
            <a:picLocks noChangeAspect="1" noChangeArrowheads="1"/>
          </p:cNvPicPr>
          <p:nvPr/>
        </p:nvPicPr>
        <p:blipFill>
          <a:blip r:embed="rId5" cstate="print"/>
          <a:srcRect/>
          <a:stretch>
            <a:fillRect/>
          </a:stretch>
        </p:blipFill>
        <p:spPr bwMode="auto">
          <a:xfrm>
            <a:off x="1142976" y="1268760"/>
            <a:ext cx="5829300" cy="67468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Prosjekt (fortsettelse)</a:t>
            </a:r>
            <a:endParaRPr lang="nb-NO" dirty="0"/>
          </a:p>
        </p:txBody>
      </p:sp>
      <p:sp>
        <p:nvSpPr>
          <p:cNvPr id="3" name="Plassholder for innhold 2"/>
          <p:cNvSpPr>
            <a:spLocks noGrp="1"/>
          </p:cNvSpPr>
          <p:nvPr>
            <p:ph idx="1"/>
          </p:nvPr>
        </p:nvSpPr>
        <p:spPr>
          <a:xfrm>
            <a:off x="838200" y="1365241"/>
            <a:ext cx="8007350" cy="4191000"/>
          </a:xfrm>
        </p:spPr>
        <p:txBody>
          <a:bodyPr/>
          <a:lstStyle/>
          <a:p>
            <a:r>
              <a:rPr lang="nb-NO" b="1" dirty="0"/>
              <a:t>NST</a:t>
            </a:r>
            <a:r>
              <a:rPr lang="nb-NO" dirty="0"/>
              <a:t> (informasjonsmøte etter høstferien, </a:t>
            </a:r>
            <a:r>
              <a:rPr lang="nb-NO" dirty="0" err="1"/>
              <a:t>Byggcamp</a:t>
            </a:r>
            <a:r>
              <a:rPr lang="nb-NO" dirty="0"/>
              <a:t> 5/10, fagsafari 26/10, </a:t>
            </a:r>
            <a:r>
              <a:rPr lang="nb-NO" dirty="0" err="1"/>
              <a:t>hospi-tering</a:t>
            </a:r>
            <a:r>
              <a:rPr lang="nb-NO" dirty="0"/>
              <a:t> i uke 45, jenter og teknologi </a:t>
            </a:r>
            <a:r>
              <a:rPr lang="nb-NO" dirty="0" smtClean="0"/>
              <a:t>13/11. </a:t>
            </a:r>
            <a:r>
              <a:rPr lang="nb-NO" b="1" dirty="0" smtClean="0"/>
              <a:t>Karrieresamtale</a:t>
            </a:r>
            <a:r>
              <a:rPr lang="nb-NO" dirty="0" smtClean="0"/>
              <a:t>)</a:t>
            </a:r>
            <a:endParaRPr lang="nb-NO" b="1" dirty="0" smtClean="0"/>
          </a:p>
          <a:p>
            <a:r>
              <a:rPr lang="nb-NO" b="1" dirty="0" smtClean="0"/>
              <a:t>Forestilling</a:t>
            </a:r>
            <a:r>
              <a:rPr lang="nb-NO" dirty="0" smtClean="0"/>
              <a:t> uke 49 (øving uke 48)</a:t>
            </a:r>
          </a:p>
          <a:p>
            <a:r>
              <a:rPr lang="nb-NO" b="1" dirty="0" smtClean="0"/>
              <a:t>«Ikke tøft å være død»</a:t>
            </a:r>
            <a:r>
              <a:rPr lang="nb-NO" dirty="0" smtClean="0"/>
              <a:t> (Trygg Trafikk) mandag den 18. desember</a:t>
            </a:r>
          </a:p>
        </p:txBody>
      </p:sp>
      <p:sp>
        <p:nvSpPr>
          <p:cNvPr id="4" name="Plassholder for dato 3"/>
          <p:cNvSpPr>
            <a:spLocks noGrp="1"/>
          </p:cNvSpPr>
          <p:nvPr>
            <p:ph type="dt" sz="half" idx="10"/>
          </p:nvPr>
        </p:nvSpPr>
        <p:spPr/>
        <p:txBody>
          <a:bodyPr/>
          <a:lstStyle/>
          <a:p>
            <a:pPr>
              <a:defRPr/>
            </a:pPr>
            <a:r>
              <a:rPr lang="nb-NO" dirty="0" smtClean="0">
                <a:solidFill>
                  <a:srgbClr val="FFFFFF"/>
                </a:solidFill>
              </a:rPr>
              <a:t>Øygard ungdomsskole</a:t>
            </a:r>
            <a:endParaRPr lang="nb-NO" dirty="0">
              <a:solidFill>
                <a:srgbClr val="FFFFFF"/>
              </a:solidFill>
            </a:endParaRPr>
          </a:p>
        </p:txBody>
      </p:sp>
      <p:sp>
        <p:nvSpPr>
          <p:cNvPr id="5" name="Plassholder for bunntekst 4"/>
          <p:cNvSpPr>
            <a:spLocks noGrp="1"/>
          </p:cNvSpPr>
          <p:nvPr>
            <p:ph type="ftr" sz="quarter" idx="11"/>
          </p:nvPr>
        </p:nvSpPr>
        <p:spPr>
          <a:xfrm>
            <a:off x="3429000" y="6021288"/>
            <a:ext cx="3015208" cy="432048"/>
          </a:xfrm>
        </p:spPr>
        <p:txBody>
          <a:bodyPr/>
          <a:lstStyle/>
          <a:p>
            <a:pPr>
              <a:defRPr/>
            </a:pPr>
            <a:r>
              <a:rPr lang="nb-NO" smtClean="0">
                <a:solidFill>
                  <a:srgbClr val="FFFFFF"/>
                </a:solidFill>
              </a:rPr>
              <a:t>Klasseforeldremøtet i 10d tirsdag den 3. oktober 2017 kl 1800 ved klassestyrer, Svein Kåre Nessa</a:t>
            </a:r>
            <a:endParaRPr lang="nb-NO" dirty="0">
              <a:solidFill>
                <a:srgbClr val="FFFFFF"/>
              </a:solidFill>
            </a:endParaRPr>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solidFill>
                  <a:srgbClr val="FFFFFF"/>
                </a:solidFill>
              </a:rPr>
              <a:pPr>
                <a:defRPr/>
              </a:pPr>
              <a:t>22</a:t>
            </a:fld>
            <a:endParaRPr lang="nb-NO">
              <a:solidFill>
                <a:srgbClr val="FFFFFF"/>
              </a:solidFill>
            </a:endParaRPr>
          </a:p>
        </p:txBody>
      </p:sp>
    </p:spTree>
    <p:extLst>
      <p:ext uri="{BB962C8B-B14F-4D97-AF65-F5344CB8AC3E}">
        <p14:creationId xmlns:p14="http://schemas.microsoft.com/office/powerpoint/2010/main" val="2998844637"/>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Prosjekt (fortsettelse)</a:t>
            </a:r>
          </a:p>
        </p:txBody>
      </p:sp>
      <p:sp>
        <p:nvSpPr>
          <p:cNvPr id="3" name="Plassholder for innhold 2"/>
          <p:cNvSpPr>
            <a:spLocks noGrp="1"/>
          </p:cNvSpPr>
          <p:nvPr>
            <p:ph idx="1"/>
          </p:nvPr>
        </p:nvSpPr>
        <p:spPr/>
        <p:txBody>
          <a:bodyPr/>
          <a:lstStyle/>
          <a:p>
            <a:r>
              <a:rPr lang="nb-NO" b="1" dirty="0" err="1"/>
              <a:t>Orienteringsdag</a:t>
            </a:r>
            <a:r>
              <a:rPr lang="nb-NO" dirty="0"/>
              <a:t> torsdag den 28. september (etter midttimen)</a:t>
            </a:r>
          </a:p>
          <a:p>
            <a:r>
              <a:rPr lang="nb-NO" b="1" dirty="0"/>
              <a:t>Musikkens dag</a:t>
            </a:r>
            <a:r>
              <a:rPr lang="nb-NO" dirty="0"/>
              <a:t> torsdag den 26. april</a:t>
            </a:r>
          </a:p>
          <a:p>
            <a:r>
              <a:rPr lang="nb-NO" b="1" dirty="0" err="1"/>
              <a:t>Sandvedfestivalen</a:t>
            </a:r>
            <a:r>
              <a:rPr lang="nb-NO" dirty="0"/>
              <a:t> mandag den 18. – onsdag den 20. juni</a:t>
            </a:r>
          </a:p>
          <a:p>
            <a:r>
              <a:rPr lang="nb-NO" b="1" dirty="0"/>
              <a:t>Matematikkens </a:t>
            </a:r>
            <a:r>
              <a:rPr lang="nb-NO" b="1" dirty="0" smtClean="0"/>
              <a:t>dag</a:t>
            </a:r>
            <a:endParaRPr lang="nb-NO" b="1"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23</a:t>
            </a:fld>
            <a:endParaRPr lang="nb-NO"/>
          </a:p>
        </p:txBody>
      </p:sp>
    </p:spTree>
    <p:extLst>
      <p:ext uri="{BB962C8B-B14F-4D97-AF65-F5344CB8AC3E}">
        <p14:creationId xmlns:p14="http://schemas.microsoft.com/office/powerpoint/2010/main" val="3990088879"/>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Diverse informasjon</a:t>
            </a:r>
            <a:endParaRPr lang="nb-NO" dirty="0"/>
          </a:p>
        </p:txBody>
      </p:sp>
      <p:sp>
        <p:nvSpPr>
          <p:cNvPr id="3" name="Plassholder for innhold 2"/>
          <p:cNvSpPr>
            <a:spLocks noGrp="1"/>
          </p:cNvSpPr>
          <p:nvPr>
            <p:ph idx="1"/>
          </p:nvPr>
        </p:nvSpPr>
        <p:spPr/>
        <p:txBody>
          <a:bodyPr/>
          <a:lstStyle/>
          <a:p>
            <a:r>
              <a:rPr lang="nb-NO" b="1" dirty="0" err="1" smtClean="0"/>
              <a:t>Nortura</a:t>
            </a:r>
            <a:r>
              <a:rPr lang="nb-NO" dirty="0" smtClean="0"/>
              <a:t> onsdag den 6. september</a:t>
            </a:r>
          </a:p>
          <a:p>
            <a:endParaRPr lang="nb-NO" dirty="0"/>
          </a:p>
          <a:p>
            <a:endParaRPr lang="nb-NO" dirty="0" smtClean="0"/>
          </a:p>
          <a:p>
            <a:endParaRPr lang="nb-NO" dirty="0"/>
          </a:p>
          <a:p>
            <a:r>
              <a:rPr lang="nb-NO" b="1" dirty="0" smtClean="0"/>
              <a:t>Vaksinering</a:t>
            </a:r>
            <a:r>
              <a:rPr lang="nb-NO" dirty="0" smtClean="0"/>
              <a:t> mandag den 27. november</a:t>
            </a:r>
          </a:p>
          <a:p>
            <a:r>
              <a:rPr lang="nb-NO" dirty="0" smtClean="0"/>
              <a:t>10.-trinnstelefonnummer: </a:t>
            </a:r>
            <a:r>
              <a:rPr lang="nb-NO" b="1" dirty="0" smtClean="0"/>
              <a:t>95 48 45 76</a:t>
            </a:r>
            <a:endParaRPr lang="nb-NO" dirty="0"/>
          </a:p>
          <a:p>
            <a:r>
              <a:rPr lang="nb-NO" dirty="0" smtClean="0"/>
              <a:t>Mitt direktenummer: </a:t>
            </a:r>
            <a:r>
              <a:rPr lang="nb-NO" b="1" dirty="0" smtClean="0"/>
              <a:t>51 33 81 08</a:t>
            </a:r>
          </a:p>
          <a:p>
            <a:endParaRPr lang="nb-NO" dirty="0" smtClean="0"/>
          </a:p>
          <a:p>
            <a:endParaRPr lang="nb-NO" dirty="0"/>
          </a:p>
        </p:txBody>
      </p:sp>
      <p:sp>
        <p:nvSpPr>
          <p:cNvPr id="4" name="Plassholder for dato 3"/>
          <p:cNvSpPr>
            <a:spLocks noGrp="1"/>
          </p:cNvSpPr>
          <p:nvPr>
            <p:ph type="dt" sz="half" idx="10"/>
          </p:nvPr>
        </p:nvSpPr>
        <p:spPr/>
        <p:txBody>
          <a:bodyPr/>
          <a:lstStyle/>
          <a:p>
            <a:pPr>
              <a:defRPr/>
            </a:pPr>
            <a:r>
              <a:rPr lang="nb-NO" smtClean="0">
                <a:solidFill>
                  <a:srgbClr val="FFFFFF"/>
                </a:solidFill>
              </a:rPr>
              <a:t>Øygard ungdomsskole</a:t>
            </a:r>
            <a:endParaRPr lang="nb-NO">
              <a:solidFill>
                <a:srgbClr val="FFFFFF"/>
              </a:solidFill>
            </a:endParaRPr>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dirty="0" smtClean="0">
                <a:solidFill>
                  <a:srgbClr val="FFFFFF"/>
                </a:solidFill>
              </a:rPr>
              <a:t>Klasseforeldremøtet i 10d tirsdag den 3. oktober 2017 </a:t>
            </a:r>
            <a:r>
              <a:rPr lang="nb-NO" dirty="0" err="1" smtClean="0">
                <a:solidFill>
                  <a:srgbClr val="FFFFFF"/>
                </a:solidFill>
              </a:rPr>
              <a:t>kl</a:t>
            </a:r>
            <a:r>
              <a:rPr lang="nb-NO" dirty="0" smtClean="0">
                <a:solidFill>
                  <a:srgbClr val="FFFFFF"/>
                </a:solidFill>
              </a:rPr>
              <a:t> 1800 ved klassestyrer, Svein Kåre Nessa</a:t>
            </a:r>
            <a:endParaRPr lang="nb-NO" dirty="0">
              <a:solidFill>
                <a:srgbClr val="FFFFFF"/>
              </a:solidFill>
            </a:endParaRPr>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solidFill>
                  <a:srgbClr val="FFFFFF"/>
                </a:solidFill>
              </a:rPr>
              <a:pPr>
                <a:defRPr/>
              </a:pPr>
              <a:t>24</a:t>
            </a:fld>
            <a:endParaRPr lang="nb-NO" dirty="0">
              <a:solidFill>
                <a:srgbClr val="FFFFFF"/>
              </a:solidFill>
            </a:endParaRPr>
          </a:p>
        </p:txBody>
      </p:sp>
      <p:pic>
        <p:nvPicPr>
          <p:cNvPr id="7" name="Bild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7811" y="2714525"/>
            <a:ext cx="6468378" cy="1428949"/>
          </a:xfrm>
          <a:prstGeom prst="rect">
            <a:avLst/>
          </a:prstGeom>
        </p:spPr>
      </p:pic>
    </p:spTree>
    <p:extLst>
      <p:ext uri="{BB962C8B-B14F-4D97-AF65-F5344CB8AC3E}">
        <p14:creationId xmlns:p14="http://schemas.microsoft.com/office/powerpoint/2010/main" val="3096202111"/>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Diverse informasjon</a:t>
            </a:r>
            <a:endParaRPr lang="nb-NO" dirty="0"/>
          </a:p>
        </p:txBody>
      </p:sp>
      <p:sp>
        <p:nvSpPr>
          <p:cNvPr id="3" name="Plassholder for innhold 2"/>
          <p:cNvSpPr>
            <a:spLocks noGrp="1"/>
          </p:cNvSpPr>
          <p:nvPr>
            <p:ph idx="1"/>
          </p:nvPr>
        </p:nvSpPr>
        <p:spPr/>
        <p:txBody>
          <a:bodyPr/>
          <a:lstStyle/>
          <a:p>
            <a:r>
              <a:rPr lang="nb-NO" dirty="0" smtClean="0"/>
              <a:t>Kantine</a:t>
            </a:r>
          </a:p>
          <a:p>
            <a:r>
              <a:rPr lang="nb-NO" dirty="0" smtClean="0"/>
              <a:t>Utenfor skolen i midttimen</a:t>
            </a:r>
          </a:p>
          <a:p>
            <a:r>
              <a:rPr lang="nb-NO" dirty="0" smtClean="0"/>
              <a:t>Prøver, fremføringer, karakterer, karakterpress</a:t>
            </a:r>
          </a:p>
          <a:p>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25</a:t>
            </a:fld>
            <a:endParaRPr lang="nb-NO"/>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Avslutningsvis</a:t>
            </a:r>
            <a:endParaRPr lang="nb-NO" dirty="0"/>
          </a:p>
        </p:txBody>
      </p:sp>
      <p:sp>
        <p:nvSpPr>
          <p:cNvPr id="3" name="Plassholder for innhold 2"/>
          <p:cNvSpPr>
            <a:spLocks noGrp="1"/>
          </p:cNvSpPr>
          <p:nvPr>
            <p:ph idx="1"/>
          </p:nvPr>
        </p:nvSpPr>
        <p:spPr/>
        <p:txBody>
          <a:bodyPr/>
          <a:lstStyle/>
          <a:p>
            <a:pPr marL="0" indent="0">
              <a:buNone/>
            </a:pPr>
            <a:r>
              <a:rPr lang="nb-NO" b="1" spc="40" dirty="0" smtClean="0">
                <a:hlinkClick r:id="rId2" action="ppaction://hlinksldjump"/>
              </a:rPr>
              <a:t>Valg</a:t>
            </a:r>
            <a:r>
              <a:rPr lang="nb-NO" b="1" spc="40" dirty="0" smtClean="0"/>
              <a:t> </a:t>
            </a:r>
            <a:r>
              <a:rPr lang="nb-NO" b="1" spc="40" dirty="0"/>
              <a:t>(</a:t>
            </a:r>
            <a:r>
              <a:rPr lang="nb-NO" b="1" spc="40" dirty="0" smtClean="0"/>
              <a:t>klassekontaktperm)</a:t>
            </a:r>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26</a:t>
            </a:fld>
            <a:endParaRPr lang="nb-NO"/>
          </a:p>
        </p:txBody>
      </p:sp>
    </p:spTree>
    <p:extLst>
      <p:ext uri="{BB962C8B-B14F-4D97-AF65-F5344CB8AC3E}">
        <p14:creationId xmlns:p14="http://schemas.microsoft.com/office/powerpoint/2010/main" val="3057280200"/>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Det var det …</a:t>
            </a:r>
            <a:endParaRPr lang="nb-NO" dirty="0"/>
          </a:p>
        </p:txBody>
      </p:sp>
      <p:sp>
        <p:nvSpPr>
          <p:cNvPr id="3" name="Plassholder for innhold 2"/>
          <p:cNvSpPr>
            <a:spLocks noGrp="1"/>
          </p:cNvSpPr>
          <p:nvPr>
            <p:ph idx="1"/>
          </p:nvPr>
        </p:nvSpPr>
        <p:spPr/>
        <p:txBody>
          <a:bodyPr/>
          <a:lstStyle/>
          <a:p>
            <a:pPr>
              <a:buNone/>
            </a:pPr>
            <a:r>
              <a:rPr lang="nb-NO" dirty="0" smtClean="0"/>
              <a:t>Takk for i kveld!</a:t>
            </a:r>
          </a:p>
          <a:p>
            <a:pPr>
              <a:buNone/>
            </a:pPr>
            <a:endParaRPr lang="nb-NO" dirty="0" smtClean="0"/>
          </a:p>
          <a:p>
            <a:pPr>
              <a:buNone/>
            </a:pPr>
            <a:endParaRPr lang="nb-NO" dirty="0" smtClean="0"/>
          </a:p>
          <a:p>
            <a:pPr algn="r">
              <a:buNone/>
            </a:pPr>
            <a:r>
              <a:rPr lang="nb-NO" b="1" i="1" dirty="0" smtClean="0"/>
              <a:t>Svein Kåre Nessa (klassestyrer)</a:t>
            </a:r>
            <a:endParaRPr lang="nb-NO" b="1" i="1"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27</a:t>
            </a:fld>
            <a:endParaRPr lang="nb-NO" dirty="0"/>
          </a:p>
        </p:txBody>
      </p:sp>
      <p:pic>
        <p:nvPicPr>
          <p:cNvPr id="7" name="Bilde 6" descr="j0433750.jpg">
            <a:hlinkClick r:id="" action="ppaction://noaction">
              <a:snd r:embed="rId2" name="applause.wav"/>
            </a:hlinkClick>
            <a:hlinkHover r:id="" action="ppaction://noaction">
              <a:snd r:embed="rId2" name="applause.wav"/>
            </a:hlinkHover>
          </p:cNvPr>
          <p:cNvPicPr>
            <a:picLocks noChangeAspect="1"/>
          </p:cNvPicPr>
          <p:nvPr/>
        </p:nvPicPr>
        <p:blipFill>
          <a:blip r:embed="rId3" cstate="print"/>
          <a:stretch>
            <a:fillRect/>
          </a:stretch>
        </p:blipFill>
        <p:spPr>
          <a:xfrm>
            <a:off x="4932040" y="332656"/>
            <a:ext cx="2016224" cy="3043357"/>
          </a:xfrm>
          <a:prstGeom prst="rect">
            <a:avLst/>
          </a:prstGeom>
          <a:ln>
            <a:noFill/>
          </a:ln>
          <a:effectLst>
            <a:softEdge rad="112500"/>
          </a:effectLst>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Øygard ungdomsskole (”huset”)</a:t>
            </a:r>
            <a:endParaRPr lang="nb-NO" dirty="0"/>
          </a:p>
        </p:txBody>
      </p:sp>
      <p:sp>
        <p:nvSpPr>
          <p:cNvPr id="3" name="Plassholder for innhold 2"/>
          <p:cNvSpPr>
            <a:spLocks noGrp="1"/>
          </p:cNvSpPr>
          <p:nvPr>
            <p:ph idx="1"/>
          </p:nvPr>
        </p:nvSpPr>
        <p:spPr>
          <a:xfrm>
            <a:off x="838200" y="1857364"/>
            <a:ext cx="8007350" cy="4191000"/>
          </a:xfrm>
        </p:spPr>
        <p:txBody>
          <a:bodyPr/>
          <a:lstStyle/>
          <a:p>
            <a:r>
              <a:rPr lang="nb-NO" dirty="0" smtClean="0"/>
              <a:t>”Alle for Øygard – </a:t>
            </a:r>
            <a:r>
              <a:rPr lang="nb-NO" dirty="0" err="1" smtClean="0"/>
              <a:t>Øygard</a:t>
            </a:r>
            <a:r>
              <a:rPr lang="nb-NO" dirty="0" smtClean="0"/>
              <a:t> for alle”</a:t>
            </a:r>
          </a:p>
          <a:p>
            <a:r>
              <a:rPr lang="nb-NO" dirty="0" smtClean="0"/>
              <a:t>Trygghet, trivsel, læring. Godt skolemiljø</a:t>
            </a:r>
          </a:p>
          <a:p>
            <a:r>
              <a:rPr lang="nb-NO" dirty="0" smtClean="0"/>
              <a:t>Tydelige rammer. Gode relasjoner</a:t>
            </a:r>
          </a:p>
          <a:p>
            <a:r>
              <a:rPr lang="nb-NO" dirty="0" smtClean="0"/>
              <a:t>Plan for et trygt og godt skolemiljø (</a:t>
            </a:r>
            <a:r>
              <a:rPr lang="nb-NO" dirty="0" smtClean="0">
                <a:latin typeface="Arial"/>
                <a:cs typeface="Arial"/>
                <a:hlinkClick r:id="rId2"/>
              </a:rPr>
              <a:t>§ 9a</a:t>
            </a:r>
            <a:r>
              <a:rPr lang="nb-NO" dirty="0" smtClean="0"/>
              <a:t>)</a:t>
            </a:r>
          </a:p>
          <a:p>
            <a:r>
              <a:rPr lang="nb-NO" dirty="0" smtClean="0"/>
              <a:t>Rutiner:</a:t>
            </a:r>
          </a:p>
          <a:p>
            <a:pPr lvl="1"/>
            <a:r>
              <a:rPr lang="nb-NO" dirty="0" smtClean="0"/>
              <a:t>Klasserom</a:t>
            </a:r>
          </a:p>
          <a:p>
            <a:pPr lvl="1"/>
            <a:r>
              <a:rPr lang="nb-NO" dirty="0" smtClean="0"/>
              <a:t>Fravær (meldebok)</a:t>
            </a:r>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3</a:t>
            </a:fld>
            <a:endParaRPr lang="nb-NO" dirty="0"/>
          </a:p>
        </p:txBody>
      </p:sp>
      <p:pic>
        <p:nvPicPr>
          <p:cNvPr id="7" name="Bilde 6" descr="logo_Respekt_lilla.jpg">
            <a:hlinkClick r:id="rId3" tooltip="www.saf.uis.no"/>
          </p:cNvPr>
          <p:cNvPicPr>
            <a:picLocks noChangeAspect="1"/>
          </p:cNvPicPr>
          <p:nvPr/>
        </p:nvPicPr>
        <p:blipFill>
          <a:blip r:embed="rId4" cstate="print"/>
          <a:stretch>
            <a:fillRect/>
          </a:stretch>
        </p:blipFill>
        <p:spPr>
          <a:xfrm>
            <a:off x="4917909" y="4241607"/>
            <a:ext cx="2868801" cy="973343"/>
          </a:xfrm>
          <a:prstGeom prst="rect">
            <a:avLst/>
          </a:prstGeom>
        </p:spPr>
      </p:pic>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fontAlgn="t"/>
            <a:r>
              <a:rPr lang="nn-NO" dirty="0" smtClean="0"/>
              <a:t>Opplæringslova</a:t>
            </a:r>
            <a:br>
              <a:rPr lang="nn-NO" dirty="0" smtClean="0"/>
            </a:br>
            <a:r>
              <a:rPr lang="nn-NO" dirty="0" smtClean="0"/>
              <a:t>(</a:t>
            </a:r>
            <a:r>
              <a:rPr lang="nn-NO" dirty="0" err="1" smtClean="0"/>
              <a:t>hjemmet</a:t>
            </a:r>
            <a:r>
              <a:rPr lang="nn-NO" dirty="0" smtClean="0"/>
              <a:t> - ”grunnmuren”)</a:t>
            </a:r>
            <a:endParaRPr lang="nb-NO" dirty="0"/>
          </a:p>
        </p:txBody>
      </p:sp>
      <p:sp>
        <p:nvSpPr>
          <p:cNvPr id="3" name="Plassholder for innhold 2"/>
          <p:cNvSpPr>
            <a:spLocks noGrp="1"/>
          </p:cNvSpPr>
          <p:nvPr>
            <p:ph idx="1"/>
          </p:nvPr>
        </p:nvSpPr>
        <p:spPr/>
        <p:txBody>
          <a:bodyPr/>
          <a:lstStyle/>
          <a:p>
            <a:r>
              <a:rPr lang="nn-NO" dirty="0" smtClean="0"/>
              <a:t>Lov om grunnskolen og den vidaregåande opplæringa</a:t>
            </a:r>
          </a:p>
          <a:p>
            <a:r>
              <a:rPr lang="nn-NO" dirty="0" smtClean="0">
                <a:hlinkClick r:id="rId2"/>
              </a:rPr>
              <a:t>§ 1-1</a:t>
            </a:r>
            <a:r>
              <a:rPr lang="nn-NO" i="1" dirty="0" smtClean="0"/>
              <a:t>.</a:t>
            </a:r>
          </a:p>
          <a:p>
            <a:r>
              <a:rPr lang="nn-NO" i="1" dirty="0" smtClean="0"/>
              <a:t>Formålet med opplæringa:</a:t>
            </a:r>
            <a:r>
              <a:rPr lang="nn-NO" dirty="0" smtClean="0"/>
              <a:t> ”Opplæringa i skole og lærebedrift skal, i samarbeid og forståing med heimen, …”</a:t>
            </a:r>
          </a:p>
          <a:p>
            <a:r>
              <a:rPr lang="nb-NO" spc="40" dirty="0"/>
              <a:t>Læreplanen: </a:t>
            </a:r>
            <a:r>
              <a:rPr lang="nb-NO" b="1" spc="40" dirty="0" smtClean="0">
                <a:hlinkClick r:id="rId3"/>
              </a:rPr>
              <a:t>LK06</a:t>
            </a:r>
            <a:endParaRPr lang="nb-NO" b="1" spc="40"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4</a:t>
            </a:fld>
            <a:endParaRPr lang="nb-NO"/>
          </a:p>
        </p:txBody>
      </p:sp>
      <p:pic>
        <p:nvPicPr>
          <p:cNvPr id="7" name="Bilde 6" descr="lov.jpg"/>
          <p:cNvPicPr>
            <a:picLocks noChangeAspect="1"/>
          </p:cNvPicPr>
          <p:nvPr/>
        </p:nvPicPr>
        <p:blipFill>
          <a:blip r:embed="rId4" cstate="print"/>
          <a:stretch>
            <a:fillRect/>
          </a:stretch>
        </p:blipFill>
        <p:spPr>
          <a:xfrm>
            <a:off x="6516216" y="4818856"/>
            <a:ext cx="1625600" cy="914400"/>
          </a:xfrm>
          <a:prstGeom prst="rect">
            <a:avLst/>
          </a:prstGeom>
          <a:ln>
            <a:noFill/>
          </a:ln>
          <a:effectLst>
            <a:softEdge rad="112500"/>
          </a:effectLst>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pc="40" dirty="0"/>
              <a:t>Sandnes kommune</a:t>
            </a:r>
            <a:endParaRPr lang="nb-NO" dirty="0"/>
          </a:p>
        </p:txBody>
      </p:sp>
      <p:sp>
        <p:nvSpPr>
          <p:cNvPr id="3" name="Plassholder for innhold 2"/>
          <p:cNvSpPr>
            <a:spLocks noGrp="1"/>
          </p:cNvSpPr>
          <p:nvPr>
            <p:ph idx="1"/>
          </p:nvPr>
        </p:nvSpPr>
        <p:spPr/>
        <p:txBody>
          <a:bodyPr/>
          <a:lstStyle/>
          <a:p>
            <a:r>
              <a:rPr lang="nb-NO" b="1" spc="40" dirty="0"/>
              <a:t>Visjon</a:t>
            </a:r>
            <a:r>
              <a:rPr lang="nb-NO" spc="40" dirty="0"/>
              <a:t>:</a:t>
            </a:r>
          </a:p>
          <a:p>
            <a:pPr>
              <a:buNone/>
            </a:pPr>
            <a:r>
              <a:rPr lang="nb-NO" spc="40" dirty="0"/>
              <a:t>	Sandnes – i sentrum for framtiden</a:t>
            </a:r>
          </a:p>
          <a:p>
            <a:r>
              <a:rPr lang="nb-NO" b="1" spc="40" dirty="0"/>
              <a:t>Verdier</a:t>
            </a:r>
            <a:r>
              <a:rPr lang="nb-NO" spc="40" dirty="0"/>
              <a:t>:</a:t>
            </a:r>
          </a:p>
          <a:p>
            <a:pPr>
              <a:buNone/>
            </a:pPr>
            <a:r>
              <a:rPr lang="nb-NO" spc="40" dirty="0"/>
              <a:t>	Romslig, modig og </a:t>
            </a:r>
            <a:r>
              <a:rPr lang="nb-NO" spc="40" dirty="0" smtClean="0"/>
              <a:t>sunn</a:t>
            </a:r>
            <a:endParaRPr lang="nb-NO" spc="40"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5</a:t>
            </a:fld>
            <a:endParaRPr lang="nb-NO"/>
          </a:p>
        </p:txBody>
      </p:sp>
    </p:spTree>
    <p:extLst>
      <p:ext uri="{BB962C8B-B14F-4D97-AF65-F5344CB8AC3E}">
        <p14:creationId xmlns:p14="http://schemas.microsoft.com/office/powerpoint/2010/main" val="375647755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200" spc="40" dirty="0" smtClean="0"/>
              <a:t>Ifølge pedagogikkprofessor</a:t>
            </a:r>
            <a:r>
              <a:rPr lang="nb-NO" sz="4200" spc="40" dirty="0"/>
              <a:t/>
            </a:r>
            <a:br>
              <a:rPr lang="nb-NO" sz="4200" spc="40" dirty="0"/>
            </a:br>
            <a:r>
              <a:rPr lang="nb-NO" sz="4200" spc="40" dirty="0"/>
              <a:t>Thomas Nordahl</a:t>
            </a:r>
            <a:endParaRPr lang="nb-NO" sz="4200" dirty="0"/>
          </a:p>
        </p:txBody>
      </p:sp>
      <p:sp>
        <p:nvSpPr>
          <p:cNvPr id="3" name="Plassholder for innhold 2"/>
          <p:cNvSpPr>
            <a:spLocks noGrp="1"/>
          </p:cNvSpPr>
          <p:nvPr>
            <p:ph idx="1"/>
          </p:nvPr>
        </p:nvSpPr>
        <p:spPr/>
        <p:txBody>
          <a:bodyPr/>
          <a:lstStyle/>
          <a:p>
            <a:pPr marL="0" indent="0">
              <a:buNone/>
            </a:pPr>
            <a:r>
              <a:rPr lang="nb-NO" spc="40" dirty="0"/>
              <a:t>er det er svært viktig å prioritere tid til </a:t>
            </a:r>
            <a:r>
              <a:rPr lang="nb-NO" b="1" spc="40" dirty="0">
                <a:hlinkClick r:id="rId2" action="ppaction://hlinksldjump"/>
              </a:rPr>
              <a:t>foreldresamarbeid</a:t>
            </a:r>
            <a:r>
              <a:rPr lang="nb-NO" spc="40" dirty="0"/>
              <a:t> fordi foreldrene er en av de viktigste variabler for elevenes </a:t>
            </a:r>
            <a:r>
              <a:rPr lang="nb-NO" spc="40" dirty="0" smtClean="0"/>
              <a:t>skoleprestasjoner</a:t>
            </a:r>
            <a:endParaRPr lang="nb-NO" spc="40" dirty="0"/>
          </a:p>
          <a:p>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p:txBody>
          <a:bodyPr/>
          <a:lstStyle/>
          <a:p>
            <a:pPr>
              <a:defRPr/>
            </a:pPr>
            <a:r>
              <a:rPr lang="nb-NO" smtClean="0"/>
              <a:t>Klasseforeldremøtet i 10d tirsdag den 3. oktober 2017 kl 1800 ved klassestyrer, Svein Kåre Nessa</a:t>
            </a:r>
            <a:endParaRPr lang="nb-NO"/>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6</a:t>
            </a:fld>
            <a:endParaRPr lang="nb-NO"/>
          </a:p>
        </p:txBody>
      </p:sp>
    </p:spTree>
    <p:extLst>
      <p:ext uri="{BB962C8B-B14F-4D97-AF65-F5344CB8AC3E}">
        <p14:creationId xmlns:p14="http://schemas.microsoft.com/office/powerpoint/2010/main" val="208923027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Stortingsmelding 14 (1997 - 1998):</a:t>
            </a:r>
            <a:endParaRPr lang="nb-NO" dirty="0"/>
          </a:p>
        </p:txBody>
      </p:sp>
      <p:sp>
        <p:nvSpPr>
          <p:cNvPr id="3" name="Plassholder for innhold 2"/>
          <p:cNvSpPr>
            <a:spLocks noGrp="1"/>
          </p:cNvSpPr>
          <p:nvPr>
            <p:ph idx="1"/>
          </p:nvPr>
        </p:nvSpPr>
        <p:spPr/>
        <p:txBody>
          <a:bodyPr/>
          <a:lstStyle/>
          <a:p>
            <a:pPr marL="0" indent="0">
              <a:buNone/>
            </a:pPr>
            <a:r>
              <a:rPr lang="nb-NO" dirty="0" smtClean="0"/>
              <a:t>Foreldrenes engasjement er avgjørende for barnas trivsel og motivasjon. Foreldremedvirkning fører til at elevene viser større grad av </a:t>
            </a:r>
            <a:r>
              <a:rPr lang="nb-NO" b="1" i="1" dirty="0" smtClean="0"/>
              <a:t>positive holdninger til skolen</a:t>
            </a:r>
            <a:r>
              <a:rPr lang="nb-NO" dirty="0" smtClean="0"/>
              <a:t>. De blir flinkere til å lese og satser mer på hjemmearbeide.</a:t>
            </a:r>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87216" cy="576064"/>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7</a:t>
            </a:fld>
            <a:endParaRPr lang="nb-NO"/>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FAU</a:t>
            </a:r>
            <a:endParaRPr lang="nb-NO" dirty="0"/>
          </a:p>
        </p:txBody>
      </p:sp>
      <p:sp>
        <p:nvSpPr>
          <p:cNvPr id="3" name="Plassholder for innhold 2"/>
          <p:cNvSpPr>
            <a:spLocks noGrp="1"/>
          </p:cNvSpPr>
          <p:nvPr>
            <p:ph idx="1"/>
          </p:nvPr>
        </p:nvSpPr>
        <p:spPr/>
        <p:txBody>
          <a:bodyPr/>
          <a:lstStyle/>
          <a:p>
            <a:r>
              <a:rPr lang="nb-NO" b="1" dirty="0" smtClean="0"/>
              <a:t>Et inkluderende miljø som gir et godt grunnlag for læring forutsetter aktive og engasjerte voksne, både foreldre og lærere.</a:t>
            </a:r>
          </a:p>
          <a:p>
            <a:r>
              <a:rPr lang="nb-NO" b="1" i="1" dirty="0" smtClean="0"/>
              <a:t>Hold fast!</a:t>
            </a:r>
            <a:r>
              <a:rPr lang="nb-NO" dirty="0" smtClean="0"/>
              <a:t> Hold fast i barnet, som før. Delta, som før. Ta eventuelle konflikter! De skal også læres. (Myndighet.)</a:t>
            </a:r>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8</a:t>
            </a:fld>
            <a:endParaRPr lang="nb-NO"/>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FAU (fortsettelse)</a:t>
            </a:r>
            <a:endParaRPr lang="nb-NO" dirty="0"/>
          </a:p>
        </p:txBody>
      </p:sp>
      <p:sp>
        <p:nvSpPr>
          <p:cNvPr id="3" name="Plassholder for innhold 2"/>
          <p:cNvSpPr>
            <a:spLocks noGrp="1"/>
          </p:cNvSpPr>
          <p:nvPr>
            <p:ph idx="1"/>
          </p:nvPr>
        </p:nvSpPr>
        <p:spPr/>
        <p:txBody>
          <a:bodyPr/>
          <a:lstStyle/>
          <a:p>
            <a:r>
              <a:rPr lang="nb-NO" b="1" i="1" dirty="0" smtClean="0"/>
              <a:t>Ikke slipp!</a:t>
            </a:r>
            <a:r>
              <a:rPr lang="nb-NO" dirty="0" smtClean="0"/>
              <a:t> Ikke bli fristet til å slippe taket i eleven, i fritidsaktivitetene, leksene, vennene, helgene.</a:t>
            </a:r>
          </a:p>
          <a:p>
            <a:r>
              <a:rPr lang="nb-NO" b="1" i="1" dirty="0" smtClean="0"/>
              <a:t>Bry dere!</a:t>
            </a:r>
            <a:r>
              <a:rPr lang="nb-NO" dirty="0" smtClean="0"/>
              <a:t> Hver enkelt elev trenger å bli sett, for å bli inkludert. Som voksen har du innflytelse på både dine barn og de andres barns oppfatning av ”hvordan man skal </a:t>
            </a:r>
            <a:r>
              <a:rPr lang="nb-NO" smtClean="0"/>
              <a:t>være”.</a:t>
            </a:r>
            <a:endParaRPr lang="nb-NO" dirty="0" smtClean="0"/>
          </a:p>
          <a:p>
            <a:endParaRPr lang="nb-NO" dirty="0"/>
          </a:p>
        </p:txBody>
      </p:sp>
      <p:sp>
        <p:nvSpPr>
          <p:cNvPr id="4" name="Plassholder for dato 3"/>
          <p:cNvSpPr>
            <a:spLocks noGrp="1"/>
          </p:cNvSpPr>
          <p:nvPr>
            <p:ph type="dt" sz="half" idx="10"/>
          </p:nvPr>
        </p:nvSpPr>
        <p:spPr/>
        <p:txBody>
          <a:bodyPr/>
          <a:lstStyle/>
          <a:p>
            <a:pPr>
              <a:defRPr/>
            </a:pPr>
            <a:r>
              <a:rPr lang="nb-NO" smtClean="0"/>
              <a:t>Øygard ungdomsskole</a:t>
            </a:r>
            <a:endParaRPr lang="nb-NO"/>
          </a:p>
        </p:txBody>
      </p:sp>
      <p:sp>
        <p:nvSpPr>
          <p:cNvPr id="5" name="Plassholder for bunntekst 4"/>
          <p:cNvSpPr>
            <a:spLocks noGrp="1"/>
          </p:cNvSpPr>
          <p:nvPr>
            <p:ph type="ftr" sz="quarter" idx="11"/>
          </p:nvPr>
        </p:nvSpPr>
        <p:spPr>
          <a:xfrm>
            <a:off x="3429000" y="6021288"/>
            <a:ext cx="3015208" cy="504056"/>
          </a:xfrm>
        </p:spPr>
        <p:txBody>
          <a:bodyPr/>
          <a:lstStyle/>
          <a:p>
            <a:pPr>
              <a:defRPr/>
            </a:pPr>
            <a:r>
              <a:rPr lang="nb-NO" smtClean="0"/>
              <a:t>Klasseforeldremøtet i 10d tirsdag den 3. oktober 2017 kl 1800 ved klassestyrer, Svein Kåre Nessa</a:t>
            </a:r>
            <a:endParaRPr lang="nb-NO" dirty="0"/>
          </a:p>
        </p:txBody>
      </p:sp>
      <p:sp>
        <p:nvSpPr>
          <p:cNvPr id="6" name="Plassholder for lysbildenummer 5"/>
          <p:cNvSpPr>
            <a:spLocks noGrp="1"/>
          </p:cNvSpPr>
          <p:nvPr>
            <p:ph type="sldNum" sz="quarter" idx="12"/>
          </p:nvPr>
        </p:nvSpPr>
        <p:spPr/>
        <p:txBody>
          <a:bodyPr/>
          <a:lstStyle/>
          <a:p>
            <a:pPr>
              <a:defRPr/>
            </a:pPr>
            <a:fld id="{A00293E0-2C05-4AB2-99A4-96624936D4BD}" type="slidenum">
              <a:rPr lang="nb-NO" smtClean="0"/>
              <a:pPr>
                <a:defRPr/>
              </a:pPr>
              <a:t>9</a:t>
            </a:fld>
            <a:endParaRPr lang="nb-NO"/>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lasslag">
  <a:themeElements>
    <a:clrScheme name="Glasslag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lag">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lag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lag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lag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lag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lag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lag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lag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lag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1258</TotalTime>
  <Words>1394</Words>
  <Application>Microsoft Office PowerPoint</Application>
  <PresentationFormat>Skjermfremvisning (4:3)</PresentationFormat>
  <Paragraphs>208</Paragraphs>
  <Slides>27</Slides>
  <Notes>3</Notes>
  <HiddenSlides>1</HiddenSlides>
  <MMClips>0</MMClips>
  <ScaleCrop>false</ScaleCrop>
  <HeadingPairs>
    <vt:vector size="8" baseType="variant">
      <vt:variant>
        <vt:lpstr>Brukte skrifter</vt:lpstr>
      </vt:variant>
      <vt:variant>
        <vt:i4>4</vt:i4>
      </vt:variant>
      <vt:variant>
        <vt:lpstr>Tema</vt:lpstr>
      </vt:variant>
      <vt:variant>
        <vt:i4>1</vt:i4>
      </vt:variant>
      <vt:variant>
        <vt:lpstr>Lysbildetitler</vt:lpstr>
      </vt:variant>
      <vt:variant>
        <vt:i4>27</vt:i4>
      </vt:variant>
      <vt:variant>
        <vt:lpstr>Tilpassede fremvisninger</vt:lpstr>
      </vt:variant>
      <vt:variant>
        <vt:i4>1</vt:i4>
      </vt:variant>
    </vt:vector>
  </HeadingPairs>
  <TitlesOfParts>
    <vt:vector size="33" baseType="lpstr">
      <vt:lpstr>Arial</vt:lpstr>
      <vt:lpstr>Arial Black</vt:lpstr>
      <vt:lpstr>Times New Roman</vt:lpstr>
      <vt:lpstr>Wingdings</vt:lpstr>
      <vt:lpstr>Glasslag</vt:lpstr>
      <vt:lpstr>Klasseforeldremøte tirsdag den 3/10 -17</vt:lpstr>
      <vt:lpstr>Øygard ungdomsskole (”huset”)</vt:lpstr>
      <vt:lpstr>Øygard ungdomsskole (”huset”)</vt:lpstr>
      <vt:lpstr>Opplæringslova (hjemmet - ”grunnmuren”)</vt:lpstr>
      <vt:lpstr>Sandnes kommune</vt:lpstr>
      <vt:lpstr>Ifølge pedagogikkprofessor Thomas Nordahl</vt:lpstr>
      <vt:lpstr>Stortingsmelding 14 (1997 - 1998):</vt:lpstr>
      <vt:lpstr>FAU</vt:lpstr>
      <vt:lpstr>FAU (fortsettelse)</vt:lpstr>
      <vt:lpstr>Skolens forventninger til foreldre/foresatte – holdning</vt:lpstr>
      <vt:lpstr>Skolens forventninger til foreldre/foresatte – kommunikasjon</vt:lpstr>
      <vt:lpstr>Skolens forventninger til foreldre/foresatte – oppfølging</vt:lpstr>
      <vt:lpstr>Skole-hjem-samarbeid</vt:lpstr>
      <vt:lpstr>Et afrikansk ordtak</vt:lpstr>
      <vt:lpstr>10d</vt:lpstr>
      <vt:lpstr>Nye lærere</vt:lpstr>
      <vt:lpstr>Skolens hjemmside</vt:lpstr>
      <vt:lpstr>Digitale hjelpemidler</vt:lpstr>
      <vt:lpstr>Eventuelle anmerkninger</vt:lpstr>
      <vt:lpstr>Regneark</vt:lpstr>
      <vt:lpstr>Prosjekt</vt:lpstr>
      <vt:lpstr>Prosjekt (fortsettelse)</vt:lpstr>
      <vt:lpstr>Prosjekt (fortsettelse)</vt:lpstr>
      <vt:lpstr>Diverse informasjon</vt:lpstr>
      <vt:lpstr>Diverse informasjon</vt:lpstr>
      <vt:lpstr>Avslutningsvis</vt:lpstr>
      <vt:lpstr>Det var det …</vt:lpstr>
      <vt:lpstr>Oppgaver</vt:lpstr>
    </vt:vector>
  </TitlesOfParts>
  <Company>Sandnes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5.0</dc:title>
  <dc:creator>svein.nessa</dc:creator>
  <cp:lastModifiedBy>Nessa, Svein Kåre</cp:lastModifiedBy>
  <cp:revision>322</cp:revision>
  <cp:lastPrinted>2017-10-03T08:30:33Z</cp:lastPrinted>
  <dcterms:created xsi:type="dcterms:W3CDTF">2007-02-01T12:10:29Z</dcterms:created>
  <dcterms:modified xsi:type="dcterms:W3CDTF">2017-10-03T14:40:23Z</dcterms:modified>
</cp:coreProperties>
</file>