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4"/>
  </p:sldMasterIdLst>
  <p:notesMasterIdLst>
    <p:notesMasterId r:id="rId16"/>
  </p:notesMasterIdLst>
  <p:sldIdLst>
    <p:sldId id="256" r:id="rId5"/>
    <p:sldId id="257" r:id="rId6"/>
    <p:sldId id="301" r:id="rId7"/>
    <p:sldId id="300" r:id="rId8"/>
    <p:sldId id="260" r:id="rId9"/>
    <p:sldId id="304" r:id="rId10"/>
    <p:sldId id="305" r:id="rId11"/>
    <p:sldId id="270" r:id="rId12"/>
    <p:sldId id="306" r:id="rId13"/>
    <p:sldId id="265" r:id="rId14"/>
    <p:sldId id="261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0C801F-6756-44E0-AC69-01DBAB548852}" v="216" dt="2023-08-29T18:21:14.7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99" autoAdjust="0"/>
    <p:restoredTop sz="93792" autoAdjust="0"/>
  </p:normalViewPr>
  <p:slideViewPr>
    <p:cSldViewPr snapToGrid="0">
      <p:cViewPr varScale="1">
        <p:scale>
          <a:sx n="58" d="100"/>
          <a:sy n="58" d="100"/>
        </p:scale>
        <p:origin x="10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alda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39969-DA6D-4129-9621-26BB965FFFB1}" type="datetimeFigureOut">
              <a:rPr lang="nb-NO" smtClean="0"/>
              <a:t>30.08.2023</a:t>
            </a:fld>
            <a:endParaRPr lang="nb-NO"/>
          </a:p>
        </p:txBody>
      </p:sp>
      <p:sp>
        <p:nvSpPr>
          <p:cNvPr id="4" name="Plasshaldar for lysbilet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aldar for notat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6" name="Plasshaldar for bot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aldar for lysbilet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90311-C281-426D-90A9-E346ABA40A3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9919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D33D1B-131C-CB94-8D0B-D28F50D32F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8D61775-93DB-8D2B-6EB0-EF47463C8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n-NO"/>
              <a:t>Klikk for å redigere undertittelstil i malen</a:t>
            </a:r>
            <a:endParaRPr lang="nb-NO"/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5652B604-079D-7A20-38CA-C1DDEEF91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2377-0623-4121-A0D5-DA7F39A37F81}" type="datetimeFigureOut">
              <a:rPr lang="nb-NO" smtClean="0"/>
              <a:t>30.08.2023</a:t>
            </a:fld>
            <a:endParaRPr lang="nb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50E8F657-FD4F-B299-AD15-01AD53B83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9DCD2204-E147-497E-ED6C-07E8B84C2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4E93-0F4E-4707-B5CD-A086E52F1E7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223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A152F6-8813-6814-F1A3-7208111A1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loddrett tekst 2">
            <a:extLst>
              <a:ext uri="{FF2B5EF4-FFF2-40B4-BE49-F238E27FC236}">
                <a16:creationId xmlns:a16="http://schemas.microsoft.com/office/drawing/2014/main" id="{3E369EB6-25CE-938A-ADB7-97D872A8F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0198DC8C-54CA-525F-0721-97E4D8C1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2377-0623-4121-A0D5-DA7F39A37F81}" type="datetimeFigureOut">
              <a:rPr lang="nb-NO" smtClean="0"/>
              <a:t>30.08.2023</a:t>
            </a:fld>
            <a:endParaRPr lang="nb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ACFDD0BA-CA96-22A4-D32B-7DEEB4CE1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18502F62-5FF9-F8E9-CD71-696E64BA0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4E93-0F4E-4707-B5CD-A086E52F1E7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942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38C2FAB-F940-4D96-68B5-D5059DAE37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loddrett tekst 2">
            <a:extLst>
              <a:ext uri="{FF2B5EF4-FFF2-40B4-BE49-F238E27FC236}">
                <a16:creationId xmlns:a16="http://schemas.microsoft.com/office/drawing/2014/main" id="{B2F3F80E-27CA-F9BD-1D1E-A487EFEBD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1EAD19A9-34BE-B89B-A7CC-EF97CCD52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2377-0623-4121-A0D5-DA7F39A37F81}" type="datetimeFigureOut">
              <a:rPr lang="nb-NO" smtClean="0"/>
              <a:t>30.08.2023</a:t>
            </a:fld>
            <a:endParaRPr lang="nb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8C058834-35CC-6C42-3E7B-19AFC6010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E89C011C-E10E-9D04-45A7-47B46C2AE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4E93-0F4E-4707-B5CD-A086E52F1E7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087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E8403A-3A81-5317-EF60-A22E31364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F7E511EA-B30F-EF96-6A6E-754C74BE3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9C38D1C9-1531-18E3-CAF3-80AAE6A3A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2377-0623-4121-A0D5-DA7F39A37F81}" type="datetimeFigureOut">
              <a:rPr lang="nb-NO" smtClean="0"/>
              <a:t>30.08.2023</a:t>
            </a:fld>
            <a:endParaRPr lang="nb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BFF236FC-77B3-F740-1395-8EEF0E421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368F3D44-7DA4-F004-6667-C756CD2AB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4E93-0F4E-4707-B5CD-A086E52F1E7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6849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4975CB-C428-DDC4-96CE-B5417B31D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tekst 2">
            <a:extLst>
              <a:ext uri="{FF2B5EF4-FFF2-40B4-BE49-F238E27FC236}">
                <a16:creationId xmlns:a16="http://schemas.microsoft.com/office/drawing/2014/main" id="{D1084769-DB94-C9CA-BA93-5600CB01A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B25C0C88-4001-F7A7-852F-2BF42B135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2377-0623-4121-A0D5-DA7F39A37F81}" type="datetimeFigureOut">
              <a:rPr lang="nb-NO" smtClean="0"/>
              <a:t>30.08.2023</a:t>
            </a:fld>
            <a:endParaRPr lang="nb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4D433B2B-E53E-73C6-6DED-444B7D2E9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9BB05555-0B18-8836-BE67-2C100B381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4E93-0F4E-4707-B5CD-A086E52F1E7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220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ald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B286B6-2C24-4194-04FD-031BDDFCC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C6F9C106-A354-EC15-A94C-A3F9B1251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4" name="Plasshaldar for innhald 3">
            <a:extLst>
              <a:ext uri="{FF2B5EF4-FFF2-40B4-BE49-F238E27FC236}">
                <a16:creationId xmlns:a16="http://schemas.microsoft.com/office/drawing/2014/main" id="{CB20C70D-D945-2C78-C4DB-F087802AF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9846998F-C6A3-598B-0D30-C83113CE0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2377-0623-4121-A0D5-DA7F39A37F81}" type="datetimeFigureOut">
              <a:rPr lang="nb-NO" smtClean="0"/>
              <a:t>30.08.2023</a:t>
            </a:fld>
            <a:endParaRPr lang="nb-NO"/>
          </a:p>
        </p:txBody>
      </p:sp>
      <p:sp>
        <p:nvSpPr>
          <p:cNvPr id="6" name="Plasshaldar for botntekst 5">
            <a:extLst>
              <a:ext uri="{FF2B5EF4-FFF2-40B4-BE49-F238E27FC236}">
                <a16:creationId xmlns:a16="http://schemas.microsoft.com/office/drawing/2014/main" id="{BC7586B9-6F70-DAC1-A662-E4E7832C9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aldar for lysbiletnummer 6">
            <a:extLst>
              <a:ext uri="{FF2B5EF4-FFF2-40B4-BE49-F238E27FC236}">
                <a16:creationId xmlns:a16="http://schemas.microsoft.com/office/drawing/2014/main" id="{40F8ACD3-E6A8-F3DC-B9B5-623BC5811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4E93-0F4E-4707-B5CD-A086E52F1E7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244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li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3C36FF-F98F-F5F6-E579-E758C5186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tekst 2">
            <a:extLst>
              <a:ext uri="{FF2B5EF4-FFF2-40B4-BE49-F238E27FC236}">
                <a16:creationId xmlns:a16="http://schemas.microsoft.com/office/drawing/2014/main" id="{17C9CAC9-69AC-CA2A-4870-27FC47479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Plasshaldar for innhald 3">
            <a:extLst>
              <a:ext uri="{FF2B5EF4-FFF2-40B4-BE49-F238E27FC236}">
                <a16:creationId xmlns:a16="http://schemas.microsoft.com/office/drawing/2014/main" id="{53124EBE-5C9B-563F-3FF6-0F4A940EE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5" name="Plasshaldar for tekst 4">
            <a:extLst>
              <a:ext uri="{FF2B5EF4-FFF2-40B4-BE49-F238E27FC236}">
                <a16:creationId xmlns:a16="http://schemas.microsoft.com/office/drawing/2014/main" id="{F9F91E40-9A9D-7208-5E51-010E5210B2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6" name="Plasshaldar for innhald 5">
            <a:extLst>
              <a:ext uri="{FF2B5EF4-FFF2-40B4-BE49-F238E27FC236}">
                <a16:creationId xmlns:a16="http://schemas.microsoft.com/office/drawing/2014/main" id="{FE4A7842-262E-DDCE-B5CF-C5CB9AB3DF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7" name="Plasshaldar for dato 6">
            <a:extLst>
              <a:ext uri="{FF2B5EF4-FFF2-40B4-BE49-F238E27FC236}">
                <a16:creationId xmlns:a16="http://schemas.microsoft.com/office/drawing/2014/main" id="{94C39C40-9133-9F1F-EF55-53389195F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2377-0623-4121-A0D5-DA7F39A37F81}" type="datetimeFigureOut">
              <a:rPr lang="nb-NO" smtClean="0"/>
              <a:t>30.08.2023</a:t>
            </a:fld>
            <a:endParaRPr lang="nb-NO"/>
          </a:p>
        </p:txBody>
      </p:sp>
      <p:sp>
        <p:nvSpPr>
          <p:cNvPr id="8" name="Plasshaldar for botntekst 7">
            <a:extLst>
              <a:ext uri="{FF2B5EF4-FFF2-40B4-BE49-F238E27FC236}">
                <a16:creationId xmlns:a16="http://schemas.microsoft.com/office/drawing/2014/main" id="{C56435DB-A375-2AEA-5000-A494BE38F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aldar for lysbiletnummer 8">
            <a:extLst>
              <a:ext uri="{FF2B5EF4-FFF2-40B4-BE49-F238E27FC236}">
                <a16:creationId xmlns:a16="http://schemas.microsoft.com/office/drawing/2014/main" id="{8FE3EA4D-3E1E-4750-3B33-9B1CB8F70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4E93-0F4E-4707-B5CD-A086E52F1E7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70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er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D3E1BB-9EDF-AB4C-2500-DF76DA362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dato 2">
            <a:extLst>
              <a:ext uri="{FF2B5EF4-FFF2-40B4-BE49-F238E27FC236}">
                <a16:creationId xmlns:a16="http://schemas.microsoft.com/office/drawing/2014/main" id="{06844BE4-8ED4-25C3-0F96-4D7039FBF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2377-0623-4121-A0D5-DA7F39A37F81}" type="datetimeFigureOut">
              <a:rPr lang="nb-NO" smtClean="0"/>
              <a:t>30.08.2023</a:t>
            </a:fld>
            <a:endParaRPr lang="nb-NO"/>
          </a:p>
        </p:txBody>
      </p:sp>
      <p:sp>
        <p:nvSpPr>
          <p:cNvPr id="4" name="Plasshaldar for botntekst 3">
            <a:extLst>
              <a:ext uri="{FF2B5EF4-FFF2-40B4-BE49-F238E27FC236}">
                <a16:creationId xmlns:a16="http://schemas.microsoft.com/office/drawing/2014/main" id="{5E199182-9F2B-BDF4-839A-C46EC9657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aldar for lysbiletnummer 4">
            <a:extLst>
              <a:ext uri="{FF2B5EF4-FFF2-40B4-BE49-F238E27FC236}">
                <a16:creationId xmlns:a16="http://schemas.microsoft.com/office/drawing/2014/main" id="{645B6C84-3AEE-7A14-E201-912145F10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4E93-0F4E-4707-B5CD-A086E52F1E7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408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dato 1">
            <a:extLst>
              <a:ext uri="{FF2B5EF4-FFF2-40B4-BE49-F238E27FC236}">
                <a16:creationId xmlns:a16="http://schemas.microsoft.com/office/drawing/2014/main" id="{7C96971E-CDBE-25B5-DB1C-B72FE9568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2377-0623-4121-A0D5-DA7F39A37F81}" type="datetimeFigureOut">
              <a:rPr lang="nb-NO" smtClean="0"/>
              <a:t>30.08.2023</a:t>
            </a:fld>
            <a:endParaRPr lang="nb-NO"/>
          </a:p>
        </p:txBody>
      </p:sp>
      <p:sp>
        <p:nvSpPr>
          <p:cNvPr id="3" name="Plasshaldar for botntekst 2">
            <a:extLst>
              <a:ext uri="{FF2B5EF4-FFF2-40B4-BE49-F238E27FC236}">
                <a16:creationId xmlns:a16="http://schemas.microsoft.com/office/drawing/2014/main" id="{3E60F2B4-2A8A-40F7-8AC5-EECDAA149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aldar for lysbiletnummer 3">
            <a:extLst>
              <a:ext uri="{FF2B5EF4-FFF2-40B4-BE49-F238E27FC236}">
                <a16:creationId xmlns:a16="http://schemas.microsoft.com/office/drawing/2014/main" id="{2C838591-33CC-B052-0AC3-A8D2E05CC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4E93-0F4E-4707-B5CD-A086E52F1E7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408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a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AB6C70-6CF4-F096-A169-912A514CE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E748B0BA-707D-9342-A68B-1039F09DB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4" name="Plasshaldar for tekst 3">
            <a:extLst>
              <a:ext uri="{FF2B5EF4-FFF2-40B4-BE49-F238E27FC236}">
                <a16:creationId xmlns:a16="http://schemas.microsoft.com/office/drawing/2014/main" id="{3D34EFA2-924C-A572-0BC5-EA2BBD4FF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74F4895A-8EBF-41D1-DDA6-8167DF5F0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2377-0623-4121-A0D5-DA7F39A37F81}" type="datetimeFigureOut">
              <a:rPr lang="nb-NO" smtClean="0"/>
              <a:t>30.08.2023</a:t>
            </a:fld>
            <a:endParaRPr lang="nb-NO"/>
          </a:p>
        </p:txBody>
      </p:sp>
      <p:sp>
        <p:nvSpPr>
          <p:cNvPr id="6" name="Plasshaldar for botntekst 5">
            <a:extLst>
              <a:ext uri="{FF2B5EF4-FFF2-40B4-BE49-F238E27FC236}">
                <a16:creationId xmlns:a16="http://schemas.microsoft.com/office/drawing/2014/main" id="{7BFC6F94-0BCF-176E-2482-2C8882B5A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aldar for lysbiletnummer 6">
            <a:extLst>
              <a:ext uri="{FF2B5EF4-FFF2-40B4-BE49-F238E27FC236}">
                <a16:creationId xmlns:a16="http://schemas.microsoft.com/office/drawing/2014/main" id="{1CF23C63-7DAD-50CB-82CC-740FD69A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4E93-0F4E-4707-B5CD-A086E52F1E7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795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et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E4B7C1-599E-6E9A-24D4-DD804F1D7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bilete 2">
            <a:extLst>
              <a:ext uri="{FF2B5EF4-FFF2-40B4-BE49-F238E27FC236}">
                <a16:creationId xmlns:a16="http://schemas.microsoft.com/office/drawing/2014/main" id="{232C954A-F6F9-E024-BD4D-91DCEE16AA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aldar for tekst 3">
            <a:extLst>
              <a:ext uri="{FF2B5EF4-FFF2-40B4-BE49-F238E27FC236}">
                <a16:creationId xmlns:a16="http://schemas.microsoft.com/office/drawing/2014/main" id="{1B38F842-32DB-27FF-60ED-0AB3B1765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94CBCF29-B6BE-CEAC-7B85-80BDF637E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A2377-0623-4121-A0D5-DA7F39A37F81}" type="datetimeFigureOut">
              <a:rPr lang="nb-NO" smtClean="0"/>
              <a:t>30.08.2023</a:t>
            </a:fld>
            <a:endParaRPr lang="nb-NO"/>
          </a:p>
        </p:txBody>
      </p:sp>
      <p:sp>
        <p:nvSpPr>
          <p:cNvPr id="6" name="Plasshaldar for botntekst 5">
            <a:extLst>
              <a:ext uri="{FF2B5EF4-FFF2-40B4-BE49-F238E27FC236}">
                <a16:creationId xmlns:a16="http://schemas.microsoft.com/office/drawing/2014/main" id="{D842F02B-EBED-FFC5-5A0A-AC988DF0D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aldar for lysbiletnummer 6">
            <a:extLst>
              <a:ext uri="{FF2B5EF4-FFF2-40B4-BE49-F238E27FC236}">
                <a16:creationId xmlns:a16="http://schemas.microsoft.com/office/drawing/2014/main" id="{63B7967E-459E-1ED1-45A3-4D20BF5A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4E93-0F4E-4707-B5CD-A086E52F1E7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400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tittel 1">
            <a:extLst>
              <a:ext uri="{FF2B5EF4-FFF2-40B4-BE49-F238E27FC236}">
                <a16:creationId xmlns:a16="http://schemas.microsoft.com/office/drawing/2014/main" id="{0F5A1543-204E-CE97-9939-1B38E4BF4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n-NO"/>
              <a:t>Klikk for å redigere tittelstil</a:t>
            </a:r>
            <a:endParaRPr lang="nb-NO"/>
          </a:p>
        </p:txBody>
      </p:sp>
      <p:sp>
        <p:nvSpPr>
          <p:cNvPr id="3" name="Plasshaldar for tekst 2">
            <a:extLst>
              <a:ext uri="{FF2B5EF4-FFF2-40B4-BE49-F238E27FC236}">
                <a16:creationId xmlns:a16="http://schemas.microsoft.com/office/drawing/2014/main" id="{EAE19F18-6022-9CB9-F5A0-699A4C37F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EC236D61-84A8-E5EB-8530-80DDE2A19D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A2377-0623-4121-A0D5-DA7F39A37F81}" type="datetimeFigureOut">
              <a:rPr lang="nb-NO" smtClean="0"/>
              <a:t>30.08.2023</a:t>
            </a:fld>
            <a:endParaRPr lang="nb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09819097-F5D0-850F-905B-275B34927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04870D5D-8F41-729A-DD62-C389343588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E4E93-0F4E-4707-B5CD-A086E52F1E7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327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45001937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alphabet-text-type-typography-1207048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alphabet-text-type-typography-1207048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faq.org/posts/2020/01/using-interactive-video-to-improve-learning-outcomes-among-children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C7FCFC-0FAA-4397-A1F5-9E49C8EAC3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Velkommen til foreldremøte 2D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B995395-E2D2-4C14-9B82-4021DB7EC9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Onsdag 30.08.23</a:t>
            </a:r>
          </a:p>
        </p:txBody>
      </p:sp>
    </p:spTree>
    <p:extLst>
      <p:ext uri="{BB962C8B-B14F-4D97-AF65-F5344CB8AC3E}">
        <p14:creationId xmlns:p14="http://schemas.microsoft.com/office/powerpoint/2010/main" val="4116065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3CB339-7934-47F0-A1A1-97B2AB1B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425721"/>
            <a:ext cx="9982249" cy="1448796"/>
          </a:xfrm>
        </p:spPr>
        <p:txBody>
          <a:bodyPr/>
          <a:lstStyle/>
          <a:p>
            <a:r>
              <a:rPr lang="nb-NO" dirty="0"/>
              <a:t>Praktisk info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2AE0E8-F864-4915-9582-A0F8BF2D2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39" y="1538599"/>
            <a:ext cx="10621128" cy="5289611"/>
          </a:xfrm>
        </p:spPr>
        <p:txBody>
          <a:bodyPr>
            <a:normAutofit lnSpcReduction="10000"/>
          </a:bodyPr>
          <a:lstStyle/>
          <a:p>
            <a:r>
              <a:rPr lang="nb-NO" sz="2400" dirty="0"/>
              <a:t>Visma-appen: fravær, </a:t>
            </a:r>
            <a:r>
              <a:rPr lang="nb-NO" sz="2400" dirty="0" err="1"/>
              <a:t>meldingar</a:t>
            </a:r>
            <a:r>
              <a:rPr lang="nb-NO" sz="2400" dirty="0"/>
              <a:t> (OBS! Unngå sensitiv informasjon)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 err="1"/>
              <a:t>Vekeplan</a:t>
            </a:r>
            <a:r>
              <a:rPr lang="nb-NO" sz="2400" dirty="0"/>
              <a:t> og lekser: mattebok og lesehefte 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/>
              <a:t>Gym/</a:t>
            </a:r>
            <a:r>
              <a:rPr lang="nb-NO" sz="2400" dirty="0" err="1"/>
              <a:t>symjing</a:t>
            </a:r>
            <a:r>
              <a:rPr lang="nb-NO" sz="2400" dirty="0"/>
              <a:t> kvar fredag 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 err="1"/>
              <a:t>Utviklingssamtalar</a:t>
            </a:r>
            <a:r>
              <a:rPr lang="nb-NO" sz="2400" dirty="0"/>
              <a:t>: veke 44/45 på </a:t>
            </a:r>
            <a:r>
              <a:rPr lang="nb-NO" sz="2400" dirty="0" err="1"/>
              <a:t>hausten</a:t>
            </a:r>
            <a:endParaRPr lang="nb-NO" sz="2400" dirty="0"/>
          </a:p>
          <a:p>
            <a:pPr marL="0" indent="0">
              <a:buNone/>
            </a:pPr>
            <a:r>
              <a:rPr lang="nb-NO" sz="2400" dirty="0"/>
              <a:t>   og veke 16/17 på våren</a:t>
            </a:r>
          </a:p>
          <a:p>
            <a:pPr marL="0" indent="0">
              <a:buNone/>
            </a:pPr>
            <a:endParaRPr lang="nb-NO" sz="2400" dirty="0"/>
          </a:p>
          <a:p>
            <a:pPr fontAlgn="base"/>
            <a:r>
              <a:rPr lang="en-US" sz="2400" dirty="0" err="1"/>
              <a:t>Utstyr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sekken</a:t>
            </a:r>
            <a:r>
              <a:rPr lang="en-US" sz="2400" dirty="0"/>
              <a:t> </a:t>
            </a:r>
            <a:r>
              <a:rPr lang="en-US" sz="2400" dirty="0" err="1"/>
              <a:t>og</a:t>
            </a:r>
            <a:r>
              <a:rPr lang="en-US" sz="2400" dirty="0"/>
              <a:t> </a:t>
            </a:r>
            <a:r>
              <a:rPr lang="en-US" sz="2400" dirty="0" err="1"/>
              <a:t>på</a:t>
            </a:r>
            <a:r>
              <a:rPr lang="en-US" sz="2400" dirty="0"/>
              <a:t> </a:t>
            </a:r>
            <a:r>
              <a:rPr lang="en-US" sz="2400" dirty="0" err="1"/>
              <a:t>skulen</a:t>
            </a:r>
            <a:endParaRPr lang="en-US" sz="2400" dirty="0"/>
          </a:p>
          <a:p>
            <a:pPr marL="0" indent="0" fontAlgn="base">
              <a:buNone/>
            </a:pPr>
            <a:endParaRPr lang="en-US" sz="2400" dirty="0"/>
          </a:p>
          <a:p>
            <a:pPr fontAlgn="base"/>
            <a:r>
              <a:rPr lang="nb-NO" sz="2400" dirty="0"/>
              <a:t>Eventuelle spørsmål</a:t>
            </a:r>
            <a:endParaRPr lang="en-US" sz="2400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1026" name="Picture 2" descr="Ingen beskrivelse er tilgjengelig.">
            <a:extLst>
              <a:ext uri="{FF2B5EF4-FFF2-40B4-BE49-F238E27FC236}">
                <a16:creationId xmlns:a16="http://schemas.microsoft.com/office/drawing/2014/main" id="{A9415664-385D-089A-36D9-979E6F9FCE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81" r="239"/>
          <a:stretch/>
        </p:blipFill>
        <p:spPr bwMode="auto">
          <a:xfrm>
            <a:off x="7408330" y="1934532"/>
            <a:ext cx="2912622" cy="4497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600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B541B6-E5AD-4C95-A920-FEE2A7D18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Avslutning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E4BC5E7-4754-4CB3-82A1-E97CCC943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48967"/>
            <a:ext cx="9612480" cy="4530626"/>
          </a:xfrm>
        </p:spPr>
        <p:txBody>
          <a:bodyPr>
            <a:normAutofit/>
          </a:bodyPr>
          <a:lstStyle/>
          <a:p>
            <a:endParaRPr lang="nb-NO" sz="2400" dirty="0"/>
          </a:p>
          <a:p>
            <a:r>
              <a:rPr lang="nb-NO" sz="2400" dirty="0"/>
              <a:t>Val av </a:t>
            </a:r>
            <a:r>
              <a:rPr lang="nb-NO" sz="2400" dirty="0" err="1"/>
              <a:t>ein</a:t>
            </a:r>
            <a:r>
              <a:rPr lang="nb-NO" sz="2400" dirty="0"/>
              <a:t> ny klassekontakt</a:t>
            </a:r>
          </a:p>
          <a:p>
            <a:pPr marL="0" indent="0">
              <a:buNone/>
            </a:pPr>
            <a:r>
              <a:rPr lang="nb-NO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243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12CD2D-D42D-41ED-BD1F-57F4FE75C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0E58935-3EF3-43D6-9901-4CBD79E84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017" y="1332115"/>
            <a:ext cx="10558793" cy="5143500"/>
          </a:xfrm>
        </p:spPr>
        <p:txBody>
          <a:bodyPr>
            <a:normAutofit/>
          </a:bodyPr>
          <a:lstStyle/>
          <a:p>
            <a:pPr fontAlgn="base"/>
            <a:endParaRPr lang="nb-NO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endParaRPr lang="nb-NO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Status i klassen</a:t>
            </a:r>
          </a:p>
          <a:p>
            <a:pPr fontAlgn="base"/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Klassemiljø</a:t>
            </a:r>
          </a:p>
          <a:p>
            <a:pPr fontAlgn="base"/>
            <a:r>
              <a:rPr lang="nb-NO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Fagleg</a:t>
            </a:r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 fokus i norsk og matematikk 2.klasse</a:t>
            </a:r>
          </a:p>
          <a:p>
            <a:pPr fontAlgn="base"/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Praktisk info og evt. spørsmål</a:t>
            </a:r>
          </a:p>
          <a:p>
            <a:pPr fontAlgn="base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​Val av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klassekontakt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33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A91BC4-852E-0DFE-070A-E66B609DB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Klassemiljø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BA060EC-7CE4-FFBA-3C7A-57871E9D1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978" y="1600427"/>
            <a:ext cx="10715532" cy="4377463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b-NO" sz="24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 er viktig at foreldre er involvert i arbeidet for å jobbe for </a:t>
            </a:r>
            <a:r>
              <a:rPr lang="nb-NO" sz="24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eit</a:t>
            </a:r>
            <a:r>
              <a:rPr lang="nb-NO" sz="24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positivt klassemiljø.</a:t>
            </a:r>
          </a:p>
          <a:p>
            <a:pPr marL="0" lvl="0" indent="0">
              <a:lnSpc>
                <a:spcPct val="107000"/>
              </a:lnSpc>
              <a:buNone/>
            </a:pP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b-NO" sz="2400" dirty="0">
                <a:solidFill>
                  <a:srgbClr val="16334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Korleis</a:t>
            </a:r>
            <a:r>
              <a:rPr lang="nb-NO" sz="24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4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dei</a:t>
            </a:r>
            <a:r>
              <a:rPr lang="nb-NO" sz="24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voksne snakker om andre barn og andre foreldre på </a:t>
            </a:r>
            <a:r>
              <a:rPr lang="nb-NO" sz="24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skulen</a:t>
            </a:r>
            <a:r>
              <a:rPr lang="nb-NO" sz="24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har innvirkning på </a:t>
            </a:r>
            <a:r>
              <a:rPr lang="nb-NO" sz="2400" dirty="0">
                <a:solidFill>
                  <a:srgbClr val="16334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korleis</a:t>
            </a:r>
            <a:r>
              <a:rPr lang="nb-NO" sz="24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barn oppfører seg mot </a:t>
            </a:r>
            <a:r>
              <a:rPr lang="nb-NO" sz="2400" dirty="0" err="1">
                <a:solidFill>
                  <a:srgbClr val="16334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kva</a:t>
            </a:r>
            <a:r>
              <a:rPr lang="nb-NO" sz="24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randre</a:t>
            </a:r>
            <a:r>
              <a:rPr lang="nb-NO" sz="24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lvl="0" indent="0">
              <a:lnSpc>
                <a:spcPct val="107000"/>
              </a:lnSpc>
              <a:buNone/>
            </a:pP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b-NO" sz="24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 er oss voksne sitt ansvar å </a:t>
            </a:r>
            <a:r>
              <a:rPr lang="nb-NO" sz="24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leggje</a:t>
            </a:r>
            <a:r>
              <a:rPr lang="nb-NO" sz="24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til rette for at </a:t>
            </a:r>
            <a:r>
              <a:rPr lang="nb-NO" sz="24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elevane</a:t>
            </a:r>
            <a:r>
              <a:rPr lang="nb-NO" sz="24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blir godt </a:t>
            </a:r>
            <a:r>
              <a:rPr lang="nb-NO" sz="24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kjend</a:t>
            </a:r>
            <a:r>
              <a:rPr lang="nb-NO" sz="24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med </a:t>
            </a:r>
            <a:r>
              <a:rPr lang="nb-NO" sz="2400" dirty="0" err="1">
                <a:solidFill>
                  <a:srgbClr val="16334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kva</a:t>
            </a:r>
            <a:r>
              <a:rPr lang="nb-NO" sz="24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randre</a:t>
            </a:r>
            <a:r>
              <a:rPr lang="nb-NO" sz="24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og blir gode venner.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nb-NO" sz="2400" dirty="0">
              <a:solidFill>
                <a:srgbClr val="16334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b-NO" sz="24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OBS! Viktig at mobbing og krenkelser skal tas tak i med </a:t>
            </a:r>
            <a:r>
              <a:rPr lang="nb-NO" sz="24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ein</a:t>
            </a:r>
            <a:r>
              <a:rPr lang="nb-NO" sz="24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gong det oppstår.</a:t>
            </a:r>
            <a:endParaRPr lang="nb-NO" sz="2400" dirty="0">
              <a:solidFill>
                <a:srgbClr val="163345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b-NO" sz="1600" dirty="0">
                <a:hlinkClick r:id="rId2"/>
              </a:rPr>
              <a:t>Å bygge gode relasjoner mellom barn </a:t>
            </a:r>
            <a:r>
              <a:rPr lang="nb-NO" sz="1600" dirty="0" err="1">
                <a:hlinkClick r:id="rId2"/>
              </a:rPr>
              <a:t>on</a:t>
            </a:r>
            <a:r>
              <a:rPr lang="nb-NO" sz="1600" dirty="0">
                <a:hlinkClick r:id="rId2"/>
              </a:rPr>
              <a:t> </a:t>
            </a:r>
            <a:r>
              <a:rPr lang="nb-NO" sz="1600" dirty="0" err="1">
                <a:hlinkClick r:id="rId2"/>
              </a:rPr>
              <a:t>Vimeo</a:t>
            </a:r>
            <a:endParaRPr lang="nb-NO" sz="2400" dirty="0">
              <a:solidFill>
                <a:srgbClr val="16334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nb-NO" sz="2400" dirty="0">
              <a:solidFill>
                <a:srgbClr val="16334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nb-NO" sz="2400" dirty="0">
              <a:solidFill>
                <a:srgbClr val="16334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18320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417CB9-4FC6-561D-F2E0-8FCE9B60F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Klassemiljø i 2D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AEEB0BD-9FF2-333A-E861-EA256645F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651" y="1281755"/>
            <a:ext cx="11233940" cy="5866635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nb-NO" sz="5100" dirty="0">
                <a:solidFill>
                  <a:srgbClr val="16334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Kvar</a:t>
            </a: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dag har vi korte trivselsøvelser som bidrar til </a:t>
            </a:r>
            <a:r>
              <a:rPr lang="nb-NO" sz="51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elevane</a:t>
            </a: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blir 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nb-NO" sz="5100" dirty="0">
                <a:solidFill>
                  <a:srgbClr val="16334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betre </a:t>
            </a:r>
            <a:r>
              <a:rPr lang="nb-NO" sz="51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kjend</a:t>
            </a: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og </a:t>
            </a:r>
            <a:r>
              <a:rPr lang="nb-NO" sz="51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meir</a:t>
            </a: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trygg på </a:t>
            </a:r>
            <a:r>
              <a:rPr lang="nb-NO" sz="5100" dirty="0" err="1">
                <a:solidFill>
                  <a:srgbClr val="16334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kva</a:t>
            </a:r>
            <a:r>
              <a:rPr lang="nb-NO" sz="51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randre</a:t>
            </a: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lvl="0" indent="0">
              <a:lnSpc>
                <a:spcPct val="107000"/>
              </a:lnSpc>
              <a:buNone/>
            </a:pPr>
            <a:endParaRPr lang="nb-NO" sz="5100" dirty="0">
              <a:solidFill>
                <a:srgbClr val="16334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nb-NO" sz="5100" dirty="0">
                <a:solidFill>
                  <a:srgbClr val="16334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 </a:t>
            </a: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Leik i </a:t>
            </a:r>
            <a:r>
              <a:rPr lang="nb-NO" sz="51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skulekvardagen</a:t>
            </a: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er viktig for å </a:t>
            </a:r>
            <a:r>
              <a:rPr lang="nb-NO" sz="51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byggje</a:t>
            </a: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51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eit</a:t>
            </a: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positivt klassemiljø og 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nb-NO" sz="5100" dirty="0">
                <a:solidFill>
                  <a:srgbClr val="16334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nb-NO" sz="51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gjer</a:t>
            </a: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51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elevane</a:t>
            </a: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51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eit</a:t>
            </a: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avbrekk i den ordinære undervisninga.</a:t>
            </a:r>
            <a:endParaRPr lang="nb-NO" sz="5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endParaRPr lang="nb-NO" sz="5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 har fokus på vennskap, sei fine ting til </a:t>
            </a:r>
            <a:r>
              <a:rPr lang="nb-NO" sz="51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kvarandre</a:t>
            </a: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nb-NO" sz="51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byggje</a:t>
            </a: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gode </a:t>
            </a:r>
            <a:r>
              <a:rPr lang="nb-NO" sz="51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relasjonar</a:t>
            </a: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klassen.</a:t>
            </a:r>
          </a:p>
          <a:p>
            <a:pPr marL="0" lvl="0" indent="0">
              <a:lnSpc>
                <a:spcPct val="107000"/>
              </a:lnSpc>
              <a:buNone/>
            </a:pPr>
            <a:endParaRPr lang="nb-NO" sz="5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 skal få </a:t>
            </a:r>
            <a:r>
              <a:rPr lang="nb-NO" sz="51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elevane</a:t>
            </a: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til å ta ansvar for at </a:t>
            </a:r>
            <a:r>
              <a:rPr lang="nb-NO" sz="51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medelevar</a:t>
            </a: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klassen har det bra og står opp mot mobbing.</a:t>
            </a:r>
            <a:endParaRPr lang="nb-NO" sz="5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endParaRPr lang="nb-NO" sz="5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«Ingen utenfor»: Lære </a:t>
            </a:r>
            <a:r>
              <a:rPr lang="nb-NO" sz="51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elevane</a:t>
            </a: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å inkluderer </a:t>
            </a:r>
            <a:r>
              <a:rPr lang="nb-NO" sz="5100" dirty="0" err="1">
                <a:solidFill>
                  <a:srgbClr val="16334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kva</a:t>
            </a:r>
            <a:r>
              <a:rPr lang="nb-NO" sz="51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randre</a:t>
            </a: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51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sjølv</a:t>
            </a: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om man er </a:t>
            </a:r>
            <a:r>
              <a:rPr lang="nb-NO" sz="5100" dirty="0">
                <a:solidFill>
                  <a:srgbClr val="16334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ulik</a:t>
            </a: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nb-NO" sz="5100" dirty="0" err="1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utsjåande</a:t>
            </a:r>
            <a:r>
              <a:rPr lang="nb-NO" sz="5100" dirty="0">
                <a:solidFill>
                  <a:srgbClr val="16334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identitet, normer og meininger.</a:t>
            </a:r>
            <a:endParaRPr lang="nb-NO" sz="5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sz="280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5ADD81CC-78F8-E64A-14BE-A4F187CF7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5940" y="595094"/>
            <a:ext cx="2031409" cy="275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664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4B5B5F-59A3-45AA-BA4E-4DBBC8648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Fagleg</a:t>
            </a:r>
            <a:r>
              <a:rPr lang="nb-NO" dirty="0"/>
              <a:t> fokus i norsk 2.klasse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0F6A15C-3E60-4C3A-BD69-6FB6D803A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46" y="1494274"/>
            <a:ext cx="8291118" cy="5269117"/>
          </a:xfrm>
        </p:spPr>
        <p:txBody>
          <a:bodyPr>
            <a:normAutofit fontScale="92500" lnSpcReduction="20000"/>
          </a:bodyPr>
          <a:lstStyle/>
          <a:p>
            <a:r>
              <a:rPr lang="nn-NO" sz="2400" dirty="0">
                <a:latin typeface="Calibri" panose="020F0502020204030204" pitchFamily="34" charset="0"/>
                <a:cs typeface="Calibri" panose="020F0502020204030204" pitchFamily="34" charset="0"/>
              </a:rPr>
              <a:t>Repetere alfabetet</a:t>
            </a:r>
          </a:p>
          <a:p>
            <a:pPr marL="0" indent="0">
              <a:buNone/>
            </a:pPr>
            <a:endParaRPr lang="nn-NO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n-NO" sz="2400" dirty="0">
                <a:latin typeface="Calibri" panose="020F0502020204030204" pitchFamily="34" charset="0"/>
                <a:cs typeface="Calibri" panose="020F0502020204030204" pitchFamily="34" charset="0"/>
              </a:rPr>
              <a:t>Lese med dei små trykkbokstavane </a:t>
            </a:r>
          </a:p>
          <a:p>
            <a:endParaRPr lang="nn-NO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n-NO" sz="2400" dirty="0">
                <a:latin typeface="Calibri" panose="020F0502020204030204" pitchFamily="34" charset="0"/>
                <a:cs typeface="Calibri" panose="020F0502020204030204" pitchFamily="34" charset="0"/>
              </a:rPr>
              <a:t>Jobbe med lesing på stavingsnivå: </a:t>
            </a:r>
            <a:r>
              <a:rPr lang="nn-NO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di-no-saur</a:t>
            </a:r>
            <a:endParaRPr lang="nn-NO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n-NO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n-NO" sz="2400" dirty="0">
                <a:latin typeface="Calibri" panose="020F0502020204030204" pitchFamily="34" charset="0"/>
                <a:cs typeface="Calibri" panose="020F0502020204030204" pitchFamily="34" charset="0"/>
              </a:rPr>
              <a:t>Innøving av ordbilete/høgfrekvente småord:</a:t>
            </a:r>
          </a:p>
          <a:p>
            <a:pPr marL="0" indent="0">
              <a:buNone/>
            </a:pPr>
            <a:r>
              <a:rPr lang="nn-NO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og, her, som, der, her…</a:t>
            </a:r>
          </a:p>
          <a:p>
            <a:endParaRPr lang="nn-NO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n-NO" sz="2400" dirty="0">
                <a:latin typeface="Calibri" panose="020F0502020204030204" pitchFamily="34" charset="0"/>
                <a:cs typeface="Calibri" panose="020F0502020204030204" pitchFamily="34" charset="0"/>
              </a:rPr>
              <a:t>Øve på å lese diftongar som ein språklyd: </a:t>
            </a:r>
            <a:r>
              <a:rPr lang="nn-NO" sz="2400" b="1" dirty="0">
                <a:latin typeface="Calibri" panose="020F0502020204030204" pitchFamily="34" charset="0"/>
                <a:cs typeface="Calibri" panose="020F0502020204030204" pitchFamily="34" charset="0"/>
              </a:rPr>
              <a:t>au, ai, øy, ei</a:t>
            </a:r>
          </a:p>
          <a:p>
            <a:pPr marL="0" indent="0">
              <a:buNone/>
            </a:pPr>
            <a:endParaRPr lang="nn-NO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n-NO" sz="2400" dirty="0">
                <a:latin typeface="Calibri" panose="020F0502020204030204" pitchFamily="34" charset="0"/>
                <a:cs typeface="Calibri" panose="020F0502020204030204" pitchFamily="34" charset="0"/>
              </a:rPr>
              <a:t>Jobbe med konsonantsamanbindingar, til dømes: </a:t>
            </a:r>
            <a:r>
              <a:rPr lang="nn-NO" sz="2400" b="1" dirty="0">
                <a:latin typeface="Calibri" panose="020F0502020204030204" pitchFamily="34" charset="0"/>
                <a:cs typeface="Calibri" panose="020F0502020204030204" pitchFamily="34" charset="0"/>
              </a:rPr>
              <a:t>kn, </a:t>
            </a:r>
            <a:r>
              <a:rPr lang="nn-NO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gr</a:t>
            </a:r>
            <a:r>
              <a:rPr lang="nn-NO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nn-NO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nn-NO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nn-NO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n-NO" sz="2400" dirty="0">
                <a:latin typeface="Calibri" panose="020F0502020204030204" pitchFamily="34" charset="0"/>
                <a:cs typeface="Calibri" panose="020F0502020204030204" pitchFamily="34" charset="0"/>
              </a:rPr>
              <a:t>Arbeide med ordforråd og auke omgrepsforståinga </a:t>
            </a:r>
          </a:p>
        </p:txBody>
      </p:sp>
      <p:pic>
        <p:nvPicPr>
          <p:cNvPr id="5" name="Bilde 4" descr="Et bilde som inneholder Grafikk, Font, design">
            <a:extLst>
              <a:ext uri="{FF2B5EF4-FFF2-40B4-BE49-F238E27FC236}">
                <a16:creationId xmlns:a16="http://schemas.microsoft.com/office/drawing/2014/main" id="{737F6CDD-4451-3691-CBE7-30D7411D1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31077" y="1964826"/>
            <a:ext cx="3522777" cy="234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843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52FC40-5311-2EC3-0017-4DC831826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Fagleg</a:t>
            </a:r>
            <a:r>
              <a:rPr lang="nb-NO" dirty="0"/>
              <a:t> fokus i norsk 2.klasse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E4EBD11-782D-54F4-557B-560341947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769" y="1523456"/>
            <a:ext cx="10478769" cy="512578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n-NO" sz="2400" b="1" dirty="0"/>
              <a:t>Korleis jobbar vi:</a:t>
            </a:r>
          </a:p>
          <a:p>
            <a:r>
              <a:rPr lang="nn-NO" sz="2400" dirty="0"/>
              <a:t>Stasjonsundervisning </a:t>
            </a:r>
          </a:p>
          <a:p>
            <a:pPr marL="0" indent="0">
              <a:buNone/>
            </a:pPr>
            <a:endParaRPr lang="nn-NO" sz="2400" dirty="0"/>
          </a:p>
          <a:p>
            <a:r>
              <a:rPr lang="nn-NO" sz="2400" dirty="0"/>
              <a:t>Stillelesing kvar dag og høgtlesing kvar veke </a:t>
            </a:r>
          </a:p>
          <a:p>
            <a:pPr marL="0" indent="0">
              <a:buNone/>
            </a:pPr>
            <a:endParaRPr lang="nn-NO" sz="2400" dirty="0"/>
          </a:p>
          <a:p>
            <a:r>
              <a:rPr lang="nn-NO" sz="2400" dirty="0"/>
              <a:t>Jobbe med språkleg medvit (Jørgen Frost) </a:t>
            </a:r>
          </a:p>
          <a:p>
            <a:pPr marL="0" indent="0">
              <a:buNone/>
            </a:pPr>
            <a:endParaRPr lang="nn-NO" sz="2400" dirty="0"/>
          </a:p>
          <a:p>
            <a:r>
              <a:rPr lang="nn-NO" sz="2400" dirty="0"/>
              <a:t>La elevane lese for kvarandre (</a:t>
            </a:r>
            <a:r>
              <a:rPr lang="nn-NO" sz="2400" dirty="0" err="1"/>
              <a:t>lesepar</a:t>
            </a:r>
            <a:r>
              <a:rPr lang="nn-NO" sz="2400" dirty="0"/>
              <a:t>, grupper) </a:t>
            </a:r>
          </a:p>
          <a:p>
            <a:pPr marL="0" indent="0">
              <a:buNone/>
            </a:pPr>
            <a:endParaRPr lang="nn-NO" sz="2400" dirty="0"/>
          </a:p>
          <a:p>
            <a:r>
              <a:rPr lang="nn-NO" sz="2400" dirty="0"/>
              <a:t>Bruk av PC som hjelpemiddel i leseopplæringa </a:t>
            </a:r>
          </a:p>
          <a:p>
            <a:pPr marL="0" indent="0">
              <a:buNone/>
            </a:pPr>
            <a:endParaRPr lang="nn-NO" sz="2400" dirty="0"/>
          </a:p>
          <a:p>
            <a:r>
              <a:rPr lang="nn-NO" sz="2400" dirty="0"/>
              <a:t>Låne bøker på skulebiblioteket og bruke bøkene som er tilgjengeleg i klasserommet.</a:t>
            </a:r>
            <a:endParaRPr lang="nb-NO" sz="2400" dirty="0"/>
          </a:p>
          <a:p>
            <a:endParaRPr lang="nb-NO" dirty="0"/>
          </a:p>
        </p:txBody>
      </p:sp>
      <p:pic>
        <p:nvPicPr>
          <p:cNvPr id="4" name="Bilde 3" descr="Et bilde som inneholder Grafikk, Font, design">
            <a:extLst>
              <a:ext uri="{FF2B5EF4-FFF2-40B4-BE49-F238E27FC236}">
                <a16:creationId xmlns:a16="http://schemas.microsoft.com/office/drawing/2014/main" id="{1B9EB084-4AE5-57B7-C396-9A19BDEA6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31077" y="1964826"/>
            <a:ext cx="3522777" cy="234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426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DEDE85-7E6A-8523-2DAA-97A0D4A58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Oppmoding til heimen:  </a:t>
            </a:r>
            <a:br>
              <a:rPr lang="nn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B3F3281-B531-24F0-52F5-20C68A0AB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770" y="1554480"/>
            <a:ext cx="9329236" cy="4767942"/>
          </a:xfrm>
        </p:spPr>
        <p:txBody>
          <a:bodyPr>
            <a:normAutofit fontScale="92500" lnSpcReduction="10000"/>
          </a:bodyPr>
          <a:lstStyle/>
          <a:p>
            <a:r>
              <a:rPr lang="nn-NO" sz="2400" dirty="0"/>
              <a:t>Stimulere eigne barn si leseinteresse ved bl.a. å oppsøke biblioteket og ha eigna litteratur tilgjengeleg i heimen.</a:t>
            </a:r>
          </a:p>
          <a:p>
            <a:endParaRPr lang="nn-NO" sz="2400" dirty="0"/>
          </a:p>
          <a:p>
            <a:r>
              <a:rPr lang="nn-NO" sz="2400" dirty="0"/>
              <a:t> Foreldre les høgt for barnet og les med barnet. </a:t>
            </a:r>
          </a:p>
          <a:p>
            <a:pPr marL="0" indent="0">
              <a:buNone/>
            </a:pPr>
            <a:r>
              <a:rPr lang="nn-NO" sz="2400" dirty="0"/>
              <a:t> </a:t>
            </a:r>
          </a:p>
          <a:p>
            <a:r>
              <a:rPr lang="nn-NO" sz="2400" dirty="0"/>
              <a:t>Heimen skal høyre barnet i leseleksa og samtale om </a:t>
            </a:r>
          </a:p>
          <a:p>
            <a:pPr marL="0" indent="0">
              <a:buNone/>
            </a:pPr>
            <a:r>
              <a:rPr lang="nn-NO" sz="2400" dirty="0"/>
              <a:t>   innhaldet i den. </a:t>
            </a:r>
          </a:p>
          <a:p>
            <a:pPr marL="0" indent="0">
              <a:buNone/>
            </a:pPr>
            <a:endParaRPr lang="nn-NO" sz="2400" dirty="0"/>
          </a:p>
          <a:p>
            <a:r>
              <a:rPr lang="nn-NO" sz="2400" dirty="0"/>
              <a:t>Følgje opp individuelle avtalar med skulen.</a:t>
            </a:r>
          </a:p>
          <a:p>
            <a:endParaRPr lang="nn-NO" sz="2400" dirty="0"/>
          </a:p>
          <a:p>
            <a:r>
              <a:rPr lang="nn-NO" sz="2400" dirty="0"/>
              <a:t>La elevane få kjennskap til ulike sjangrar av litteratur som eventyr, fabel, forteljing, teikneserie, rim/reglar, dikt og sakprosa.</a:t>
            </a:r>
            <a:endParaRPr lang="nb-NO" sz="2400" dirty="0"/>
          </a:p>
          <a:p>
            <a:pPr marL="0" indent="0">
              <a:buNone/>
            </a:pPr>
            <a:endParaRPr lang="nn-NO" dirty="0"/>
          </a:p>
          <a:p>
            <a:endParaRPr lang="nb-NO" dirty="0"/>
          </a:p>
        </p:txBody>
      </p:sp>
      <p:pic>
        <p:nvPicPr>
          <p:cNvPr id="5" name="Bilde 4" descr="Et bilde som inneholder Menneskeansikt, person, klær, smårolling&#10;&#10;Automatisk generert beskrivelse">
            <a:extLst>
              <a:ext uri="{FF2B5EF4-FFF2-40B4-BE49-F238E27FC236}">
                <a16:creationId xmlns:a16="http://schemas.microsoft.com/office/drawing/2014/main" id="{9303D0A0-5465-65F3-2371-B44734CB6D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87393" y="2267699"/>
            <a:ext cx="3709038" cy="247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728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843F2E-10A4-4E2C-8209-92BD53C2B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Fagleg</a:t>
            </a:r>
            <a:r>
              <a:rPr lang="nb-NO" dirty="0"/>
              <a:t> fokus i matte 2.klasse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A6687DD-120E-4D56-AFB5-EF4100D37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02463"/>
            <a:ext cx="10178322" cy="4277129"/>
          </a:xfrm>
        </p:spPr>
        <p:txBody>
          <a:bodyPr>
            <a:normAutofit/>
          </a:bodyPr>
          <a:lstStyle/>
          <a:p>
            <a:r>
              <a:rPr lang="nb-NO" sz="2400" dirty="0"/>
              <a:t>Sortering og </a:t>
            </a:r>
            <a:r>
              <a:rPr lang="nb-NO" sz="2400" dirty="0" err="1"/>
              <a:t>oppteljing</a:t>
            </a:r>
            <a:r>
              <a:rPr lang="nb-NO" sz="2400" dirty="0"/>
              <a:t>: </a:t>
            </a:r>
            <a:r>
              <a:rPr lang="nb-NO" sz="2400" dirty="0" err="1"/>
              <a:t>teljestrekar</a:t>
            </a:r>
            <a:r>
              <a:rPr lang="nb-NO" sz="2400" dirty="0"/>
              <a:t> og gruppering 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 err="1"/>
              <a:t>Telje</a:t>
            </a:r>
            <a:r>
              <a:rPr lang="nb-NO" sz="2400" dirty="0"/>
              <a:t> til 40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 err="1"/>
              <a:t>Tiarar</a:t>
            </a:r>
            <a:r>
              <a:rPr lang="nb-NO" sz="2400" dirty="0"/>
              <a:t> og </a:t>
            </a:r>
            <a:r>
              <a:rPr lang="nb-NO" sz="2400" dirty="0" err="1"/>
              <a:t>einarar</a:t>
            </a:r>
            <a:endParaRPr lang="nb-NO" sz="2400" dirty="0"/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/>
              <a:t>Perlesnor og tallinje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 err="1"/>
              <a:t>Partal</a:t>
            </a:r>
            <a:r>
              <a:rPr lang="nb-NO" sz="2400" dirty="0"/>
              <a:t> og </a:t>
            </a:r>
            <a:r>
              <a:rPr lang="nb-NO" sz="2400" dirty="0" err="1"/>
              <a:t>oddetal</a:t>
            </a:r>
            <a:r>
              <a:rPr lang="nb-NO" sz="2400" dirty="0"/>
              <a:t> </a:t>
            </a:r>
          </a:p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8900983-DB39-D721-CA15-C0BE041841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5" t="4820" r="5394" b="7975"/>
          <a:stretch/>
        </p:blipFill>
        <p:spPr>
          <a:xfrm>
            <a:off x="4758067" y="2620083"/>
            <a:ext cx="1464681" cy="2415458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6FA3367C-9FCC-483B-C6FB-40C1A89904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4375" y="4410852"/>
            <a:ext cx="3332941" cy="57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571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389796-C9EE-E2F9-B5A0-C5D41ED43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Fagleg</a:t>
            </a:r>
            <a:r>
              <a:rPr lang="nb-NO" dirty="0"/>
              <a:t> fokus i matte 2.klasse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B355FF-DEB3-765C-4EDB-610F03563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9908" y="1412340"/>
            <a:ext cx="10178322" cy="4467251"/>
          </a:xfrm>
        </p:spPr>
        <p:txBody>
          <a:bodyPr>
            <a:normAutofit/>
          </a:bodyPr>
          <a:lstStyle/>
          <a:p>
            <a:r>
              <a:rPr lang="nb-NO" sz="2400" dirty="0"/>
              <a:t>Addisjon og subtraksjon til 40</a:t>
            </a:r>
          </a:p>
          <a:p>
            <a:endParaRPr lang="nb-NO" sz="2400" dirty="0"/>
          </a:p>
          <a:p>
            <a:r>
              <a:rPr lang="nb-NO" sz="2400" dirty="0"/>
              <a:t>Dobling og halvering</a:t>
            </a:r>
          </a:p>
          <a:p>
            <a:endParaRPr lang="nb-NO" sz="2400" dirty="0"/>
          </a:p>
          <a:p>
            <a:r>
              <a:rPr lang="nb-NO" sz="2400" dirty="0" err="1"/>
              <a:t>Tekstoppgåver</a:t>
            </a:r>
            <a:endParaRPr lang="nb-NO" sz="2400" dirty="0"/>
          </a:p>
          <a:p>
            <a:endParaRPr lang="nb-NO" sz="2400" dirty="0"/>
          </a:p>
          <a:p>
            <a:r>
              <a:rPr lang="nb-NO" sz="2400" dirty="0"/>
              <a:t>Tid: Dag, </a:t>
            </a:r>
            <a:r>
              <a:rPr lang="nb-NO" sz="2400" dirty="0" err="1"/>
              <a:t>månader</a:t>
            </a:r>
            <a:r>
              <a:rPr lang="nb-NO" sz="2400" dirty="0"/>
              <a:t>, hel/halve </a:t>
            </a:r>
            <a:r>
              <a:rPr lang="nb-NO" sz="2400" dirty="0" err="1"/>
              <a:t>timar</a:t>
            </a:r>
            <a:endParaRPr lang="nb-NO" sz="2400" dirty="0"/>
          </a:p>
          <a:p>
            <a:endParaRPr lang="nb-NO" sz="2400" dirty="0"/>
          </a:p>
          <a:p>
            <a:r>
              <a:rPr lang="nb-NO" sz="2400" dirty="0"/>
              <a:t>Former og </a:t>
            </a:r>
            <a:r>
              <a:rPr lang="nb-NO" sz="2400" dirty="0" err="1"/>
              <a:t>figuarar</a:t>
            </a:r>
            <a:r>
              <a:rPr lang="nb-NO" sz="2400" dirty="0"/>
              <a:t>: sirkel, kvadrat, trekant, rektangel, femkant, sekskant</a:t>
            </a:r>
          </a:p>
          <a:p>
            <a:endParaRPr lang="nb-NO" dirty="0"/>
          </a:p>
        </p:txBody>
      </p:sp>
      <p:pic>
        <p:nvPicPr>
          <p:cNvPr id="1026" name="Picture 2" descr="MANDAG 25.04 08.30-13.30 TIRSDAG 26.04 08:30-13:30 ONSDAG 27.04 08:30-13:30  TORSDAG 28.04 08:30-13:30 FREDAG 29.04 08:30-13:30 G">
            <a:extLst>
              <a:ext uri="{FF2B5EF4-FFF2-40B4-BE49-F238E27FC236}">
                <a16:creationId xmlns:a16="http://schemas.microsoft.com/office/drawing/2014/main" id="{63CF0A3B-4840-9BBA-5472-03A369FF3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246" y="1874517"/>
            <a:ext cx="3545941" cy="2519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059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5A85E59018A1D41A29A18306119E731" ma:contentTypeVersion="18" ma:contentTypeDescription="Opprett et nytt dokument." ma:contentTypeScope="" ma:versionID="5bb9c1769808dda1a4a5a5eb0a04e80e">
  <xsd:schema xmlns:xsd="http://www.w3.org/2001/XMLSchema" xmlns:xs="http://www.w3.org/2001/XMLSchema" xmlns:p="http://schemas.microsoft.com/office/2006/metadata/properties" xmlns:ns2="714f31b0-344e-4847-9751-f3970420cb57" xmlns:ns3="d17a52b1-06ba-4cdc-94a7-7359e67f151a" targetNamespace="http://schemas.microsoft.com/office/2006/metadata/properties" ma:root="true" ma:fieldsID="2c81c6c04c5943d400ad2c5b9c3b02b9" ns2:_="" ns3:_="">
    <xsd:import namespace="714f31b0-344e-4847-9751-f3970420cb57"/>
    <xsd:import namespace="d17a52b1-06ba-4cdc-94a7-7359e67f15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Lesekurs_x003a_Samansettetekstar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4f31b0-344e-4847-9751-f3970420cb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esekurs_x003a_Samansettetekstar" ma:index="19" nillable="true" ma:displayName="Lesekurs: Samansette tekstar" ma:description="17.08-16.09" ma:format="Dropdown" ma:internalName="Lesekurs_x003a_Samansettetekstar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ildemerkelapper" ma:readOnly="false" ma:fieldId="{5cf76f15-5ced-4ddc-b409-7134ff3c332f}" ma:taxonomyMulti="true" ma:sspId="03b2a893-277a-420a-88ce-b5e755706f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a52b1-06ba-4cdc-94a7-7359e67f151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3bc91e5-d7d2-41d2-8436-ce721430eb85}" ma:internalName="TaxCatchAll" ma:showField="CatchAllData" ma:web="d17a52b1-06ba-4cdc-94a7-7359e67f15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14f31b0-344e-4847-9751-f3970420cb57">
      <Terms xmlns="http://schemas.microsoft.com/office/infopath/2007/PartnerControls"/>
    </lcf76f155ced4ddcb4097134ff3c332f>
    <TaxCatchAll xmlns="d17a52b1-06ba-4cdc-94a7-7359e67f151a" xsi:nil="true"/>
    <Lesekurs_x003a_Samansettetekstar xmlns="714f31b0-344e-4847-9751-f3970420cb57" xsi:nil="true"/>
  </documentManagement>
</p:properties>
</file>

<file path=customXml/itemProps1.xml><?xml version="1.0" encoding="utf-8"?>
<ds:datastoreItem xmlns:ds="http://schemas.openxmlformats.org/officeDocument/2006/customXml" ds:itemID="{14354D81-25D4-42A4-9CC2-C32B871842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BF503E-BD76-432B-A4D3-3F1A2AE3E65A}">
  <ds:schemaRefs>
    <ds:schemaRef ds:uri="714f31b0-344e-4847-9751-f3970420cb57"/>
    <ds:schemaRef ds:uri="d17a52b1-06ba-4cdc-94a7-7359e67f151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BEE96CE-0A3E-40A7-9A68-7EEE307B1960}">
  <ds:schemaRefs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d17a52b1-06ba-4cdc-94a7-7359e67f151a"/>
    <ds:schemaRef ds:uri="http://schemas.microsoft.com/office/2006/documentManagement/types"/>
    <ds:schemaRef ds:uri="http://schemas.microsoft.com/office/2006/metadata/properties"/>
    <ds:schemaRef ds:uri="714f31b0-344e-4847-9751-f3970420cb57"/>
    <ds:schemaRef ds:uri="http://purl.org/dc/terms/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23773</TotalTime>
  <Words>564</Words>
  <Application>Microsoft Office PowerPoint</Application>
  <PresentationFormat>Breiskjerm</PresentationFormat>
  <Paragraphs>109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Lysbilettitlar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Velkommen til foreldremøte 2D </vt:lpstr>
      <vt:lpstr>Agenda</vt:lpstr>
      <vt:lpstr>Klassemiljø</vt:lpstr>
      <vt:lpstr>Klassemiljø i 2D</vt:lpstr>
      <vt:lpstr>Fagleg fokus i norsk 2.klasse</vt:lpstr>
      <vt:lpstr>Fagleg fokus i norsk 2.klasse</vt:lpstr>
      <vt:lpstr>Oppmoding til heimen:   </vt:lpstr>
      <vt:lpstr>Fagleg fokus i matte 2.klasse</vt:lpstr>
      <vt:lpstr>Fagleg fokus i matte 2.klasse</vt:lpstr>
      <vt:lpstr>Praktisk info</vt:lpstr>
      <vt:lpstr>Avslutning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foreldremøte 3B</dc:title>
  <dc:creator>Anniken Hauge Monsen</dc:creator>
  <cp:lastModifiedBy>Susanne Angell</cp:lastModifiedBy>
  <cp:revision>19</cp:revision>
  <dcterms:created xsi:type="dcterms:W3CDTF">2021-08-21T20:42:01Z</dcterms:created>
  <dcterms:modified xsi:type="dcterms:W3CDTF">2023-08-31T05:52:54Z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0x010100D5A85E59018A1D41A29A18306119E731</vt:lpwstr>
  </property>
  <property fmtid="{D5CDD505-2E9C-101B-9397-08002B2CF9AE}" pid="3" name="MediaServiceImageTags">
    <vt:lpwstr/>
  </property>
</Properties>
</file>