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7" r:id="rId4"/>
    <p:sldId id="259" r:id="rId5"/>
    <p:sldId id="266" r:id="rId6"/>
    <p:sldId id="263" r:id="rId7"/>
    <p:sldId id="264" r:id="rId8"/>
    <p:sldId id="267" r:id="rId9"/>
    <p:sldId id="265" r:id="rId10"/>
    <p:sldId id="260" r:id="rId11"/>
    <p:sldId id="268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>
        <p:scale>
          <a:sx n="81" d="100"/>
          <a:sy n="81" d="100"/>
        </p:scale>
        <p:origin x="175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E16594-5863-6F4B-A5E9-7E4953589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E0A327C-F030-4547-B71E-B4DA12110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A8ACD1-8B68-2244-A3D5-668CF55B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F1EFA0-EAB0-D847-9A5A-720DC5DC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0877AD-49EC-CC41-8370-D82D81CB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79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BA7FA-CA9D-C144-9B1D-857E48C7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FECA4A0-A9C3-EB41-9183-D3A562D23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324597-AD0D-E74D-ABBC-03D6C73A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91995F-0C46-8E41-B84B-8F1EF1C8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BA0E41-D4B9-E04C-BF01-B1FF64E7B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9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C5D6ED3-E8DE-7145-8815-5A89AED60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F5433AA-46C4-B74A-8B6F-D6583FF2B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A4E6AC-53F6-204B-8237-EF4F033A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B1841E-6E1D-CF4B-BC9F-72C6EEC8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19FB7D-21FB-8142-BA3F-F2539C6E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60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2F6D3-5019-BD4A-816E-4491EE27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84CCCF-FB54-B243-BB26-3BC820ECD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A49E2E-6729-814E-856A-58B2137B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ED47B9-587D-6542-B8C2-1F2743BE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A971CD-5524-0242-A3DD-88201FC9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10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9412C-7DF1-B240-8027-32B7A06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48A991-7D0B-F54B-912F-1237CC26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71CC30-38B7-724B-97F3-2E4495B1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0240C4-F7ED-5E4D-9750-52B91FFE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BC13F1-0062-F040-A0BA-A864A67B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9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C5E06D-6BC7-F047-93F6-19F750C5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BB3CF3-A8A7-1D4C-8FAE-3F5F32CB6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9A7244E-9E6B-774C-A114-F8E22DDF7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B0A39F-F768-A346-B5A9-A10B6FDD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ABCECDE-3E61-1244-9F6E-B7CC5AE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5613AB-E410-5242-AB40-68D68CB2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95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3710FE-4F5A-5D48-80F4-6FDCBD1A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6E49472-4FA5-0641-A626-B28052B78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7E8717-5AED-5743-B0BB-781D15C71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F46A63-AA81-6D41-8CCB-1BD8C5CE2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47AA142-E8C3-8149-B248-08C8E95D4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6CB283D-F9DE-F745-9771-A7BB9B5B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B29774F-D47D-1146-B7CE-10F529AA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5120F12-B6DC-0F48-A9E2-770C1780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26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C434D-7C9A-714E-8420-C71AA6A9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876E1F-A11D-7B40-9F88-00722526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41A6CE3-5962-674E-B507-E94DA700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C110C7-2EF4-7F42-B381-70959C9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66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8F1A3CB-2DAE-E843-B828-0DEDD7C0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5B0D3C-7374-FD48-8A4F-596AFA1D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844DB5-1586-4D46-B7B6-3A2904DB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07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FAC1FD-38D8-2A46-AF09-F3EF1AA8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005B97-0344-3B4A-8053-48688D3E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2EB904-8008-4C48-9741-EC2E89D2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988777-C45D-D341-AE23-CE64E85C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BAF704-71FC-4742-9920-58B53860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A0CBD3-863D-1942-B937-E1A947A2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94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56EEF-7359-E74E-8A00-C459EA60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28B3C3-B3CC-254C-B5CD-58B202CDB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0713F6-40A2-0B45-9450-47A11E5B7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C5760B-C4B2-EC4B-BB31-BC3E83BA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3C2C996-7E22-484B-BA25-586440B4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A4EE38-063B-654C-B96E-40D22E2D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471351-0BF8-D343-B951-C94BB134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047871-3135-BC48-80D6-727970804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F935EC-7E53-7E4A-9676-415E4AAF7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1EDF-19AA-5345-BA79-751FC7E24C5A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77DD2F-9D50-B845-AB62-85A44E6C4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673691-46B3-AA4E-96B1-12ACCDEBE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B3E7-01BC-9C44-8A77-3ADBF7EB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36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musikk_og_dans_i_Det_Gamle_Egypt" TargetMode="External"/><Relationship Id="rId2" Type="http://schemas.openxmlformats.org/officeDocument/2006/relationships/hyperlink" Target="https://www.academia.edu/16113423/Fr%C3%A5_sorg_til_fest_-_musikk_og_ritual_i_det_gamle_Egy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o.artsentertainment.cc/musikk/Musikk-Basics/1004035461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GI6dOS5ncF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pHe36J4_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amalisa.com/blog/how-to-make-an-egyptian-instrument-called-a-sistru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12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ECAC-65AE-B340-A249-4CA26F89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MUSIKK OG DANS I DET GAMLE EGYPT</a:t>
            </a:r>
          </a:p>
        </p:txBody>
      </p:sp>
      <p:pic>
        <p:nvPicPr>
          <p:cNvPr id="11266" name="Picture 2" descr="Ancient Egyptian Music and Dance in 2022 | Ancient egyptian women, Ancient  egyptian clothing, Ancient egyptian">
            <a:extLst>
              <a:ext uri="{FF2B5EF4-FFF2-40B4-BE49-F238E27FC236}">
                <a16:creationId xmlns:a16="http://schemas.microsoft.com/office/drawing/2014/main" id="{748F298B-4F6E-164B-B76D-B539DBDC3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586" y="1675227"/>
            <a:ext cx="10278828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5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4340E-6D4A-B34D-85BF-73E27CB3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554D4F-2CE8-3140-A799-F59CAA0EC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https://www.academia.edu/16113423/Fr%C3%A5_sorg_til_fest_-_musikk_og_ritual_i_det_gamle_Egypt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3"/>
              </a:rPr>
              <a:t>https://snl.no/musikk_og_dans_i_Det_Gamle_Egypt</a:t>
            </a:r>
            <a:endParaRPr lang="nb-NO" dirty="0"/>
          </a:p>
          <a:p>
            <a:r>
              <a:rPr lang="nb-NO" dirty="0">
                <a:hlinkClick r:id="rId4"/>
              </a:rPr>
              <a:t>http://no.artsentertainment.cc</a:t>
            </a:r>
            <a:r>
              <a:rPr lang="nb-NO">
                <a:hlinkClick r:id="rId4"/>
              </a:rPr>
              <a:t>/musikk/Musikk-Basics/1004035461.html</a:t>
            </a:r>
            <a:endParaRPr lang="nb-NO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19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83AD43-F73A-314F-B357-1320E6D3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EDF914-30CC-9A4C-8382-11ABE5621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50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38CD1F2-2CDE-4B42-BB23-EC7686F92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>
            <a:extLst>
              <a:ext uri="{FF2B5EF4-FFF2-40B4-BE49-F238E27FC236}">
                <a16:creationId xmlns:a16="http://schemas.microsoft.com/office/drawing/2014/main" id="{21301226-F3C6-4744-94AE-2460B381D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>
            <a:extLst>
              <a:ext uri="{FF2B5EF4-FFF2-40B4-BE49-F238E27FC236}">
                <a16:creationId xmlns:a16="http://schemas.microsoft.com/office/drawing/2014/main" id="{4EC57637-D435-4155-993A-0E3A8BBBA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0B81AE96-B9C7-4679-BC62-F2C79F2E8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BD4225F6-B312-47D5-8299-988BD17E0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Connector 1079">
              <a:extLst>
                <a:ext uri="{FF2B5EF4-FFF2-40B4-BE49-F238E27FC236}">
                  <a16:creationId xmlns:a16="http://schemas.microsoft.com/office/drawing/2014/main" id="{D3C04A86-BCAE-473C-B18D-88FD5627C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22CCD134-9351-4847-8741-FF5EAB470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41470C83-08EE-4959-BA0A-F8846F524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4" name="Rectangle 1083">
            <a:extLst>
              <a:ext uri="{FF2B5EF4-FFF2-40B4-BE49-F238E27FC236}">
                <a16:creationId xmlns:a16="http://schemas.microsoft.com/office/drawing/2014/main" id="{E9827173-10F7-4BE6-8CC8-39A46D78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6" name="Group 1085">
            <a:extLst>
              <a:ext uri="{FF2B5EF4-FFF2-40B4-BE49-F238E27FC236}">
                <a16:creationId xmlns:a16="http://schemas.microsoft.com/office/drawing/2014/main" id="{DBFD3A89-3666-47FE-913F-6C75228F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AD6B60E5-039C-4E82-9B5C-984D6C46E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F3D05E89-A5D2-4DC0-B6B1-298EF0EF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4337967A-8AB7-47D5-A75E-6341730E9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CA068AD4-624D-4314-8C86-A3C0C3378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3A55E621-84C3-4951-A868-1A5373086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4E8DBA34-16C7-4037-A320-6ECC92118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BFA2C35F-46A8-4DCA-8560-1E0E63C45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656DC7EA-961A-4AE0-9FBA-1C6857BCC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A9C94736-FA9D-4A20-BD9A-740897943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F13875FB-44E3-486D-85BD-28965003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E9843F79-A468-4213-B981-95793A30E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ndertittel 2">
            <a:extLst>
              <a:ext uri="{FF2B5EF4-FFF2-40B4-BE49-F238E27FC236}">
                <a16:creationId xmlns:a16="http://schemas.microsoft.com/office/drawing/2014/main" id="{91E852C8-7C7B-9E46-B19C-454E73EE3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3158" y="612647"/>
            <a:ext cx="5266365" cy="5502517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Musikk spilte en viktig rolle i det Gamle Egypt.</a:t>
            </a:r>
          </a:p>
          <a:p>
            <a:pPr algn="l"/>
            <a:endParaRPr lang="nb-NO" dirty="0">
              <a:solidFill>
                <a:schemeClr val="bg1"/>
              </a:solidFill>
            </a:endParaRPr>
          </a:p>
          <a:p>
            <a:pPr algn="l"/>
            <a:r>
              <a:rPr lang="nb-NO" dirty="0">
                <a:solidFill>
                  <a:schemeClr val="bg1"/>
                </a:solidFill>
              </a:rPr>
              <a:t>Funnet veggmalerier og tekst, spesielt i gravkammer (også på steintavler, kister, statuer og papyrus)</a:t>
            </a:r>
          </a:p>
        </p:txBody>
      </p: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ACA2F7C3-1A69-44EE-A8B6-A4552E2C8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2766648"/>
            <a:ext cx="304800" cy="429768"/>
            <a:chOff x="215328" y="-46937"/>
            <a:chExt cx="304800" cy="2773841"/>
          </a:xfrm>
        </p:grpSpPr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6E44AF4D-8873-43B3-8E29-803B7720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CAE89E8A-BD14-4974-818A-D8382DCD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21B80B9-448B-4363-9DD7-C074AB2A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57DA34E7-83FB-4CAA-94F3-CEF08690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 descr="Ancient egypt music hi-res stock photography and images - Alamy">
            <a:extLst>
              <a:ext uri="{FF2B5EF4-FFF2-40B4-BE49-F238E27FC236}">
                <a16:creationId xmlns:a16="http://schemas.microsoft.com/office/drawing/2014/main" id="{D2417E6E-2337-8D43-999B-4FE555DB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533"/>
          <a:stretch/>
        </p:blipFill>
        <p:spPr bwMode="auto">
          <a:xfrm>
            <a:off x="51666" y="2036638"/>
            <a:ext cx="5997177" cy="38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4" y="1042604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2D3FA64-2248-7E40-8D0E-231BCE4D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989918" cy="5478640"/>
          </a:xfrm>
          <a:noFill/>
        </p:spPr>
        <p:txBody>
          <a:bodyPr anchor="ctr">
            <a:normAutofit/>
          </a:bodyPr>
          <a:lstStyle/>
          <a:p>
            <a:r>
              <a:rPr lang="nb-NO" sz="4800" dirty="0">
                <a:solidFill>
                  <a:schemeClr val="bg1"/>
                </a:solidFill>
              </a:rPr>
              <a:t>Hvor ble musikken brukt?</a:t>
            </a:r>
            <a:br>
              <a:rPr lang="nb-NO" sz="4800" dirty="0">
                <a:solidFill>
                  <a:schemeClr val="bg1"/>
                </a:solidFill>
              </a:rPr>
            </a:br>
            <a:br>
              <a:rPr lang="nb-NO" sz="4800" dirty="0">
                <a:solidFill>
                  <a:schemeClr val="bg1"/>
                </a:solidFill>
              </a:rPr>
            </a:br>
            <a:br>
              <a:rPr lang="nb-NO" sz="4800" dirty="0">
                <a:solidFill>
                  <a:schemeClr val="bg1"/>
                </a:solidFill>
              </a:rPr>
            </a:br>
            <a:br>
              <a:rPr lang="nb-NO" sz="4800" dirty="0">
                <a:solidFill>
                  <a:schemeClr val="bg1"/>
                </a:solidFill>
              </a:rPr>
            </a:br>
            <a:br>
              <a:rPr lang="nb-NO" sz="4800" dirty="0">
                <a:solidFill>
                  <a:schemeClr val="bg1"/>
                </a:solidFill>
              </a:rPr>
            </a:b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01066" y="497785"/>
            <a:ext cx="5678424" cy="567484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B5E1F7-10C5-9E41-9176-FBADDB3C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946" y="630936"/>
            <a:ext cx="4982273" cy="5478672"/>
          </a:xfrm>
          <a:noFill/>
        </p:spPr>
        <p:txBody>
          <a:bodyPr anchor="ctr">
            <a:normAutofit/>
          </a:bodyPr>
          <a:lstStyle/>
          <a:p>
            <a:r>
              <a:rPr lang="nb-NO" sz="1800" b="0" i="0" dirty="0">
                <a:solidFill>
                  <a:schemeClr val="bg1"/>
                </a:solidFill>
                <a:effectLst/>
                <a:latin typeface="Publico text"/>
              </a:rPr>
              <a:t>Musikk og dans ble brukt i tempelet (vekke guden om morgenen, og dysse til søvn om kvelden)</a:t>
            </a:r>
          </a:p>
          <a:p>
            <a:r>
              <a:rPr lang="nb-NO" sz="1800" dirty="0">
                <a:solidFill>
                  <a:schemeClr val="bg1"/>
                </a:solidFill>
                <a:latin typeface="Publico text"/>
              </a:rPr>
              <a:t>I palass</a:t>
            </a:r>
          </a:p>
          <a:p>
            <a:r>
              <a:rPr lang="nb-NO" sz="1800" b="0" i="0" dirty="0">
                <a:solidFill>
                  <a:schemeClr val="bg1"/>
                </a:solidFill>
                <a:effectLst/>
                <a:latin typeface="Publico text"/>
              </a:rPr>
              <a:t>Når de gikk i prosesjoner</a:t>
            </a:r>
          </a:p>
          <a:p>
            <a:r>
              <a:rPr lang="nb-NO" sz="1800" dirty="0">
                <a:solidFill>
                  <a:schemeClr val="bg1"/>
                </a:solidFill>
                <a:latin typeface="Publico text"/>
              </a:rPr>
              <a:t>Festivaler</a:t>
            </a:r>
          </a:p>
          <a:p>
            <a:r>
              <a:rPr lang="nb-NO" sz="1800" b="0" i="0" dirty="0">
                <a:solidFill>
                  <a:schemeClr val="bg1"/>
                </a:solidFill>
                <a:effectLst/>
                <a:latin typeface="Publico text"/>
              </a:rPr>
              <a:t>Parader</a:t>
            </a:r>
          </a:p>
          <a:p>
            <a:r>
              <a:rPr lang="nb-NO" sz="1800" b="0" i="0" dirty="0">
                <a:solidFill>
                  <a:schemeClr val="bg1"/>
                </a:solidFill>
                <a:effectLst/>
                <a:latin typeface="Publico text"/>
              </a:rPr>
              <a:t>Ved begravelse</a:t>
            </a:r>
          </a:p>
          <a:p>
            <a:r>
              <a:rPr lang="nb-NO" sz="1800" dirty="0">
                <a:solidFill>
                  <a:schemeClr val="bg1"/>
                </a:solidFill>
                <a:latin typeface="Publico text"/>
              </a:rPr>
              <a:t>Private fester, arrangement</a:t>
            </a:r>
          </a:p>
          <a:p>
            <a:r>
              <a:rPr lang="nb-NO" sz="1800" dirty="0">
                <a:solidFill>
                  <a:schemeClr val="bg1"/>
                </a:solidFill>
                <a:latin typeface="Publico text"/>
              </a:rPr>
              <a:t>Kanskje det lignet på dette? </a:t>
            </a:r>
            <a:r>
              <a:rPr lang="nb-NO" sz="1800" dirty="0">
                <a:solidFill>
                  <a:schemeClr val="bg1"/>
                </a:solidFill>
                <a:latin typeface="Publico text"/>
                <a:hlinkClick r:id="rId2"/>
              </a:rPr>
              <a:t>Tomb of the ancients</a:t>
            </a:r>
            <a:endParaRPr lang="nb-NO" sz="1800" dirty="0">
              <a:solidFill>
                <a:schemeClr val="bg1"/>
              </a:solidFill>
              <a:latin typeface="Publico text"/>
            </a:endParaRPr>
          </a:p>
          <a:p>
            <a:endParaRPr lang="nb-NO" sz="1800" dirty="0">
              <a:solidFill>
                <a:schemeClr val="bg1"/>
              </a:solidFill>
              <a:latin typeface="Publico text"/>
            </a:endParaRPr>
          </a:p>
          <a:p>
            <a:endParaRPr lang="nb-NO" sz="1800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67CFB2-135E-9741-8672-AF1886E80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7" t="23887" r="33573" b="26667"/>
          <a:stretch/>
        </p:blipFill>
        <p:spPr>
          <a:xfrm>
            <a:off x="669918" y="2831721"/>
            <a:ext cx="4532312" cy="23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t enkelt stykke musikk kostet en formue | Historienet.no">
            <a:extLst>
              <a:ext uri="{FF2B5EF4-FFF2-40B4-BE49-F238E27FC236}">
                <a16:creationId xmlns:a16="http://schemas.microsoft.com/office/drawing/2014/main" id="{7A900DED-6417-C243-938D-F39AB9DA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r="22465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DEF4F4-00CE-A146-B16C-5C2F95BF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nb-NO" dirty="0"/>
              <a:t>Instrumenter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2B4316-F62D-0C41-8650-5A6600AF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nb-NO" sz="1800" dirty="0"/>
              <a:t>Fløyte, klarinett</a:t>
            </a:r>
          </a:p>
          <a:p>
            <a:r>
              <a:rPr lang="nb-NO" sz="1800" dirty="0"/>
              <a:t>Harpe</a:t>
            </a:r>
          </a:p>
          <a:p>
            <a:r>
              <a:rPr lang="nb-NO" sz="1800" dirty="0"/>
              <a:t>Trommer</a:t>
            </a:r>
          </a:p>
          <a:p>
            <a:r>
              <a:rPr lang="nb-NO" sz="1800" dirty="0"/>
              <a:t>Rasler (halskjeder)</a:t>
            </a:r>
          </a:p>
        </p:txBody>
      </p:sp>
    </p:spTree>
    <p:extLst>
      <p:ext uri="{BB962C8B-B14F-4D97-AF65-F5344CB8AC3E}">
        <p14:creationId xmlns:p14="http://schemas.microsoft.com/office/powerpoint/2010/main" val="390760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gyptian Instruments Stock Illustrations – 34 Egyptian Instruments Stock  Illustrations, Vectors &amp; Clipart - Dreamstime">
            <a:extLst>
              <a:ext uri="{FF2B5EF4-FFF2-40B4-BE49-F238E27FC236}">
                <a16:creationId xmlns:a16="http://schemas.microsoft.com/office/drawing/2014/main" id="{FE2D0C64-033A-6C44-AD46-252D37E7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0"/>
            <a:ext cx="8764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9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1EAEED-D51E-F641-B3BD-9B9702AF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nb-NO" dirty="0"/>
              <a:t>Lytt til harpen, kanskje det hørtes sånn ut?</a:t>
            </a:r>
          </a:p>
        </p:txBody>
      </p:sp>
      <p:sp>
        <p:nvSpPr>
          <p:cNvPr id="6155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music">
            <a:extLst>
              <a:ext uri="{FF2B5EF4-FFF2-40B4-BE49-F238E27FC236}">
                <a16:creationId xmlns:a16="http://schemas.microsoft.com/office/drawing/2014/main" id="{167A1AC6-D4E6-2949-AB87-3C50BBDDD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8"/>
          <a:stretch/>
        </p:blipFill>
        <p:spPr bwMode="auto">
          <a:xfrm>
            <a:off x="835153" y="2002117"/>
            <a:ext cx="6215794" cy="41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63ED0B66-C50E-EA6B-C0A6-F1C6EFBA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3"/>
              </a:rPr>
              <a:t>Harpe</a:t>
            </a:r>
            <a:r>
              <a:rPr lang="en-US" sz="2000" dirty="0"/>
              <a:t> 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Lærer</a:t>
            </a:r>
            <a:r>
              <a:rPr lang="en-US" sz="2000" dirty="0"/>
              <a:t> </a:t>
            </a:r>
            <a:r>
              <a:rPr lang="en-US" sz="2000" dirty="0" err="1"/>
              <a:t>velger</a:t>
            </a:r>
            <a:r>
              <a:rPr lang="en-US" sz="2000" dirty="0"/>
              <a:t> om bare </a:t>
            </a:r>
            <a:r>
              <a:rPr lang="en-US" sz="2000" dirty="0" err="1"/>
              <a:t>lytting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lytt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se video)</a:t>
            </a:r>
          </a:p>
        </p:txBody>
      </p:sp>
    </p:spTree>
    <p:extLst>
      <p:ext uri="{BB962C8B-B14F-4D97-AF65-F5344CB8AC3E}">
        <p14:creationId xmlns:p14="http://schemas.microsoft.com/office/powerpoint/2010/main" val="3484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Rectangle 718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7" name="Rectangle 718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3" name="Group 7187">
            <a:extLst>
              <a:ext uri="{FF2B5EF4-FFF2-40B4-BE49-F238E27FC236}">
                <a16:creationId xmlns:a16="http://schemas.microsoft.com/office/drawing/2014/main" id="{B352BBB9-69A8-405C-9209-A9FE217AE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189" name="Oval 7188">
              <a:extLst>
                <a:ext uri="{FF2B5EF4-FFF2-40B4-BE49-F238E27FC236}">
                  <a16:creationId xmlns:a16="http://schemas.microsoft.com/office/drawing/2014/main" id="{2BA8247A-9874-4F57-82F4-AEB016E66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0" name="Oval 7189">
              <a:extLst>
                <a:ext uri="{FF2B5EF4-FFF2-40B4-BE49-F238E27FC236}">
                  <a16:creationId xmlns:a16="http://schemas.microsoft.com/office/drawing/2014/main" id="{A30C3CE4-8479-4B6E-9C21-D7B0CD89E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1" name="Oval 7190">
              <a:extLst>
                <a:ext uri="{FF2B5EF4-FFF2-40B4-BE49-F238E27FC236}">
                  <a16:creationId xmlns:a16="http://schemas.microsoft.com/office/drawing/2014/main" id="{F7BCD297-22FC-4ECD-95DC-8581D5E6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2" name="Oval 7191">
              <a:extLst>
                <a:ext uri="{FF2B5EF4-FFF2-40B4-BE49-F238E27FC236}">
                  <a16:creationId xmlns:a16="http://schemas.microsoft.com/office/drawing/2014/main" id="{061A25F1-8873-4D98-B8D5-169EA0AC9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93" name="Oval 7192">
              <a:extLst>
                <a:ext uri="{FF2B5EF4-FFF2-40B4-BE49-F238E27FC236}">
                  <a16:creationId xmlns:a16="http://schemas.microsoft.com/office/drawing/2014/main" id="{CB7BCAD9-3EF1-4FCE-AFA0-BD2C545A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4" name="Oval 7193">
              <a:extLst>
                <a:ext uri="{FF2B5EF4-FFF2-40B4-BE49-F238E27FC236}">
                  <a16:creationId xmlns:a16="http://schemas.microsoft.com/office/drawing/2014/main" id="{36649524-3638-4334-8ED6-539D10DF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15A0BB2E-2F42-5C49-829B-B057CFB0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84915"/>
            <a:ext cx="4651076" cy="1951075"/>
          </a:xfrm>
          <a:noFill/>
        </p:spPr>
        <p:txBody>
          <a:bodyPr anchor="t">
            <a:normAutofit/>
          </a:bodyPr>
          <a:lstStyle/>
          <a:p>
            <a:r>
              <a:rPr lang="nb-NO" sz="4800" dirty="0">
                <a:solidFill>
                  <a:schemeClr val="bg1"/>
                </a:solidFill>
              </a:rPr>
              <a:t>Harpe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BC9A371A-7B8F-47A5-1B73-30623F9F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310" y="684922"/>
            <a:ext cx="3986877" cy="647294"/>
          </a:xfrm>
          <a:noFill/>
        </p:spPr>
        <p:txBody>
          <a:bodyPr anchor="t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98" name="Group 719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199" name="Straight Connector 719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0" name="Straight Connector 719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1" name="Straight Connector 720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2" name="Straight Connector 720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04" name="Rectangle 720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6" name="Group 720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7207" name="Straight Connector 720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8" name="Straight Connector 720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9" name="Straight Connector 720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0" name="Straight Connector 720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3CB9CF-E2D1-2F45-B6E1-36371C826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7" r="-1" b="17767"/>
          <a:stretch/>
        </p:blipFill>
        <p:spPr bwMode="auto">
          <a:xfrm>
            <a:off x="629638" y="2708781"/>
            <a:ext cx="10848063" cy="34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2" name="Group 7211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2852760"/>
            <a:ext cx="304800" cy="429768"/>
            <a:chOff x="215328" y="-46937"/>
            <a:chExt cx="304800" cy="2773841"/>
          </a:xfrm>
        </p:grpSpPr>
        <p:cxnSp>
          <p:nvCxnSpPr>
            <p:cNvPr id="7213" name="Straight Connector 7212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4" name="Straight Connector 7213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5" name="Straight Connector 7214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6" name="Straight Connector 7215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857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C3621FEA-44E1-45C2-A17F-9C6A4BCE4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252" name="Oval 10251">
              <a:extLst>
                <a:ext uri="{FF2B5EF4-FFF2-40B4-BE49-F238E27FC236}">
                  <a16:creationId xmlns:a16="http://schemas.microsoft.com/office/drawing/2014/main" id="{256AA652-7A5F-489D-84BF-DA2C202C8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3" name="Oval 10252">
              <a:extLst>
                <a:ext uri="{FF2B5EF4-FFF2-40B4-BE49-F238E27FC236}">
                  <a16:creationId xmlns:a16="http://schemas.microsoft.com/office/drawing/2014/main" id="{6B6FD365-E0AC-425B-96DE-D08EEFCA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4" name="Oval 10253">
              <a:extLst>
                <a:ext uri="{FF2B5EF4-FFF2-40B4-BE49-F238E27FC236}">
                  <a16:creationId xmlns:a16="http://schemas.microsoft.com/office/drawing/2014/main" id="{8C2D383F-2F6F-406F-B10F-7C9E8439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5" name="Oval 10254">
              <a:extLst>
                <a:ext uri="{FF2B5EF4-FFF2-40B4-BE49-F238E27FC236}">
                  <a16:creationId xmlns:a16="http://schemas.microsoft.com/office/drawing/2014/main" id="{444D9159-3557-49A5-ACF5-5AA6388C8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56" name="Oval 10255">
              <a:extLst>
                <a:ext uri="{FF2B5EF4-FFF2-40B4-BE49-F238E27FC236}">
                  <a16:creationId xmlns:a16="http://schemas.microsoft.com/office/drawing/2014/main" id="{E0F3C549-4033-4887-B44D-CA5C50AC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7" name="Oval 10256">
              <a:extLst>
                <a:ext uri="{FF2B5EF4-FFF2-40B4-BE49-F238E27FC236}">
                  <a16:creationId xmlns:a16="http://schemas.microsoft.com/office/drawing/2014/main" id="{12CBEFD8-FB3E-4769-BCF7-D58E440C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1" name="Group 10260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262" name="Straight Connector 10261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3" name="Straight Connector 10262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4" name="Straight Connector 10263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5" name="Straight Connector 10264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7" name="Rectangle 10266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69" name="Group 10268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270" name="Straight Connector 10269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1" name="Straight Connector 10270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2" name="Straight Connector 10271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3" name="Straight Connector 10272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7415E5A-E8B2-C340-A7EC-CA3AE777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4615782" cy="5509815"/>
          </a:xfrm>
          <a:noFill/>
        </p:spPr>
        <p:txBody>
          <a:bodyPr anchor="t">
            <a:normAutofit/>
          </a:bodyPr>
          <a:lstStyle/>
          <a:p>
            <a:r>
              <a:rPr lang="nb-NO" sz="4800">
                <a:solidFill>
                  <a:schemeClr val="bg1"/>
                </a:solidFill>
              </a:rPr>
              <a:t>Egyptisk musikkspråk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E1BFE7-30B4-4C44-AEC4-367A6A36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90" y="630936"/>
            <a:ext cx="5251275" cy="2321430"/>
          </a:xfrm>
          <a:noFill/>
        </p:spPr>
        <p:txBody>
          <a:bodyPr anchor="t">
            <a:normAutofit lnSpcReduction="10000"/>
          </a:bodyPr>
          <a:lstStyle/>
          <a:p>
            <a:r>
              <a:rPr lang="nb-NO" sz="15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Pentaton skala (fem toner) 1-2-4-5 -B7 , (lytt på opptak til venstre)</a:t>
            </a:r>
          </a:p>
          <a:p>
            <a:endParaRPr lang="nb-NO" sz="1500" b="0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r>
              <a:rPr lang="nb-NO" sz="15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Frasering</a:t>
            </a:r>
          </a:p>
          <a:p>
            <a:r>
              <a:rPr lang="nb-NO" sz="1500" dirty="0">
                <a:solidFill>
                  <a:schemeClr val="bg1"/>
                </a:solidFill>
                <a:latin typeface="Verdana" panose="020B0604030504040204" pitchFamily="34" charset="0"/>
              </a:rPr>
              <a:t>R</a:t>
            </a:r>
            <a:r>
              <a:rPr lang="nb-NO" sz="15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ytme </a:t>
            </a:r>
          </a:p>
          <a:p>
            <a:r>
              <a:rPr lang="nb-NO" sz="1500" dirty="0">
                <a:solidFill>
                  <a:schemeClr val="bg1"/>
                </a:solidFill>
                <a:latin typeface="Verdana" panose="020B0604030504040204" pitchFamily="34" charset="0"/>
              </a:rPr>
              <a:t>Instrument, klang</a:t>
            </a:r>
          </a:p>
          <a:p>
            <a:r>
              <a:rPr lang="nb-NO" sz="1500" dirty="0">
                <a:solidFill>
                  <a:schemeClr val="bg1"/>
                </a:solidFill>
                <a:latin typeface="Verdana" panose="020B0604030504040204" pitchFamily="34" charset="0"/>
              </a:rPr>
              <a:t>Stemme, klang</a:t>
            </a:r>
          </a:p>
          <a:p>
            <a:r>
              <a:rPr lang="nb-NO" sz="1500" dirty="0">
                <a:solidFill>
                  <a:schemeClr val="bg1"/>
                </a:solidFill>
                <a:latin typeface="Verdana" panose="020B0604030504040204" pitchFamily="34" charset="0"/>
              </a:rPr>
              <a:t>Harmonier /akkorder</a:t>
            </a:r>
          </a:p>
          <a:p>
            <a:endParaRPr lang="nb-NO" sz="15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nb-NO" sz="15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nb-NO" sz="15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nb-NO" sz="15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 Egyptian scale diagram">
            <a:extLst>
              <a:ext uri="{FF2B5EF4-FFF2-40B4-BE49-F238E27FC236}">
                <a16:creationId xmlns:a16="http://schemas.microsoft.com/office/drawing/2014/main" id="{325DC866-6790-2140-BF3D-C3875AF8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491" y="3769096"/>
            <a:ext cx="5333454" cy="16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5" name="Group 10274">
            <a:extLst>
              <a:ext uri="{FF2B5EF4-FFF2-40B4-BE49-F238E27FC236}">
                <a16:creationId xmlns:a16="http://schemas.microsoft.com/office/drawing/2014/main" id="{2757059B-A060-4555-B961-797AA6304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489258" y="3253797"/>
            <a:ext cx="304800" cy="429768"/>
            <a:chOff x="215328" y="-46937"/>
            <a:chExt cx="304800" cy="2773841"/>
          </a:xfrm>
        </p:grpSpPr>
        <p:cxnSp>
          <p:nvCxnSpPr>
            <p:cNvPr id="10276" name="Straight Connector 10275">
              <a:extLst>
                <a:ext uri="{FF2B5EF4-FFF2-40B4-BE49-F238E27FC236}">
                  <a16:creationId xmlns:a16="http://schemas.microsoft.com/office/drawing/2014/main" id="{11DD569E-1458-4AA2-875F-F51E4AA61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7" name="Straight Connector 10276">
              <a:extLst>
                <a:ext uri="{FF2B5EF4-FFF2-40B4-BE49-F238E27FC236}">
                  <a16:creationId xmlns:a16="http://schemas.microsoft.com/office/drawing/2014/main" id="{8680E026-8A1D-4CAD-B172-5CA26DA2F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8" name="Straight Connector 10277">
              <a:extLst>
                <a:ext uri="{FF2B5EF4-FFF2-40B4-BE49-F238E27FC236}">
                  <a16:creationId xmlns:a16="http://schemas.microsoft.com/office/drawing/2014/main" id="{8940A28C-3425-48AA-A774-1742E44AA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9" name="Straight Connector 10278">
              <a:extLst>
                <a:ext uri="{FF2B5EF4-FFF2-40B4-BE49-F238E27FC236}">
                  <a16:creationId xmlns:a16="http://schemas.microsoft.com/office/drawing/2014/main" id="{2680C588-659B-46A5-9267-3755740CE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Nytt opptak 83" descr="Nytt opptak 83">
            <a:hlinkClick r:id="" action="ppaction://media"/>
            <a:extLst>
              <a:ext uri="{FF2B5EF4-FFF2-40B4-BE49-F238E27FC236}">
                <a16:creationId xmlns:a16="http://schemas.microsoft.com/office/drawing/2014/main" id="{9B723EDF-09DB-8442-8038-3CB4F159A4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859" y="23442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65235-1AEF-3A43-BCD1-9C1A7687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 err="1"/>
              <a:t>Hvordan</a:t>
            </a:r>
            <a:r>
              <a:rPr lang="en-US" sz="3800" dirty="0"/>
              <a:t> </a:t>
            </a:r>
            <a:r>
              <a:rPr lang="en-US" sz="3800" dirty="0" err="1"/>
              <a:t>lage</a:t>
            </a:r>
            <a:r>
              <a:rPr lang="en-US" sz="3800" dirty="0"/>
              <a:t> et instrument </a:t>
            </a:r>
            <a:r>
              <a:rPr lang="en-US" sz="3800" dirty="0" err="1"/>
              <a:t>liknende</a:t>
            </a:r>
            <a:r>
              <a:rPr lang="en-US" sz="3800" dirty="0"/>
              <a:t> de </a:t>
            </a:r>
            <a:r>
              <a:rPr lang="en-US" sz="3800" dirty="0" err="1"/>
              <a:t>gamle</a:t>
            </a:r>
            <a:r>
              <a:rPr lang="en-US" sz="3800" dirty="0"/>
              <a:t> </a:t>
            </a:r>
            <a:r>
              <a:rPr lang="en-US" sz="3800" dirty="0" err="1"/>
              <a:t>Egyptiske</a:t>
            </a:r>
            <a:r>
              <a:rPr lang="en-US" sz="3800" dirty="0"/>
              <a:t> sine «Sistrum»?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>
                <a:hlinkClick r:id="rId2"/>
              </a:rPr>
              <a:t>How to make an Egyptian sistrum</a:t>
            </a:r>
            <a:r>
              <a:rPr lang="en-US" sz="3800" dirty="0"/>
              <a:t>/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9223" name="Freeform: Shape 92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840C0C2-4FA4-B445-872E-8C4F2309EC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5" b="17262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60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247</Words>
  <Application>Microsoft Macintosh PowerPoint</Application>
  <PresentationFormat>Widescreen</PresentationFormat>
  <Paragraphs>39</Paragraphs>
  <Slides>11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Publico text</vt:lpstr>
      <vt:lpstr>Verdana</vt:lpstr>
      <vt:lpstr>Office-tema</vt:lpstr>
      <vt:lpstr>MUSIKK OG DANS I DET GAMLE EGYPT</vt:lpstr>
      <vt:lpstr>PowerPoint-presentasjon</vt:lpstr>
      <vt:lpstr>Hvor ble musikken brukt?     </vt:lpstr>
      <vt:lpstr>Instrumenter</vt:lpstr>
      <vt:lpstr>PowerPoint-presentasjon</vt:lpstr>
      <vt:lpstr>Lytt til harpen, kanskje det hørtes sånn ut?</vt:lpstr>
      <vt:lpstr>Harpe</vt:lpstr>
      <vt:lpstr>Egyptisk musikkspråk</vt:lpstr>
      <vt:lpstr>Hvordan lage et instrument liknende de gamle Egyptiske sine «Sistrum»?  How to make an Egyptian sistrum/ </vt:lpstr>
      <vt:lpstr>Kilder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MUSIKK OG DANS I DET GAMLE EGYPT</dc:title>
  <dc:creator>Torill Skarsvåg</dc:creator>
  <cp:lastModifiedBy>Torill Skarsvåg</cp:lastModifiedBy>
  <cp:revision>2</cp:revision>
  <dcterms:created xsi:type="dcterms:W3CDTF">2022-10-27T12:09:14Z</dcterms:created>
  <dcterms:modified xsi:type="dcterms:W3CDTF">2022-10-27T12:15:40Z</dcterms:modified>
</cp:coreProperties>
</file>