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lvl1pPr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9B1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tel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Titteltekst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 nivå én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 nivå to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 nivå tre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 nivå fire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e – horisont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Titteltekst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 nivå én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 nivå to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 nivå tre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 nivå fire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tel – sentr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Titteltekst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e –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Titteltekst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 nivå én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 nivå to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 nivå tre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 nivå fire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tel –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Titteltekst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tel og 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Titteltekst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 nivå én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 nivå to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 nivå tre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 nivå fire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tel, punktteg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Titteltekst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Brødtekst nivå én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Brødtekst nivå to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Brødtekst nivå tre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Brødtekst nivå fire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 nivå én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 nivå to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 nivå tre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 nivå fire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 nivå fem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e – 3 p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Titteltekst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 nivå én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 nivå to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 nivå tre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 nivå fire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Brødtekst nivå fem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57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914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71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828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860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743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200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657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114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DET GAMLE HELLAS</a:t>
            </a:r>
          </a:p>
        </p:txBody>
      </p:sp>
      <p:pic>
        <p:nvPicPr>
          <p:cNvPr id="33" name="Akropolis_web_1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4320" y="4894106"/>
            <a:ext cx="8125209" cy="3950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xfrm>
            <a:off x="1269999" y="-264213"/>
            <a:ext cx="10464801" cy="3302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Torget, møteplass</a:t>
            </a:r>
          </a:p>
        </p:txBody>
      </p:sp>
      <p:pic>
        <p:nvPicPr>
          <p:cNvPr id="60" name="Unesco-Akropolis-tegning-Agora_lar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6745" y="3591640"/>
            <a:ext cx="5454861" cy="59074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xfrm>
            <a:off x="1103112" y="369958"/>
            <a:ext cx="10464801" cy="3302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Kvinnene, passe barn ofre til husgudene</a:t>
            </a:r>
          </a:p>
        </p:txBody>
      </p:sp>
      <p:pic>
        <p:nvPicPr>
          <p:cNvPr id="63" name="ancient-greece-woma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9438" y="3656098"/>
            <a:ext cx="8358068" cy="62804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xfrm>
            <a:off x="1269999" y="403335"/>
            <a:ext cx="10464801" cy="3302001"/>
          </a:xfrm>
          <a:prstGeom prst="rect">
            <a:avLst/>
          </a:prstGeom>
        </p:spPr>
        <p:txBody>
          <a:bodyPr/>
          <a:lstStyle/>
          <a:p>
            <a:pPr lvl="0" defTabSz="379729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Gutter på skole</a:t>
            </a:r>
            <a:endParaRPr sz="5200">
              <a:solidFill>
                <a:srgbClr val="FFFFFF"/>
              </a:solidFill>
            </a:endParaRPr>
          </a:p>
          <a:p>
            <a:pPr lvl="0" defTabSz="379729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lese, skrive, regne, spille fløyte og lyre</a:t>
            </a:r>
            <a:endParaRPr sz="5200">
              <a:solidFill>
                <a:srgbClr val="FFFFFF"/>
              </a:solidFill>
            </a:endParaRPr>
          </a:p>
          <a:p>
            <a:pPr lvl="0" defTabSz="379729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Jenter hjemme </a:t>
            </a:r>
          </a:p>
        </p:txBody>
      </p:sp>
      <p:pic>
        <p:nvPicPr>
          <p:cNvPr id="66" name="greek-ancient-education-jpg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5208" y="4287288"/>
            <a:ext cx="8488463" cy="47676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270000" y="219759"/>
            <a:ext cx="10464800" cy="3302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Kart</a:t>
            </a:r>
          </a:p>
        </p:txBody>
      </p:sp>
      <p:pic>
        <p:nvPicPr>
          <p:cNvPr id="36" name="ancient-greece-map-2-63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3991" y="3775510"/>
            <a:ext cx="7777138" cy="58389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xfrm>
            <a:off x="1689100" y="16383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Akropolis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xfrm>
            <a:off x="901700" y="4826000"/>
            <a:ext cx="10685600" cy="2092574"/>
          </a:xfrm>
          <a:prstGeom prst="rect">
            <a:avLst/>
          </a:prstGeom>
        </p:spPr>
        <p:txBody>
          <a:bodyPr/>
          <a:lstStyle/>
          <a:p>
            <a:pPr lvl="0" defTabSz="414781">
              <a:defRPr sz="1800">
                <a:solidFill>
                  <a:srgbClr val="000000"/>
                </a:solidFill>
              </a:defRPr>
            </a:pPr>
            <a:r>
              <a:rPr sz="2272">
                <a:solidFill>
                  <a:srgbClr val="FFFFFF"/>
                </a:solidFill>
              </a:rPr>
              <a:t>Borg på toppen av fjellet</a:t>
            </a:r>
            <a:endParaRPr sz="2272">
              <a:solidFill>
                <a:srgbClr val="FFFFFF"/>
              </a:solidFill>
            </a:endParaRPr>
          </a:p>
          <a:p>
            <a:pPr lvl="0" defTabSz="414781">
              <a:defRPr sz="1800">
                <a:solidFill>
                  <a:srgbClr val="000000"/>
                </a:solidFill>
              </a:defRPr>
            </a:pPr>
            <a:r>
              <a:rPr sz="2272">
                <a:solidFill>
                  <a:srgbClr val="FFFFFF"/>
                </a:solidFill>
              </a:rPr>
              <a:t>Byen bygget under</a:t>
            </a:r>
            <a:endParaRPr sz="2272">
              <a:solidFill>
                <a:srgbClr val="FFFFFF"/>
              </a:solidFill>
            </a:endParaRPr>
          </a:p>
          <a:p>
            <a:pPr lvl="0" defTabSz="414781">
              <a:defRPr sz="1800">
                <a:solidFill>
                  <a:srgbClr val="000000"/>
                </a:solidFill>
              </a:defRPr>
            </a:pPr>
            <a:endParaRPr sz="2272">
              <a:solidFill>
                <a:srgbClr val="FFFFFF"/>
              </a:solidFill>
            </a:endParaRPr>
          </a:p>
          <a:p>
            <a:pPr lvl="0" defTabSz="414781">
              <a:defRPr sz="1800">
                <a:solidFill>
                  <a:srgbClr val="000000"/>
                </a:solidFill>
              </a:defRPr>
            </a:pPr>
            <a:endParaRPr sz="2272">
              <a:solidFill>
                <a:srgbClr val="FFFFFF"/>
              </a:solidFill>
            </a:endParaRPr>
          </a:p>
          <a:p>
            <a:pPr lvl="0" defTabSz="414781">
              <a:defRPr sz="1800">
                <a:solidFill>
                  <a:srgbClr val="000000"/>
                </a:solidFill>
              </a:defRPr>
            </a:pPr>
            <a:endParaRPr sz="2272">
              <a:solidFill>
                <a:srgbClr val="FFFFFF"/>
              </a:solidFill>
            </a:endParaRPr>
          </a:p>
        </p:txBody>
      </p:sp>
      <p:pic>
        <p:nvPicPr>
          <p:cNvPr id="40" name="acropoli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9325" y="5973747"/>
            <a:ext cx="8430350" cy="34426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acropolis-akropolis-athens-greece-282_4-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6163" y="1830939"/>
            <a:ext cx="9248976" cy="58074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xfrm>
            <a:off x="1269999" y="753798"/>
            <a:ext cx="10464801" cy="3302001"/>
          </a:xfrm>
          <a:prstGeom prst="rect">
            <a:avLst/>
          </a:prstGeom>
        </p:spPr>
        <p:txBody>
          <a:bodyPr/>
          <a:lstStyle/>
          <a:p>
            <a:pPr lvl="0" defTabSz="572516">
              <a:defRPr sz="1800">
                <a:solidFill>
                  <a:srgbClr val="000000"/>
                </a:solidFill>
              </a:defRPr>
            </a:pPr>
            <a:r>
              <a:rPr sz="7840">
                <a:solidFill>
                  <a:srgbClr val="FFFFFF"/>
                </a:solidFill>
              </a:rPr>
              <a:t>Flere og flere til byene</a:t>
            </a:r>
            <a:endParaRPr sz="7840">
              <a:solidFill>
                <a:srgbClr val="FFFFFF"/>
              </a:solidFill>
            </a:endParaRPr>
          </a:p>
          <a:p>
            <a:pPr lvl="0" defTabSz="572516">
              <a:defRPr sz="1800">
                <a:solidFill>
                  <a:srgbClr val="000000"/>
                </a:solidFill>
              </a:defRPr>
            </a:pPr>
            <a:r>
              <a:rPr sz="7840">
                <a:solidFill>
                  <a:srgbClr val="FFFFFF"/>
                </a:solidFill>
              </a:rPr>
              <a:t>-steinmur rundt husene</a:t>
            </a:r>
          </a:p>
        </p:txBody>
      </p:sp>
      <p:pic>
        <p:nvPicPr>
          <p:cNvPr id="45" name="Akropolis_26_4_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8209" y="4726792"/>
            <a:ext cx="8145638" cy="61092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1269999" y="-364345"/>
            <a:ext cx="10464801" cy="3302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Gresk teater</a:t>
            </a:r>
          </a:p>
        </p:txBody>
      </p:sp>
      <p:pic>
        <p:nvPicPr>
          <p:cNvPr id="48" name="Fotolia_2899952_X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5835" y="3486000"/>
            <a:ext cx="8780202" cy="58603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xfrm>
            <a:off x="1269999" y="69561"/>
            <a:ext cx="10464801" cy="3302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Sunn kropp, like viktig som skole</a:t>
            </a:r>
          </a:p>
        </p:txBody>
      </p:sp>
      <p:pic>
        <p:nvPicPr>
          <p:cNvPr id="51" name="marathon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3643" y="3444025"/>
            <a:ext cx="5515182" cy="64125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1153179" y="286514"/>
            <a:ext cx="10464801" cy="3302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For lite åkerjord</a:t>
            </a:r>
            <a:endParaRPr sz="80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kolonier</a:t>
            </a:r>
          </a:p>
        </p:txBody>
      </p:sp>
      <p:pic>
        <p:nvPicPr>
          <p:cNvPr id="54" name="syb8419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0448" y="3958588"/>
            <a:ext cx="8403904" cy="586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1187376" y="253137"/>
            <a:ext cx="10464801" cy="3302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Halvparten slaver i byene</a:t>
            </a:r>
          </a:p>
        </p:txBody>
      </p:sp>
      <p:pic>
        <p:nvPicPr>
          <p:cNvPr id="57" name="hebrew slave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4324" y="4393655"/>
            <a:ext cx="8230905" cy="53729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