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A32A89-3E12-42EE-A598-89E980D7F1D7}">
  <a:tblStyle styleId="{CBA32A89-3E12-42EE-A598-89E980D7F1D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9" name="Google Shape;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12bbb5e65_0_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12bbb5e65_0_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512bbb5e65_0_4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512bbb5e65_0_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12bbb5e65_0_4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512bbb5e65_0_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12bbb5e65_0_5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12bbb5e65_0_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12bbb5e65_0_7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512bbb5e65_0_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12bbb5e65_0_7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512bbb5e65_0_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12bbb5e65_0_8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512bbb5e65_0_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512bbb5e65_0_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512bbb5e65_0_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512bbb5e65_0_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512bbb5e65_0_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512bbb5e65_0_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512bbb5e65_0_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74c7fced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774c7fced9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9" name="Google Shape;79;g2774c7fced9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12bbb5e65_0_2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512bbb5e65_0_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12bbb5e65_0_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512bbb5e65_0_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7608261a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7608261a1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1" name="Google Shape;101;g277608261a1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512bbb5e65_0_3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512bbb5e65_0_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92129569d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792129569d_0_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6" name="Google Shape;116;g2792129569d_0_7: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lysbilde" showMasterSp="0" type="title">
  <p:cSld name="TITLE">
    <p:spTree>
      <p:nvGrpSpPr>
        <p:cNvPr id="13"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0" l="0" r="0" t="0"/>
          <a:stretch/>
        </p:blipFill>
        <p:spPr>
          <a:xfrm>
            <a:off x="-38100" y="0"/>
            <a:ext cx="9182100" cy="6886575"/>
          </a:xfrm>
          <a:prstGeom prst="rect">
            <a:avLst/>
          </a:prstGeom>
          <a:noFill/>
          <a:ln>
            <a:noFill/>
          </a:ln>
        </p:spPr>
      </p:pic>
      <p:sp>
        <p:nvSpPr>
          <p:cNvPr id="15" name="Google Shape;15;p2"/>
          <p:cNvSpPr txBox="1"/>
          <p:nvPr>
            <p:ph type="ctrTitle"/>
          </p:nvPr>
        </p:nvSpPr>
        <p:spPr>
          <a:xfrm>
            <a:off x="685800" y="5943600"/>
            <a:ext cx="77724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16" name="Google Shape;16;p2"/>
          <p:cNvSpPr txBox="1"/>
          <p:nvPr>
            <p:ph idx="1" type="subTitle"/>
          </p:nvPr>
        </p:nvSpPr>
        <p:spPr>
          <a:xfrm>
            <a:off x="685800" y="6477000"/>
            <a:ext cx="70866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280"/>
              </a:spcBef>
              <a:spcAft>
                <a:spcPts val="0"/>
              </a:spcAft>
              <a:buClr>
                <a:schemeClr val="dk1"/>
              </a:buClr>
              <a:buSzPts val="1800"/>
              <a:buFont typeface="Arial"/>
              <a:buNone/>
              <a:defRPr b="0" i="0" sz="1400" u="none" cap="none" strike="noStrike">
                <a:solidFill>
                  <a:schemeClr val="dk1"/>
                </a:solidFill>
                <a:latin typeface="Arial"/>
                <a:ea typeface="Arial"/>
                <a:cs typeface="Arial"/>
                <a:sym typeface="Arial"/>
              </a:defRPr>
            </a:lvl1pPr>
            <a:lvl2pPr indent="-285750" lvl="1" marL="74295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228600" lvl="2" marL="1143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228600" lvl="3" marL="1600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228600" lvl="4" marL="2057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2286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2286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2286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2286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ekst" type="vertTx">
  <p:cSld name="VERTICAL_TEXT">
    <p:spTree>
      <p:nvGrpSpPr>
        <p:cNvPr id="44" name="Shape 44"/>
        <p:cNvGrpSpPr/>
        <p:nvPr/>
      </p:nvGrpSpPr>
      <p:grpSpPr>
        <a:xfrm>
          <a:off x="0" y="0"/>
          <a:ext cx="0" cy="0"/>
          <a:chOff x="0" y="0"/>
          <a:chExt cx="0" cy="0"/>
        </a:xfrm>
      </p:grpSpPr>
      <p:sp>
        <p:nvSpPr>
          <p:cNvPr id="45" name="Google Shape;45;p11"/>
          <p:cNvSpPr txBox="1"/>
          <p:nvPr>
            <p:ph type="title"/>
          </p:nvPr>
        </p:nvSpPr>
        <p:spPr>
          <a:xfrm>
            <a:off x="685800" y="1524000"/>
            <a:ext cx="7772400" cy="762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46" name="Google Shape;46;p11"/>
          <p:cNvSpPr txBox="1"/>
          <p:nvPr>
            <p:ph idx="1" type="body"/>
          </p:nvPr>
        </p:nvSpPr>
        <p:spPr>
          <a:xfrm rot="5400000">
            <a:off x="2819400" y="304800"/>
            <a:ext cx="3505200" cy="77724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ittel og tekst" type="vertTitleAndTx">
  <p:cSld name="VERTICAL_TITLE_AND_VERTICAL_TEXT">
    <p:spTree>
      <p:nvGrpSpPr>
        <p:cNvPr id="47" name="Shape 47"/>
        <p:cNvGrpSpPr/>
        <p:nvPr/>
      </p:nvGrpSpPr>
      <p:grpSpPr>
        <a:xfrm>
          <a:off x="0" y="0"/>
          <a:ext cx="0" cy="0"/>
          <a:chOff x="0" y="0"/>
          <a:chExt cx="0" cy="0"/>
        </a:xfrm>
      </p:grpSpPr>
      <p:sp>
        <p:nvSpPr>
          <p:cNvPr id="48" name="Google Shape;48;p12"/>
          <p:cNvSpPr txBox="1"/>
          <p:nvPr>
            <p:ph type="title"/>
          </p:nvPr>
        </p:nvSpPr>
        <p:spPr>
          <a:xfrm rot="5400000">
            <a:off x="5276850" y="2762250"/>
            <a:ext cx="4419600" cy="1943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49" name="Google Shape;49;p12"/>
          <p:cNvSpPr txBox="1"/>
          <p:nvPr>
            <p:ph idx="1" type="body"/>
          </p:nvPr>
        </p:nvSpPr>
        <p:spPr>
          <a:xfrm rot="5400000">
            <a:off x="1314450" y="895350"/>
            <a:ext cx="4419600" cy="56769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13"/>
          <p:cNvSpPr txBox="1"/>
          <p:nvPr>
            <p:ph type="title"/>
          </p:nvPr>
        </p:nvSpPr>
        <p:spPr>
          <a:xfrm>
            <a:off x="311700" y="593367"/>
            <a:ext cx="8520600" cy="7636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360"/>
              </a:spcBef>
              <a:spcAft>
                <a:spcPts val="0"/>
              </a:spcAft>
              <a:buSzPts val="1800"/>
              <a:buChar char="•"/>
              <a:defRPr/>
            </a:lvl1pPr>
            <a:lvl2pPr indent="-342900" lvl="1" marL="914400">
              <a:spcBef>
                <a:spcPts val="360"/>
              </a:spcBef>
              <a:spcAft>
                <a:spcPts val="0"/>
              </a:spcAft>
              <a:buSzPts val="1800"/>
              <a:buChar char="–"/>
              <a:defRPr/>
            </a:lvl2pPr>
            <a:lvl3pPr indent="-342900" lvl="2" marL="1371600">
              <a:spcBef>
                <a:spcPts val="360"/>
              </a:spcBef>
              <a:spcAft>
                <a:spcPts val="0"/>
              </a:spcAft>
              <a:buSzPts val="1800"/>
              <a:buChar char="•"/>
              <a:defRPr/>
            </a:lvl3pPr>
            <a:lvl4pPr indent="-342900" lvl="3" marL="1828800">
              <a:spcBef>
                <a:spcPts val="360"/>
              </a:spcBef>
              <a:spcAft>
                <a:spcPts val="0"/>
              </a:spcAft>
              <a:buSzPts val="1800"/>
              <a:buChar char="–"/>
              <a:defRPr/>
            </a:lvl4pPr>
            <a:lvl5pPr indent="-342900" lvl="4" marL="2286000">
              <a:spcBef>
                <a:spcPts val="360"/>
              </a:spcBef>
              <a:spcAft>
                <a:spcPts val="0"/>
              </a:spcAft>
              <a:buSzPts val="1800"/>
              <a:buChar char="»"/>
              <a:defRPr/>
            </a:lvl5pPr>
            <a:lvl6pPr indent="-342900" lvl="5" marL="2743200">
              <a:spcBef>
                <a:spcPts val="500"/>
              </a:spcBef>
              <a:spcAft>
                <a:spcPts val="0"/>
              </a:spcAft>
              <a:buSzPts val="1800"/>
              <a:buChar char="•"/>
              <a:defRPr/>
            </a:lvl6pPr>
            <a:lvl7pPr indent="-342900" lvl="6" marL="3200400">
              <a:spcBef>
                <a:spcPts val="500"/>
              </a:spcBef>
              <a:spcAft>
                <a:spcPts val="0"/>
              </a:spcAft>
              <a:buSzPts val="1800"/>
              <a:buChar char="•"/>
              <a:defRPr/>
            </a:lvl7pPr>
            <a:lvl8pPr indent="-342900" lvl="7" marL="3657600">
              <a:spcBef>
                <a:spcPts val="500"/>
              </a:spcBef>
              <a:spcAft>
                <a:spcPts val="0"/>
              </a:spcAft>
              <a:buSzPts val="1800"/>
              <a:buChar char="•"/>
              <a:defRPr/>
            </a:lvl8pPr>
            <a:lvl9pPr indent="-342900" lvl="8" marL="4114800">
              <a:spcBef>
                <a:spcPts val="500"/>
              </a:spcBef>
              <a:spcAft>
                <a:spcPts val="0"/>
              </a:spcAft>
              <a:buSzPts val="1800"/>
              <a:buChar char="•"/>
              <a:defRPr/>
            </a:lvl9pPr>
          </a:lstStyle>
          <a:p/>
        </p:txBody>
      </p:sp>
      <p:sp>
        <p:nvSpPr>
          <p:cNvPr id="53" name="Google Shape;53;p13"/>
          <p:cNvSpPr txBox="1"/>
          <p:nvPr>
            <p:ph idx="12" type="sldNum"/>
          </p:nvPr>
        </p:nvSpPr>
        <p:spPr>
          <a:xfrm>
            <a:off x="8472458" y="6217622"/>
            <a:ext cx="548700" cy="524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54" name="Shape 54"/>
        <p:cNvGrpSpPr/>
        <p:nvPr/>
      </p:nvGrpSpPr>
      <p:grpSpPr>
        <a:xfrm>
          <a:off x="0" y="0"/>
          <a:ext cx="0" cy="0"/>
          <a:chOff x="0" y="0"/>
          <a:chExt cx="0" cy="0"/>
        </a:xfrm>
      </p:grpSpPr>
      <p:sp>
        <p:nvSpPr>
          <p:cNvPr id="55" name="Google Shape;55;p14"/>
          <p:cNvSpPr txBox="1"/>
          <p:nvPr>
            <p:ph type="title"/>
          </p:nvPr>
        </p:nvSpPr>
        <p:spPr>
          <a:xfrm>
            <a:off x="311700" y="2867800"/>
            <a:ext cx="8520600" cy="1122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6" name="Google Shape;56;p14"/>
          <p:cNvSpPr txBox="1"/>
          <p:nvPr>
            <p:ph idx="12" type="sldNum"/>
          </p:nvPr>
        </p:nvSpPr>
        <p:spPr>
          <a:xfrm>
            <a:off x="8472458" y="6217622"/>
            <a:ext cx="548700" cy="524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85800" y="1524000"/>
            <a:ext cx="7772400" cy="762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19" name="Google Shape;19;p3"/>
          <p:cNvSpPr txBox="1"/>
          <p:nvPr>
            <p:ph idx="1" type="body"/>
          </p:nvPr>
        </p:nvSpPr>
        <p:spPr>
          <a:xfrm>
            <a:off x="685800" y="2438400"/>
            <a:ext cx="7772400" cy="35052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loverskrift"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623888" y="1709738"/>
            <a:ext cx="7886700" cy="285273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60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22" name="Google Shape;22;p4"/>
          <p:cNvSpPr txBox="1"/>
          <p:nvPr>
            <p:ph idx="1" type="body"/>
          </p:nvPr>
        </p:nvSpPr>
        <p:spPr>
          <a:xfrm>
            <a:off x="623888" y="4589463"/>
            <a:ext cx="7886700" cy="15001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1"/>
              </a:buClr>
              <a:buSzPts val="1800"/>
              <a:buFont typeface="Arial"/>
              <a:buNone/>
              <a:defRPr b="0"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1800"/>
              <a:buFont typeface="Arial"/>
              <a:buNone/>
              <a:defRPr b="0"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nholdsdeler" type="twoObj">
  <p:cSld name="TWO_OBJECTS">
    <p:spTree>
      <p:nvGrpSpPr>
        <p:cNvPr id="23" name="Shape 23"/>
        <p:cNvGrpSpPr/>
        <p:nvPr/>
      </p:nvGrpSpPr>
      <p:grpSpPr>
        <a:xfrm>
          <a:off x="0" y="0"/>
          <a:ext cx="0" cy="0"/>
          <a:chOff x="0" y="0"/>
          <a:chExt cx="0" cy="0"/>
        </a:xfrm>
      </p:grpSpPr>
      <p:sp>
        <p:nvSpPr>
          <p:cNvPr id="24" name="Google Shape;24;p5"/>
          <p:cNvSpPr txBox="1"/>
          <p:nvPr>
            <p:ph type="title"/>
          </p:nvPr>
        </p:nvSpPr>
        <p:spPr>
          <a:xfrm>
            <a:off x="685800" y="1524000"/>
            <a:ext cx="7772400" cy="762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25" name="Google Shape;25;p5"/>
          <p:cNvSpPr txBox="1"/>
          <p:nvPr>
            <p:ph idx="1" type="body"/>
          </p:nvPr>
        </p:nvSpPr>
        <p:spPr>
          <a:xfrm>
            <a:off x="685800" y="2438400"/>
            <a:ext cx="3810000" cy="35052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5"/>
          <p:cNvSpPr txBox="1"/>
          <p:nvPr>
            <p:ph idx="2" type="body"/>
          </p:nvPr>
        </p:nvSpPr>
        <p:spPr>
          <a:xfrm>
            <a:off x="4648200" y="2438400"/>
            <a:ext cx="3810000" cy="35052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27" name="Shape 27"/>
        <p:cNvGrpSpPr/>
        <p:nvPr/>
      </p:nvGrpSpPr>
      <p:grpSpPr>
        <a:xfrm>
          <a:off x="0" y="0"/>
          <a:ext cx="0" cy="0"/>
          <a:chOff x="0" y="0"/>
          <a:chExt cx="0" cy="0"/>
        </a:xfrm>
      </p:grpSpPr>
      <p:sp>
        <p:nvSpPr>
          <p:cNvPr id="28" name="Google Shape;28;p6"/>
          <p:cNvSpPr txBox="1"/>
          <p:nvPr>
            <p:ph type="title"/>
          </p:nvPr>
        </p:nvSpPr>
        <p:spPr>
          <a:xfrm>
            <a:off x="630238" y="365125"/>
            <a:ext cx="7886700" cy="13255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29" name="Google Shape;29;p6"/>
          <p:cNvSpPr txBox="1"/>
          <p:nvPr>
            <p:ph idx="1" type="body"/>
          </p:nvPr>
        </p:nvSpPr>
        <p:spPr>
          <a:xfrm>
            <a:off x="630238" y="1681163"/>
            <a:ext cx="3868737" cy="82391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18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18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30" name="Google Shape;30;p6"/>
          <p:cNvSpPr txBox="1"/>
          <p:nvPr>
            <p:ph idx="2" type="body"/>
          </p:nvPr>
        </p:nvSpPr>
        <p:spPr>
          <a:xfrm>
            <a:off x="630238" y="2505075"/>
            <a:ext cx="3868737" cy="3684588"/>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6"/>
          <p:cNvSpPr txBox="1"/>
          <p:nvPr>
            <p:ph idx="3" type="body"/>
          </p:nvPr>
        </p:nvSpPr>
        <p:spPr>
          <a:xfrm>
            <a:off x="4629150" y="1681163"/>
            <a:ext cx="3887788" cy="82391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18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18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32" name="Google Shape;32;p6"/>
          <p:cNvSpPr txBox="1"/>
          <p:nvPr>
            <p:ph idx="4" type="body"/>
          </p:nvPr>
        </p:nvSpPr>
        <p:spPr>
          <a:xfrm>
            <a:off x="4629150" y="2505075"/>
            <a:ext cx="3887788" cy="3684588"/>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e tittel" type="titleOnly">
  <p:cSld name="TITLE_ONLY">
    <p:spTree>
      <p:nvGrpSpPr>
        <p:cNvPr id="33" name="Shape 33"/>
        <p:cNvGrpSpPr/>
        <p:nvPr/>
      </p:nvGrpSpPr>
      <p:grpSpPr>
        <a:xfrm>
          <a:off x="0" y="0"/>
          <a:ext cx="0" cy="0"/>
          <a:chOff x="0" y="0"/>
          <a:chExt cx="0" cy="0"/>
        </a:xfrm>
      </p:grpSpPr>
      <p:sp>
        <p:nvSpPr>
          <p:cNvPr id="34" name="Google Shape;34;p7"/>
          <p:cNvSpPr txBox="1"/>
          <p:nvPr>
            <p:ph type="title"/>
          </p:nvPr>
        </p:nvSpPr>
        <p:spPr>
          <a:xfrm>
            <a:off x="685800" y="1524000"/>
            <a:ext cx="7772400" cy="762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t" type="blank">
  <p:cSld name="BLANK">
    <p:spTree>
      <p:nvGrpSpPr>
        <p:cNvPr id="35"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hold med tekst" type="objTx">
  <p:cSld name="OBJECT_WITH_CAPTION_TEXT">
    <p:spTree>
      <p:nvGrpSpPr>
        <p:cNvPr id="36" name="Shape 36"/>
        <p:cNvGrpSpPr/>
        <p:nvPr/>
      </p:nvGrpSpPr>
      <p:grpSpPr>
        <a:xfrm>
          <a:off x="0" y="0"/>
          <a:ext cx="0" cy="0"/>
          <a:chOff x="0" y="0"/>
          <a:chExt cx="0" cy="0"/>
        </a:xfrm>
      </p:grpSpPr>
      <p:sp>
        <p:nvSpPr>
          <p:cNvPr id="37" name="Google Shape;37;p9"/>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32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38" name="Google Shape;38;p9"/>
          <p:cNvSpPr txBox="1"/>
          <p:nvPr>
            <p:ph idx="1" type="body"/>
          </p:nvPr>
        </p:nvSpPr>
        <p:spPr>
          <a:xfrm>
            <a:off x="3887788" y="987425"/>
            <a:ext cx="4629150" cy="4873625"/>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9"/>
          <p:cNvSpPr txBox="1"/>
          <p:nvPr>
            <p:ph idx="2" type="body"/>
          </p:nvPr>
        </p:nvSpPr>
        <p:spPr>
          <a:xfrm>
            <a:off x="630238" y="2057400"/>
            <a:ext cx="2949575" cy="38115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1800"/>
              <a:buFont typeface="Arial"/>
              <a:buNone/>
              <a:defRPr b="0"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1800"/>
              <a:buFont typeface="Arial"/>
              <a:buNone/>
              <a:defRPr b="0"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e med tekst" type="picTx">
  <p:cSld name="PICTURE_WITH_CAPTION_TEXT">
    <p:spTree>
      <p:nvGrpSpPr>
        <p:cNvPr id="40" name="Shape 40"/>
        <p:cNvGrpSpPr/>
        <p:nvPr/>
      </p:nvGrpSpPr>
      <p:grpSpPr>
        <a:xfrm>
          <a:off x="0" y="0"/>
          <a:ext cx="0" cy="0"/>
          <a:chOff x="0" y="0"/>
          <a:chExt cx="0" cy="0"/>
        </a:xfrm>
      </p:grpSpPr>
      <p:sp>
        <p:nvSpPr>
          <p:cNvPr id="41" name="Google Shape;41;p10"/>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32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42" name="Google Shape;42;p10"/>
          <p:cNvSpPr/>
          <p:nvPr>
            <p:ph idx="2" type="pic"/>
          </p:nvPr>
        </p:nvSpPr>
        <p:spPr>
          <a:xfrm>
            <a:off x="3887788" y="987425"/>
            <a:ext cx="4629150" cy="4873625"/>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43" name="Google Shape;43;p10"/>
          <p:cNvSpPr txBox="1"/>
          <p:nvPr>
            <p:ph idx="1" type="body"/>
          </p:nvPr>
        </p:nvSpPr>
        <p:spPr>
          <a:xfrm>
            <a:off x="630238" y="2057400"/>
            <a:ext cx="2949575" cy="38115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1800"/>
              <a:buFont typeface="Arial"/>
              <a:buNone/>
              <a:defRPr b="0"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1800"/>
              <a:buFont typeface="Arial"/>
              <a:buNone/>
              <a:defRPr b="0"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670181 SF2 PPTmal_Page_07" id="10" name="Google Shape;10;p1"/>
          <p:cNvPicPr preferRelativeResize="0"/>
          <p:nvPr/>
        </p:nvPicPr>
        <p:blipFill rotWithShape="1">
          <a:blip r:embed="rId1">
            <a:alphaModFix/>
          </a:blip>
          <a:srcRect b="0" l="0" r="0" t="0"/>
          <a:stretch/>
        </p:blipFill>
        <p:spPr>
          <a:xfrm>
            <a:off x="0" y="0"/>
            <a:ext cx="9182100" cy="6988175"/>
          </a:xfrm>
          <a:prstGeom prst="rect">
            <a:avLst/>
          </a:prstGeom>
          <a:noFill/>
          <a:ln>
            <a:noFill/>
          </a:ln>
        </p:spPr>
      </p:pic>
      <p:sp>
        <p:nvSpPr>
          <p:cNvPr id="11" name="Google Shape;11;p1"/>
          <p:cNvSpPr txBox="1"/>
          <p:nvPr>
            <p:ph type="title"/>
          </p:nvPr>
        </p:nvSpPr>
        <p:spPr>
          <a:xfrm>
            <a:off x="685800" y="1524000"/>
            <a:ext cx="7772400" cy="762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1pPr>
            <a:lvl2pPr indent="0" lvl="1"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2pPr>
            <a:lvl3pPr indent="0" lvl="2"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3pPr>
            <a:lvl4pPr indent="0" lvl="3"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4pPr>
            <a:lvl5pPr indent="0" lvl="4" marL="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5pPr>
            <a:lvl6pPr indent="0" lvl="5" marL="4572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6pPr>
            <a:lvl7pPr indent="0" lvl="6" marL="9144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7pPr>
            <a:lvl8pPr indent="0" lvl="7" marL="13716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8pPr>
            <a:lvl9pPr indent="0" lvl="8" marL="1828800" marR="0" rtl="0" algn="l">
              <a:spcBef>
                <a:spcPts val="0"/>
              </a:spcBef>
              <a:spcAft>
                <a:spcPts val="0"/>
              </a:spcAft>
              <a:buSzPts val="1400"/>
              <a:buNone/>
              <a:defRPr b="0" i="0" sz="28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685800" y="2438400"/>
            <a:ext cx="7772400" cy="35052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10.jpg"/><Relationship Id="rId5"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minskole.no/tron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svommedyktig.no/ressurser/vanntilvenning-og-svomming/1-4-trinn/tryggivan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5943600"/>
            <a:ext cx="7772400"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a:t>2</a:t>
            </a:r>
            <a:r>
              <a:rPr b="1" lang="en-US"/>
              <a:t>.trinn foreldremøte Trones skole</a:t>
            </a:r>
            <a:endParaRPr b="1"/>
          </a:p>
        </p:txBody>
      </p:sp>
      <p:sp>
        <p:nvSpPr>
          <p:cNvPr id="62" name="Google Shape;62;p15"/>
          <p:cNvSpPr txBox="1"/>
          <p:nvPr>
            <p:ph idx="1" type="subTitle"/>
          </p:nvPr>
        </p:nvSpPr>
        <p:spPr>
          <a:xfrm>
            <a:off x="685800" y="6477000"/>
            <a:ext cx="70866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rPr b="1" lang="en-US"/>
              <a:t>05/09</a:t>
            </a:r>
            <a:r>
              <a:rPr b="1" lang="en-US"/>
              <a:t>-2023</a:t>
            </a:r>
            <a:endParaRPr b="1" i="0" sz="1400" u="none" cap="none" strike="noStrike">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1274700"/>
            <a:ext cx="8520600" cy="154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Svømming </a:t>
            </a:r>
            <a:endParaRPr/>
          </a:p>
        </p:txBody>
      </p:sp>
      <p:sp>
        <p:nvSpPr>
          <p:cNvPr id="125" name="Google Shape;125;p24"/>
          <p:cNvSpPr txBox="1"/>
          <p:nvPr>
            <p:ph idx="1" type="body"/>
          </p:nvPr>
        </p:nvSpPr>
        <p:spPr>
          <a:xfrm>
            <a:off x="250000" y="2824200"/>
            <a:ext cx="8520600" cy="30516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solidFill>
                <a:schemeClr val="dk1"/>
              </a:solidFill>
            </a:endParaRPr>
          </a:p>
          <a:p>
            <a:pPr indent="-342900" lvl="0" marL="457200" rtl="0" algn="l">
              <a:spcBef>
                <a:spcPts val="360"/>
              </a:spcBef>
              <a:spcAft>
                <a:spcPts val="0"/>
              </a:spcAft>
              <a:buClr>
                <a:schemeClr val="dk1"/>
              </a:buClr>
              <a:buSzPts val="1800"/>
              <a:buChar char="•"/>
            </a:pPr>
            <a:r>
              <a:rPr lang="en-US"/>
              <a:t>Vi deler trinnet i to.</a:t>
            </a:r>
            <a:endParaRPr>
              <a:solidFill>
                <a:schemeClr val="dk1"/>
              </a:solidFill>
            </a:endParaRPr>
          </a:p>
          <a:p>
            <a:pPr indent="-342900" lvl="0" marL="457200" rtl="0" algn="l">
              <a:spcBef>
                <a:spcPts val="360"/>
              </a:spcBef>
              <a:spcAft>
                <a:spcPts val="0"/>
              </a:spcAft>
              <a:buClr>
                <a:schemeClr val="dk1"/>
              </a:buClr>
              <a:buSzPts val="1800"/>
              <a:buChar char="•"/>
            </a:pPr>
            <a:r>
              <a:rPr lang="en-US"/>
              <a:t>På den måten får elevene svømming hver uke.</a:t>
            </a:r>
            <a:endParaRPr>
              <a:solidFill>
                <a:schemeClr val="dk1"/>
              </a:solidFill>
            </a:endParaRPr>
          </a:p>
          <a:p>
            <a:pPr indent="-342900" lvl="0" marL="457200" rtl="0" algn="l">
              <a:spcBef>
                <a:spcPts val="360"/>
              </a:spcBef>
              <a:spcAft>
                <a:spcPts val="0"/>
              </a:spcAft>
              <a:buClr>
                <a:schemeClr val="dk1"/>
              </a:buClr>
              <a:buSzPts val="1800"/>
              <a:buChar char="•"/>
            </a:pPr>
            <a:r>
              <a:rPr lang="en-US"/>
              <a:t>Vi er alltid tre voksne under svømming.</a:t>
            </a:r>
            <a:endParaRPr>
              <a:solidFill>
                <a:schemeClr val="dk1"/>
              </a:solidFill>
            </a:endParaRPr>
          </a:p>
          <a:p>
            <a:pPr indent="-342900" lvl="0" marL="457200" rtl="0" algn="l">
              <a:spcBef>
                <a:spcPts val="360"/>
              </a:spcBef>
              <a:spcAft>
                <a:spcPts val="0"/>
              </a:spcAft>
              <a:buClr>
                <a:schemeClr val="dk1"/>
              </a:buClr>
              <a:buSzPts val="1800"/>
              <a:buChar char="•"/>
            </a:pPr>
            <a:r>
              <a:rPr lang="en-US"/>
              <a:t>Vi skal ha svømming i</a:t>
            </a:r>
            <a:r>
              <a:rPr lang="en-US">
                <a:solidFill>
                  <a:schemeClr val="dk1"/>
                </a:solidFill>
              </a:rPr>
              <a:t> </a:t>
            </a:r>
            <a:r>
              <a:rPr lang="en-US"/>
              <a:t>Giskehallen på torsdager.</a:t>
            </a:r>
            <a:endParaRPr>
              <a:solidFill>
                <a:schemeClr val="dk1"/>
              </a:solidFill>
            </a:endParaRPr>
          </a:p>
        </p:txBody>
      </p:sp>
      <p:pic>
        <p:nvPicPr>
          <p:cNvPr id="126" name="Google Shape;126;p24"/>
          <p:cNvPicPr preferRelativeResize="0"/>
          <p:nvPr/>
        </p:nvPicPr>
        <p:blipFill>
          <a:blip r:embed="rId3">
            <a:alphaModFix/>
          </a:blip>
          <a:stretch>
            <a:fillRect/>
          </a:stretch>
        </p:blipFill>
        <p:spPr>
          <a:xfrm>
            <a:off x="2834625" y="4838550"/>
            <a:ext cx="3651970" cy="2019450"/>
          </a:xfrm>
          <a:prstGeom prst="rect">
            <a:avLst/>
          </a:prstGeom>
          <a:noFill/>
          <a:ln>
            <a:noFill/>
          </a:ln>
        </p:spPr>
      </p:pic>
      <p:pic>
        <p:nvPicPr>
          <p:cNvPr id="127" name="Google Shape;127;p24"/>
          <p:cNvPicPr preferRelativeResize="0"/>
          <p:nvPr/>
        </p:nvPicPr>
        <p:blipFill>
          <a:blip r:embed="rId4">
            <a:alphaModFix/>
          </a:blip>
          <a:stretch>
            <a:fillRect/>
          </a:stretch>
        </p:blipFill>
        <p:spPr>
          <a:xfrm>
            <a:off x="3820750" y="1118175"/>
            <a:ext cx="1989800" cy="2238525"/>
          </a:xfrm>
          <a:prstGeom prst="rect">
            <a:avLst/>
          </a:prstGeom>
          <a:noFill/>
          <a:ln>
            <a:noFill/>
          </a:ln>
        </p:spPr>
      </p:pic>
      <p:pic>
        <p:nvPicPr>
          <p:cNvPr id="128" name="Google Shape;128;p24"/>
          <p:cNvPicPr preferRelativeResize="0"/>
          <p:nvPr/>
        </p:nvPicPr>
        <p:blipFill>
          <a:blip r:embed="rId5">
            <a:alphaModFix/>
          </a:blip>
          <a:stretch>
            <a:fillRect/>
          </a:stretch>
        </p:blipFill>
        <p:spPr>
          <a:xfrm>
            <a:off x="5691325" y="2080850"/>
            <a:ext cx="1524000" cy="1714500"/>
          </a:xfrm>
          <a:prstGeom prst="rect">
            <a:avLst/>
          </a:prstGeom>
          <a:noFill/>
          <a:ln>
            <a:noFill/>
          </a:ln>
        </p:spPr>
      </p:pic>
      <p:pic>
        <p:nvPicPr>
          <p:cNvPr id="129" name="Google Shape;129;p24"/>
          <p:cNvPicPr preferRelativeResize="0"/>
          <p:nvPr/>
        </p:nvPicPr>
        <p:blipFill>
          <a:blip r:embed="rId6">
            <a:alphaModFix/>
          </a:blip>
          <a:stretch>
            <a:fillRect/>
          </a:stretch>
        </p:blipFill>
        <p:spPr>
          <a:xfrm>
            <a:off x="7089675" y="1636525"/>
            <a:ext cx="1524000" cy="1714500"/>
          </a:xfrm>
          <a:prstGeom prst="rect">
            <a:avLst/>
          </a:prstGeom>
          <a:noFill/>
          <a:ln>
            <a:noFill/>
          </a:ln>
        </p:spPr>
      </p:pic>
      <p:pic>
        <p:nvPicPr>
          <p:cNvPr id="130" name="Google Shape;130;p24"/>
          <p:cNvPicPr preferRelativeResize="0"/>
          <p:nvPr/>
        </p:nvPicPr>
        <p:blipFill>
          <a:blip r:embed="rId7">
            <a:alphaModFix/>
          </a:blip>
          <a:stretch>
            <a:fillRect/>
          </a:stretch>
        </p:blipFill>
        <p:spPr>
          <a:xfrm>
            <a:off x="2296750" y="1380175"/>
            <a:ext cx="152400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983001"/>
            <a:ext cx="8520600" cy="166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Mat og helse</a:t>
            </a:r>
            <a:endParaRPr/>
          </a:p>
        </p:txBody>
      </p:sp>
      <p:sp>
        <p:nvSpPr>
          <p:cNvPr id="136" name="Google Shape;136;p25"/>
          <p:cNvSpPr txBox="1"/>
          <p:nvPr>
            <p:ph idx="1" type="body"/>
          </p:nvPr>
        </p:nvSpPr>
        <p:spPr>
          <a:xfrm>
            <a:off x="311700" y="2130775"/>
            <a:ext cx="8520600" cy="4562700"/>
          </a:xfrm>
          <a:prstGeom prst="rect">
            <a:avLst/>
          </a:prstGeom>
        </p:spPr>
        <p:txBody>
          <a:bodyPr anchorCtr="0" anchor="t" bIns="91425" lIns="91425" spcFirstLastPara="1" rIns="91425" wrap="square" tIns="91425">
            <a:noAutofit/>
          </a:bodyPr>
          <a:lstStyle/>
          <a:p>
            <a:pPr indent="-228600" lvl="0" marL="342900" rtl="0" algn="l">
              <a:spcBef>
                <a:spcPts val="360"/>
              </a:spcBef>
              <a:spcAft>
                <a:spcPts val="0"/>
              </a:spcAft>
              <a:buClr>
                <a:schemeClr val="dk1"/>
              </a:buClr>
              <a:buSzPts val="1100"/>
              <a:buFont typeface="Arial"/>
              <a:buNone/>
            </a:pPr>
            <a:r>
              <a:rPr lang="en-US" u="sng"/>
              <a:t>Fokus på teori</a:t>
            </a:r>
            <a:endParaRPr u="sng"/>
          </a:p>
          <a:p>
            <a:pPr indent="-342900" lvl="0" marL="457200" rtl="0" algn="l">
              <a:lnSpc>
                <a:spcPct val="145000"/>
              </a:lnSpc>
              <a:spcBef>
                <a:spcPts val="600"/>
              </a:spcBef>
              <a:spcAft>
                <a:spcPts val="0"/>
              </a:spcAft>
              <a:buClr>
                <a:srgbClr val="303030"/>
              </a:buClr>
              <a:buSzPts val="1800"/>
              <a:buFont typeface="Roboto"/>
              <a:buChar char="•"/>
            </a:pPr>
            <a:r>
              <a:rPr lang="en-US">
                <a:latin typeface="Roboto"/>
                <a:ea typeface="Roboto"/>
                <a:cs typeface="Roboto"/>
                <a:sym typeface="Roboto"/>
              </a:rPr>
              <a:t>Sunt kosthold</a:t>
            </a:r>
            <a:endParaRPr>
              <a:latin typeface="Roboto"/>
              <a:ea typeface="Roboto"/>
              <a:cs typeface="Roboto"/>
              <a:sym typeface="Roboto"/>
            </a:endParaRPr>
          </a:p>
          <a:p>
            <a:pPr indent="-342900" lvl="0" marL="457200" rtl="0" algn="l">
              <a:lnSpc>
                <a:spcPct val="145000"/>
              </a:lnSpc>
              <a:spcBef>
                <a:spcPts val="600"/>
              </a:spcBef>
              <a:spcAft>
                <a:spcPts val="0"/>
              </a:spcAft>
              <a:buClr>
                <a:srgbClr val="303030"/>
              </a:buClr>
              <a:buSzPts val="1800"/>
              <a:buFont typeface="Roboto"/>
              <a:buChar char="•"/>
            </a:pPr>
            <a:r>
              <a:rPr lang="en-US">
                <a:solidFill>
                  <a:srgbClr val="303030"/>
                </a:solidFill>
                <a:highlight>
                  <a:schemeClr val="lt1"/>
                </a:highlight>
                <a:latin typeface="Roboto"/>
                <a:ea typeface="Roboto"/>
                <a:cs typeface="Roboto"/>
                <a:sym typeface="Roboto"/>
              </a:rPr>
              <a:t>Hygiene - vasking av hender</a:t>
            </a:r>
            <a:endParaRPr>
              <a:solidFill>
                <a:srgbClr val="303030"/>
              </a:solidFill>
              <a:highlight>
                <a:schemeClr val="lt1"/>
              </a:highlight>
              <a:latin typeface="Roboto"/>
              <a:ea typeface="Roboto"/>
              <a:cs typeface="Roboto"/>
              <a:sym typeface="Roboto"/>
            </a:endParaRPr>
          </a:p>
          <a:p>
            <a:pPr indent="0" lvl="0" marL="0" rtl="0" algn="l">
              <a:lnSpc>
                <a:spcPct val="145000"/>
              </a:lnSpc>
              <a:spcBef>
                <a:spcPts val="600"/>
              </a:spcBef>
              <a:spcAft>
                <a:spcPts val="0"/>
              </a:spcAft>
              <a:buClr>
                <a:schemeClr val="dk1"/>
              </a:buClr>
              <a:buSzPts val="1100"/>
              <a:buFont typeface="Arial"/>
              <a:buNone/>
            </a:pPr>
            <a:r>
              <a:rPr lang="en-US" u="sng">
                <a:solidFill>
                  <a:srgbClr val="303030"/>
                </a:solidFill>
                <a:highlight>
                  <a:schemeClr val="lt1"/>
                </a:highlight>
                <a:latin typeface="Roboto"/>
                <a:ea typeface="Roboto"/>
                <a:cs typeface="Roboto"/>
                <a:sym typeface="Roboto"/>
              </a:rPr>
              <a:t>Kompetansemål etter 4.trinn:</a:t>
            </a:r>
            <a:endParaRPr u="sng">
              <a:solidFill>
                <a:srgbClr val="303030"/>
              </a:solidFill>
              <a:highlight>
                <a:schemeClr val="lt1"/>
              </a:highlight>
              <a:latin typeface="Roboto"/>
              <a:ea typeface="Roboto"/>
              <a:cs typeface="Roboto"/>
              <a:sym typeface="Roboto"/>
            </a:endParaRPr>
          </a:p>
          <a:p>
            <a:pPr indent="-342900" lvl="0" marL="457200" rtl="0" algn="l">
              <a:lnSpc>
                <a:spcPct val="145000"/>
              </a:lnSpc>
              <a:spcBef>
                <a:spcPts val="600"/>
              </a:spcBef>
              <a:spcAft>
                <a:spcPts val="0"/>
              </a:spcAft>
              <a:buClr>
                <a:srgbClr val="303030"/>
              </a:buClr>
              <a:buSzPts val="1800"/>
              <a:buFont typeface="Roboto"/>
              <a:buChar char="•"/>
            </a:pPr>
            <a:r>
              <a:rPr lang="en-US">
                <a:solidFill>
                  <a:srgbClr val="303030"/>
                </a:solidFill>
                <a:highlight>
                  <a:schemeClr val="lt1"/>
                </a:highlight>
                <a:latin typeface="Roboto"/>
                <a:ea typeface="Roboto"/>
                <a:cs typeface="Roboto"/>
                <a:sym typeface="Roboto"/>
              </a:rPr>
              <a:t>Sortere avfall i forbindelse med matlaging og forklare hvorfor det er viktig å gjøre det.</a:t>
            </a:r>
            <a:endParaRPr>
              <a:solidFill>
                <a:srgbClr val="303030"/>
              </a:solidFill>
              <a:highlight>
                <a:schemeClr val="lt1"/>
              </a:highlight>
              <a:latin typeface="Roboto"/>
              <a:ea typeface="Roboto"/>
              <a:cs typeface="Roboto"/>
              <a:sym typeface="Roboto"/>
            </a:endParaRPr>
          </a:p>
          <a:p>
            <a:pPr indent="-342900" lvl="0" marL="457200" rtl="0" algn="l">
              <a:lnSpc>
                <a:spcPct val="145000"/>
              </a:lnSpc>
              <a:spcBef>
                <a:spcPts val="600"/>
              </a:spcBef>
              <a:spcAft>
                <a:spcPts val="0"/>
              </a:spcAft>
              <a:buClr>
                <a:srgbClr val="303030"/>
              </a:buClr>
              <a:buSzPts val="1800"/>
              <a:buFont typeface="Roboto"/>
              <a:buChar char="•"/>
            </a:pPr>
            <a:r>
              <a:rPr lang="en-US">
                <a:solidFill>
                  <a:srgbClr val="303030"/>
                </a:solidFill>
                <a:highlight>
                  <a:schemeClr val="lt1"/>
                </a:highlight>
                <a:latin typeface="Roboto"/>
                <a:ea typeface="Roboto"/>
                <a:cs typeface="Roboto"/>
                <a:sym typeface="Roboto"/>
              </a:rPr>
              <a:t>Lage enkle måltid og bidra til å skape en trivelig ramme rundt måltid sammen med andre.</a:t>
            </a:r>
            <a:endParaRPr>
              <a:solidFill>
                <a:srgbClr val="303030"/>
              </a:solidFill>
              <a:highlight>
                <a:schemeClr val="lt1"/>
              </a:highlight>
              <a:latin typeface="Roboto"/>
              <a:ea typeface="Roboto"/>
              <a:cs typeface="Roboto"/>
              <a:sym typeface="Roboto"/>
            </a:endParaRPr>
          </a:p>
          <a:p>
            <a:pPr indent="-342900" lvl="0" marL="457200" rtl="0" algn="l">
              <a:lnSpc>
                <a:spcPct val="145000"/>
              </a:lnSpc>
              <a:spcBef>
                <a:spcPts val="600"/>
              </a:spcBef>
              <a:spcAft>
                <a:spcPts val="600"/>
              </a:spcAft>
              <a:buClr>
                <a:srgbClr val="303030"/>
              </a:buClr>
              <a:buSzPts val="1800"/>
              <a:buFont typeface="Roboto"/>
              <a:buChar char="•"/>
            </a:pPr>
            <a:r>
              <a:rPr lang="en-US">
                <a:solidFill>
                  <a:srgbClr val="303030"/>
                </a:solidFill>
                <a:highlight>
                  <a:schemeClr val="lt1"/>
                </a:highlight>
                <a:latin typeface="Roboto"/>
                <a:ea typeface="Roboto"/>
                <a:cs typeface="Roboto"/>
                <a:sym typeface="Roboto"/>
              </a:rPr>
              <a:t>Samtale om måltidsskikker fra ulike kulturer, og om verdien av å spise sammen  med andre.</a:t>
            </a:r>
            <a:endParaRPr/>
          </a:p>
        </p:txBody>
      </p:sp>
      <p:pic>
        <p:nvPicPr>
          <p:cNvPr id="137" name="Google Shape;137;p25"/>
          <p:cNvPicPr preferRelativeResize="0"/>
          <p:nvPr/>
        </p:nvPicPr>
        <p:blipFill>
          <a:blip r:embed="rId3">
            <a:alphaModFix/>
          </a:blip>
          <a:stretch>
            <a:fillRect/>
          </a:stretch>
        </p:blipFill>
        <p:spPr>
          <a:xfrm>
            <a:off x="5355663" y="1728600"/>
            <a:ext cx="3476625" cy="1314450"/>
          </a:xfrm>
          <a:prstGeom prst="rect">
            <a:avLst/>
          </a:prstGeom>
          <a:noFill/>
          <a:ln>
            <a:noFill/>
          </a:ln>
        </p:spPr>
      </p:pic>
      <p:pic>
        <p:nvPicPr>
          <p:cNvPr id="138" name="Google Shape;138;p25"/>
          <p:cNvPicPr preferRelativeResize="0"/>
          <p:nvPr/>
        </p:nvPicPr>
        <p:blipFill>
          <a:blip r:embed="rId4">
            <a:alphaModFix/>
          </a:blip>
          <a:stretch>
            <a:fillRect/>
          </a:stretch>
        </p:blipFill>
        <p:spPr>
          <a:xfrm>
            <a:off x="2629825" y="1490463"/>
            <a:ext cx="2952750" cy="1552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593374"/>
            <a:ext cx="8520600" cy="159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Sunn matpakke</a:t>
            </a:r>
            <a:endParaRPr/>
          </a:p>
        </p:txBody>
      </p:sp>
      <p:sp>
        <p:nvSpPr>
          <p:cNvPr id="144" name="Google Shape;144;p26"/>
          <p:cNvSpPr txBox="1"/>
          <p:nvPr>
            <p:ph idx="1" type="body"/>
          </p:nvPr>
        </p:nvSpPr>
        <p:spPr>
          <a:xfrm>
            <a:off x="198600" y="2363200"/>
            <a:ext cx="8520600" cy="39753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360"/>
              </a:spcBef>
              <a:spcAft>
                <a:spcPts val="0"/>
              </a:spcAft>
              <a:buClr>
                <a:schemeClr val="dk1"/>
              </a:buClr>
              <a:buSzPts val="1800"/>
              <a:buChar char="•"/>
            </a:pPr>
            <a:r>
              <a:rPr lang="en-US" sz="2400">
                <a:solidFill>
                  <a:schemeClr val="dk1"/>
                </a:solidFill>
              </a:rPr>
              <a:t>Sunn niste. Grovt brød med næringsrikt pålegg. </a:t>
            </a:r>
            <a:endParaRPr sz="2400">
              <a:solidFill>
                <a:schemeClr val="dk1"/>
              </a:solidFill>
            </a:endParaRPr>
          </a:p>
          <a:p>
            <a:pPr indent="-342900" lvl="0" marL="457200" marR="0" rtl="0" algn="l">
              <a:lnSpc>
                <a:spcPct val="100000"/>
              </a:lnSpc>
              <a:spcBef>
                <a:spcPts val="360"/>
              </a:spcBef>
              <a:spcAft>
                <a:spcPts val="0"/>
              </a:spcAft>
              <a:buClr>
                <a:schemeClr val="dk1"/>
              </a:buClr>
              <a:buSzPts val="1800"/>
              <a:buChar char="•"/>
            </a:pPr>
            <a:r>
              <a:rPr lang="en-US" sz="2400"/>
              <a:t>Mellombar skal IKKE være i matpakken når </a:t>
            </a:r>
            <a:endParaRPr sz="2400"/>
          </a:p>
          <a:p>
            <a:pPr indent="0" lvl="0" marL="342900" marR="0" rtl="0" algn="l">
              <a:lnSpc>
                <a:spcPct val="100000"/>
              </a:lnSpc>
              <a:spcBef>
                <a:spcPts val="360"/>
              </a:spcBef>
              <a:spcAft>
                <a:spcPts val="0"/>
              </a:spcAft>
              <a:buNone/>
            </a:pPr>
            <a:r>
              <a:rPr lang="en-US" sz="2400"/>
              <a:t>  vi har  ordinær skoledag. Turmat. </a:t>
            </a:r>
            <a:endParaRPr sz="2400"/>
          </a:p>
          <a:p>
            <a:pPr indent="-342900" lvl="0" marL="457200" marR="0" rtl="0" algn="l">
              <a:lnSpc>
                <a:spcPct val="100000"/>
              </a:lnSpc>
              <a:spcBef>
                <a:spcPts val="360"/>
              </a:spcBef>
              <a:spcAft>
                <a:spcPts val="0"/>
              </a:spcAft>
              <a:buClr>
                <a:schemeClr val="dk1"/>
              </a:buClr>
              <a:buSzPts val="1800"/>
              <a:buChar char="•"/>
            </a:pPr>
            <a:r>
              <a:rPr lang="en-US" sz="2400"/>
              <a:t>Unngå</a:t>
            </a:r>
            <a:r>
              <a:rPr lang="en-US" sz="2400">
                <a:solidFill>
                  <a:schemeClr val="dk1"/>
                </a:solidFill>
              </a:rPr>
              <a:t> cornflakes. </a:t>
            </a:r>
            <a:endParaRPr sz="2400">
              <a:solidFill>
                <a:schemeClr val="dk1"/>
              </a:solidFill>
            </a:endParaRPr>
          </a:p>
          <a:p>
            <a:pPr indent="-342900" lvl="0" marL="457200" rtl="0" algn="l">
              <a:lnSpc>
                <a:spcPct val="100000"/>
              </a:lnSpc>
              <a:spcBef>
                <a:spcPts val="360"/>
              </a:spcBef>
              <a:spcAft>
                <a:spcPts val="0"/>
              </a:spcAft>
              <a:buClr>
                <a:schemeClr val="dk1"/>
              </a:buClr>
              <a:buSzPts val="1800"/>
              <a:buChar char="•"/>
            </a:pPr>
            <a:r>
              <a:rPr lang="en-US" sz="2400">
                <a:solidFill>
                  <a:schemeClr val="dk1"/>
                </a:solidFill>
              </a:rPr>
              <a:t>Involver ditt barn i matpakkelagingen</a:t>
            </a:r>
            <a:r>
              <a:rPr lang="en-US" sz="2400"/>
              <a:t> - </a:t>
            </a:r>
            <a:r>
              <a:rPr lang="en-US" sz="2400">
                <a:solidFill>
                  <a:schemeClr val="dk1"/>
                </a:solidFill>
              </a:rPr>
              <a:t>så slipper vi “Jeg liker ikke det mor/far har lagt i matboksen!”</a:t>
            </a:r>
            <a:endParaRPr/>
          </a:p>
        </p:txBody>
      </p:sp>
      <p:pic>
        <p:nvPicPr>
          <p:cNvPr id="145" name="Google Shape;145;p26"/>
          <p:cNvPicPr preferRelativeResize="0"/>
          <p:nvPr/>
        </p:nvPicPr>
        <p:blipFill>
          <a:blip r:embed="rId3">
            <a:alphaModFix/>
          </a:blip>
          <a:stretch>
            <a:fillRect/>
          </a:stretch>
        </p:blipFill>
        <p:spPr>
          <a:xfrm>
            <a:off x="4180125" y="1199472"/>
            <a:ext cx="2213250" cy="1163725"/>
          </a:xfrm>
          <a:prstGeom prst="rect">
            <a:avLst/>
          </a:prstGeom>
          <a:noFill/>
          <a:ln>
            <a:noFill/>
          </a:ln>
        </p:spPr>
      </p:pic>
      <p:pic>
        <p:nvPicPr>
          <p:cNvPr id="146" name="Google Shape;146;p26"/>
          <p:cNvPicPr preferRelativeResize="0"/>
          <p:nvPr/>
        </p:nvPicPr>
        <p:blipFill>
          <a:blip r:embed="rId4">
            <a:alphaModFix/>
          </a:blip>
          <a:stretch>
            <a:fillRect/>
          </a:stretch>
        </p:blipFill>
        <p:spPr>
          <a:xfrm>
            <a:off x="7188675" y="1642650"/>
            <a:ext cx="1914750" cy="19147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593383"/>
            <a:ext cx="8520600" cy="145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Allergi</a:t>
            </a:r>
            <a:endParaRPr/>
          </a:p>
        </p:txBody>
      </p:sp>
      <p:sp>
        <p:nvSpPr>
          <p:cNvPr id="152" name="Google Shape;152;p2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228600" lvl="0" marL="342900" rtl="0" algn="l">
              <a:lnSpc>
                <a:spcPct val="100000"/>
              </a:lnSpc>
              <a:spcBef>
                <a:spcPts val="360"/>
              </a:spcBef>
              <a:spcAft>
                <a:spcPts val="0"/>
              </a:spcAft>
              <a:buNone/>
            </a:pPr>
            <a:r>
              <a:t/>
            </a:r>
            <a:endParaRPr>
              <a:solidFill>
                <a:schemeClr val="dk1"/>
              </a:solidFill>
            </a:endParaRPr>
          </a:p>
          <a:p>
            <a:pPr indent="-228600" lvl="0" marL="342900" rtl="0" algn="l">
              <a:lnSpc>
                <a:spcPct val="100000"/>
              </a:lnSpc>
              <a:spcBef>
                <a:spcPts val="360"/>
              </a:spcBef>
              <a:spcAft>
                <a:spcPts val="0"/>
              </a:spcAft>
              <a:buNone/>
            </a:pPr>
            <a:r>
              <a:t/>
            </a:r>
            <a:endParaRPr>
              <a:solidFill>
                <a:schemeClr val="dk1"/>
              </a:solidFill>
            </a:endParaRPr>
          </a:p>
          <a:p>
            <a:pPr indent="0" lvl="0" marL="114300" rtl="0" algn="l">
              <a:lnSpc>
                <a:spcPct val="100000"/>
              </a:lnSpc>
              <a:spcBef>
                <a:spcPts val="360"/>
              </a:spcBef>
              <a:spcAft>
                <a:spcPts val="0"/>
              </a:spcAft>
              <a:buClr>
                <a:schemeClr val="dk1"/>
              </a:buClr>
              <a:buSzPts val="1100"/>
              <a:buFont typeface="Arial"/>
              <a:buNone/>
            </a:pPr>
            <a:r>
              <a:t/>
            </a:r>
            <a:endParaRPr/>
          </a:p>
          <a:p>
            <a:pPr indent="-228600" lvl="0" marL="342900" rtl="0" algn="l">
              <a:lnSpc>
                <a:spcPct val="100000"/>
              </a:lnSpc>
              <a:spcBef>
                <a:spcPts val="360"/>
              </a:spcBef>
              <a:spcAft>
                <a:spcPts val="0"/>
              </a:spcAft>
              <a:buClr>
                <a:schemeClr val="dk1"/>
              </a:buClr>
              <a:buSzPts val="1100"/>
              <a:buFont typeface="Arial"/>
              <a:buNone/>
            </a:pPr>
            <a:r>
              <a:rPr lang="en-US">
                <a:solidFill>
                  <a:schemeClr val="dk1"/>
                </a:solidFill>
              </a:rPr>
              <a:t>På </a:t>
            </a:r>
            <a:r>
              <a:rPr lang="en-US"/>
              <a:t>2</a:t>
            </a:r>
            <a:r>
              <a:rPr lang="en-US">
                <a:solidFill>
                  <a:schemeClr val="dk1"/>
                </a:solidFill>
              </a:rPr>
              <a:t>. trinnet har vi elev med alvorlig VALNØTTALLERGI</a:t>
            </a:r>
            <a:endParaRPr>
              <a:solidFill>
                <a:schemeClr val="dk1"/>
              </a:solidFill>
            </a:endParaRPr>
          </a:p>
          <a:p>
            <a:pPr indent="-228600" lvl="0" marL="342900" rtl="0" algn="l">
              <a:lnSpc>
                <a:spcPct val="100000"/>
              </a:lnSpc>
              <a:spcBef>
                <a:spcPts val="360"/>
              </a:spcBef>
              <a:spcAft>
                <a:spcPts val="0"/>
              </a:spcAft>
              <a:buClr>
                <a:schemeClr val="dk1"/>
              </a:buClr>
              <a:buSzPts val="1100"/>
              <a:buFont typeface="Arial"/>
              <a:buNone/>
            </a:pPr>
            <a:r>
              <a:rPr lang="en-US">
                <a:solidFill>
                  <a:schemeClr val="dk1"/>
                </a:solidFill>
              </a:rPr>
              <a:t>Ved eksponering må vi ringe ambulanse. </a:t>
            </a:r>
            <a:endParaRPr>
              <a:solidFill>
                <a:schemeClr val="dk1"/>
              </a:solidFill>
            </a:endParaRPr>
          </a:p>
          <a:p>
            <a:pPr indent="-228600" lvl="0" marL="342900" rtl="0" algn="l">
              <a:lnSpc>
                <a:spcPct val="100000"/>
              </a:lnSpc>
              <a:spcBef>
                <a:spcPts val="360"/>
              </a:spcBef>
              <a:spcAft>
                <a:spcPts val="0"/>
              </a:spcAft>
              <a:buClr>
                <a:schemeClr val="dk1"/>
              </a:buClr>
              <a:buSzPts val="1100"/>
              <a:buFont typeface="Arial"/>
              <a:buNone/>
            </a:pPr>
            <a:r>
              <a:t/>
            </a:r>
            <a:endParaRPr>
              <a:solidFill>
                <a:schemeClr val="dk1"/>
              </a:solidFill>
            </a:endParaRPr>
          </a:p>
          <a:p>
            <a:pPr indent="-228600" lvl="0" marL="342900" rtl="0" algn="l">
              <a:lnSpc>
                <a:spcPct val="100000"/>
              </a:lnSpc>
              <a:spcBef>
                <a:spcPts val="360"/>
              </a:spcBef>
              <a:spcAft>
                <a:spcPts val="0"/>
              </a:spcAft>
              <a:buNone/>
            </a:pPr>
            <a:r>
              <a:rPr b="1" lang="en-US">
                <a:solidFill>
                  <a:schemeClr val="dk1"/>
                </a:solidFill>
              </a:rPr>
              <a:t>VIKTIG</a:t>
            </a:r>
            <a:r>
              <a:rPr lang="en-US">
                <a:solidFill>
                  <a:schemeClr val="dk1"/>
                </a:solidFill>
              </a:rPr>
              <a:t> Ingen elever på 1. og 2.trinn, eller SFO, kan ha med seg nøtter i matboksen. Brød med valnøtter kan heller ikke være med!</a:t>
            </a:r>
            <a:endParaRPr>
              <a:solidFill>
                <a:schemeClr val="dk1"/>
              </a:solidFill>
            </a:endParaRPr>
          </a:p>
          <a:p>
            <a:pPr indent="-228600" lvl="0" marL="342900" rtl="0" algn="l">
              <a:lnSpc>
                <a:spcPct val="100000"/>
              </a:lnSpc>
              <a:spcBef>
                <a:spcPts val="360"/>
              </a:spcBef>
              <a:spcAft>
                <a:spcPts val="0"/>
              </a:spcAft>
              <a:buClr>
                <a:schemeClr val="dk1"/>
              </a:buClr>
              <a:buSzPts val="1100"/>
              <a:buFont typeface="Arial"/>
              <a:buNone/>
            </a:pPr>
            <a:r>
              <a:t/>
            </a:r>
            <a:endParaRPr>
              <a:solidFill>
                <a:schemeClr val="dk1"/>
              </a:solidFill>
            </a:endParaRPr>
          </a:p>
        </p:txBody>
      </p:sp>
      <p:pic>
        <p:nvPicPr>
          <p:cNvPr id="153" name="Google Shape;153;p27"/>
          <p:cNvPicPr preferRelativeResize="0"/>
          <p:nvPr/>
        </p:nvPicPr>
        <p:blipFill rotWithShape="1">
          <a:blip r:embed="rId3">
            <a:alphaModFix/>
          </a:blip>
          <a:srcRect b="12796" l="0" r="7501" t="21004"/>
          <a:stretch/>
        </p:blipFill>
        <p:spPr>
          <a:xfrm>
            <a:off x="6091400" y="527042"/>
            <a:ext cx="3052600" cy="1929293"/>
          </a:xfrm>
          <a:prstGeom prst="rect">
            <a:avLst/>
          </a:prstGeom>
          <a:noFill/>
          <a:ln>
            <a:noFill/>
          </a:ln>
        </p:spPr>
      </p:pic>
      <p:pic>
        <p:nvPicPr>
          <p:cNvPr id="154" name="Google Shape;154;p27"/>
          <p:cNvPicPr preferRelativeResize="0"/>
          <p:nvPr/>
        </p:nvPicPr>
        <p:blipFill rotWithShape="1">
          <a:blip r:embed="rId4">
            <a:alphaModFix/>
          </a:blip>
          <a:srcRect b="7992" l="16947" r="15933" t="16751"/>
          <a:stretch/>
        </p:blipFill>
        <p:spPr>
          <a:xfrm>
            <a:off x="1092749" y="4630333"/>
            <a:ext cx="2235202" cy="2227667"/>
          </a:xfrm>
          <a:prstGeom prst="rect">
            <a:avLst/>
          </a:prstGeom>
          <a:noFill/>
          <a:ln>
            <a:noFill/>
          </a:ln>
        </p:spPr>
      </p:pic>
      <p:pic>
        <p:nvPicPr>
          <p:cNvPr id="155" name="Google Shape;155;p27"/>
          <p:cNvPicPr preferRelativeResize="0"/>
          <p:nvPr/>
        </p:nvPicPr>
        <p:blipFill rotWithShape="1">
          <a:blip r:embed="rId5">
            <a:alphaModFix/>
          </a:blip>
          <a:srcRect b="19503" l="0" r="0" t="16191"/>
          <a:stretch/>
        </p:blipFill>
        <p:spPr>
          <a:xfrm>
            <a:off x="3872425" y="4975267"/>
            <a:ext cx="2614704" cy="16813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424800" y="994360"/>
            <a:ext cx="8520600" cy="166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Lekser</a:t>
            </a:r>
            <a:endParaRPr/>
          </a:p>
        </p:txBody>
      </p:sp>
      <p:sp>
        <p:nvSpPr>
          <p:cNvPr id="161" name="Google Shape;161;p28"/>
          <p:cNvSpPr txBox="1"/>
          <p:nvPr>
            <p:ph idx="1" type="body"/>
          </p:nvPr>
        </p:nvSpPr>
        <p:spPr>
          <a:xfrm>
            <a:off x="147200" y="2557603"/>
            <a:ext cx="8520600" cy="3071400"/>
          </a:xfrm>
          <a:prstGeom prst="rect">
            <a:avLst/>
          </a:prstGeom>
        </p:spPr>
        <p:txBody>
          <a:bodyPr anchorCtr="0" anchor="t" bIns="91425" lIns="91425" spcFirstLastPara="1" rIns="91425" wrap="square" tIns="91425">
            <a:noAutofit/>
          </a:bodyPr>
          <a:lstStyle/>
          <a:p>
            <a:pPr indent="-342900" lvl="0" marL="457200" rtl="0" algn="l">
              <a:spcBef>
                <a:spcPts val="360"/>
              </a:spcBef>
              <a:spcAft>
                <a:spcPts val="0"/>
              </a:spcAft>
              <a:buClr>
                <a:schemeClr val="dk1"/>
              </a:buClr>
              <a:buSzPts val="1800"/>
              <a:buChar char="●"/>
            </a:pPr>
            <a:r>
              <a:rPr lang="en-US">
                <a:solidFill>
                  <a:schemeClr val="dk1"/>
                </a:solidFill>
              </a:rPr>
              <a:t>Leksene skal gjøres, ha god tid. TA KAMPEN!</a:t>
            </a:r>
            <a:endParaRPr>
              <a:solidFill>
                <a:schemeClr val="dk1"/>
              </a:solidFill>
            </a:endParaRPr>
          </a:p>
          <a:p>
            <a:pPr indent="-342900" lvl="0" marL="457200" rtl="0" algn="l">
              <a:spcBef>
                <a:spcPts val="1600"/>
              </a:spcBef>
              <a:spcAft>
                <a:spcPts val="0"/>
              </a:spcAft>
              <a:buClr>
                <a:schemeClr val="dk1"/>
              </a:buClr>
              <a:buSzPts val="1800"/>
              <a:buChar char="●"/>
            </a:pPr>
            <a:r>
              <a:rPr lang="en-US">
                <a:solidFill>
                  <a:schemeClr val="dk1"/>
                </a:solidFill>
              </a:rPr>
              <a:t>Forvent at barna gjør sitt beste.</a:t>
            </a:r>
            <a:endParaRPr>
              <a:solidFill>
                <a:schemeClr val="dk1"/>
              </a:solidFill>
            </a:endParaRPr>
          </a:p>
          <a:p>
            <a:pPr indent="-342900" lvl="0" marL="457200" rtl="0" algn="l">
              <a:spcBef>
                <a:spcPts val="1600"/>
              </a:spcBef>
              <a:spcAft>
                <a:spcPts val="0"/>
              </a:spcAft>
              <a:buClr>
                <a:schemeClr val="dk1"/>
              </a:buClr>
              <a:buSzPts val="1800"/>
              <a:buChar char="●"/>
            </a:pPr>
            <a:r>
              <a:rPr lang="en-US">
                <a:solidFill>
                  <a:schemeClr val="dk1"/>
                </a:solidFill>
              </a:rPr>
              <a:t>Sjekk leksene. </a:t>
            </a:r>
            <a:endParaRPr>
              <a:solidFill>
                <a:schemeClr val="dk1"/>
              </a:solidFill>
            </a:endParaRPr>
          </a:p>
          <a:p>
            <a:pPr indent="-342900" lvl="0" marL="457200" rtl="0" algn="l">
              <a:spcBef>
                <a:spcPts val="1600"/>
              </a:spcBef>
              <a:spcAft>
                <a:spcPts val="0"/>
              </a:spcAft>
              <a:buClr>
                <a:schemeClr val="dk1"/>
              </a:buClr>
              <a:buSzPts val="1800"/>
              <a:buChar char="●"/>
            </a:pPr>
            <a:r>
              <a:rPr lang="en-US">
                <a:solidFill>
                  <a:schemeClr val="dk1"/>
                </a:solidFill>
              </a:rPr>
              <a:t>Bruk kriteriene; Stor bokstav i begynnelsen av setning. Mellomrom mellom ord. Skriv bokstavene så fint du kan.</a:t>
            </a:r>
            <a:endParaRPr>
              <a:solidFill>
                <a:schemeClr val="dk1"/>
              </a:solidFill>
            </a:endParaRPr>
          </a:p>
          <a:p>
            <a:pPr indent="-342900" lvl="0" marL="457200" rtl="0" algn="l">
              <a:spcBef>
                <a:spcPts val="1600"/>
              </a:spcBef>
              <a:spcAft>
                <a:spcPts val="0"/>
              </a:spcAft>
              <a:buSzPts val="1800"/>
              <a:buChar char="●"/>
            </a:pPr>
            <a:r>
              <a:rPr lang="en-US"/>
              <a:t>Følg opp, og vær med når de leser. </a:t>
            </a:r>
            <a:endParaRPr/>
          </a:p>
          <a:p>
            <a:pPr indent="-311150" lvl="0" marL="457200" rtl="0" algn="l">
              <a:spcBef>
                <a:spcPts val="1600"/>
              </a:spcBef>
              <a:spcAft>
                <a:spcPts val="1600"/>
              </a:spcAft>
              <a:buClr>
                <a:schemeClr val="dk1"/>
              </a:buClr>
              <a:buSzPts val="1300"/>
              <a:buChar char="●"/>
            </a:pPr>
            <a:r>
              <a:rPr lang="en-US">
                <a:solidFill>
                  <a:schemeClr val="dk1"/>
                </a:solidFill>
              </a:rPr>
              <a:t>Send en mail eller en melding  til oss om lekser ikke blir gjort. Leksene SKAL gjøres - men de kan da gjøres senere i uka. </a:t>
            </a:r>
            <a:r>
              <a:rPr lang="en-US" sz="1300">
                <a:solidFill>
                  <a:schemeClr val="dk1"/>
                </a:solidFill>
              </a:rPr>
              <a:t> </a:t>
            </a:r>
            <a:endParaRPr/>
          </a:p>
        </p:txBody>
      </p:sp>
      <p:pic>
        <p:nvPicPr>
          <p:cNvPr id="162" name="Google Shape;162;p28"/>
          <p:cNvPicPr preferRelativeResize="0"/>
          <p:nvPr/>
        </p:nvPicPr>
        <p:blipFill>
          <a:blip r:embed="rId3">
            <a:alphaModFix/>
          </a:blip>
          <a:stretch>
            <a:fillRect/>
          </a:stretch>
        </p:blipFill>
        <p:spPr>
          <a:xfrm>
            <a:off x="6048413" y="1765413"/>
            <a:ext cx="2619375" cy="174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901825"/>
            <a:ext cx="8520600" cy="218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Postmappe</a:t>
            </a:r>
            <a:endParaRPr/>
          </a:p>
        </p:txBody>
      </p:sp>
      <p:sp>
        <p:nvSpPr>
          <p:cNvPr id="168" name="Google Shape;168;p29"/>
          <p:cNvSpPr txBox="1"/>
          <p:nvPr>
            <p:ph idx="1" type="body"/>
          </p:nvPr>
        </p:nvSpPr>
        <p:spPr>
          <a:xfrm>
            <a:off x="260300" y="2408874"/>
            <a:ext cx="8520600" cy="3487500"/>
          </a:xfrm>
          <a:prstGeom prst="rect">
            <a:avLst/>
          </a:prstGeom>
        </p:spPr>
        <p:txBody>
          <a:bodyPr anchorCtr="0" anchor="t" bIns="91425" lIns="91425" spcFirstLastPara="1" rIns="91425" wrap="square" tIns="91425">
            <a:noAutofit/>
          </a:bodyPr>
          <a:lstStyle/>
          <a:p>
            <a:pPr indent="-342900" lvl="0" marL="457200" rtl="0" algn="l">
              <a:spcBef>
                <a:spcPts val="360"/>
              </a:spcBef>
              <a:spcAft>
                <a:spcPts val="0"/>
              </a:spcAft>
              <a:buSzPts val="1800"/>
              <a:buChar char="●"/>
            </a:pPr>
            <a:r>
              <a:rPr lang="en-US"/>
              <a:t>Skal sjekkes hver dag.</a:t>
            </a:r>
            <a:endParaRPr/>
          </a:p>
          <a:p>
            <a:pPr indent="-342900" lvl="0" marL="457200" rtl="0" algn="l">
              <a:spcBef>
                <a:spcPts val="360"/>
              </a:spcBef>
              <a:spcAft>
                <a:spcPts val="0"/>
              </a:spcAft>
              <a:buSzPts val="1800"/>
              <a:buChar char="●"/>
            </a:pPr>
            <a:r>
              <a:rPr lang="en-US"/>
              <a:t>Ha i sekken hver dag.</a:t>
            </a:r>
            <a:endParaRPr/>
          </a:p>
          <a:p>
            <a:pPr indent="-342900" lvl="0" marL="457200" rtl="0" algn="l">
              <a:spcBef>
                <a:spcPts val="360"/>
              </a:spcBef>
              <a:spcAft>
                <a:spcPts val="0"/>
              </a:spcAft>
              <a:buSzPts val="1800"/>
              <a:buChar char="●"/>
            </a:pPr>
            <a:r>
              <a:rPr lang="en-US"/>
              <a:t>Ta ut beskjeder som ikke trenger å ligge der.</a:t>
            </a:r>
            <a:endParaRPr/>
          </a:p>
          <a:p>
            <a:pPr indent="-342900" lvl="0" marL="457200" rtl="0" algn="l">
              <a:spcBef>
                <a:spcPts val="360"/>
              </a:spcBef>
              <a:spcAft>
                <a:spcPts val="0"/>
              </a:spcAft>
              <a:buSzPts val="1800"/>
              <a:buChar char="●"/>
            </a:pPr>
            <a:r>
              <a:rPr lang="en-US"/>
              <a:t>Postmappen skal være tom </a:t>
            </a:r>
            <a:r>
              <a:rPr lang="en-US" u="sng"/>
              <a:t>hver mandag.</a:t>
            </a:r>
            <a:endParaRPr u="sng"/>
          </a:p>
        </p:txBody>
      </p:sp>
      <p:pic>
        <p:nvPicPr>
          <p:cNvPr id="169" name="Google Shape;169;p29"/>
          <p:cNvPicPr preferRelativeResize="0"/>
          <p:nvPr/>
        </p:nvPicPr>
        <p:blipFill>
          <a:blip r:embed="rId3">
            <a:alphaModFix/>
          </a:blip>
          <a:stretch>
            <a:fillRect/>
          </a:stretch>
        </p:blipFill>
        <p:spPr>
          <a:xfrm>
            <a:off x="5897550" y="2357474"/>
            <a:ext cx="2831925" cy="2329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901839"/>
            <a:ext cx="8520600" cy="201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Hjemmesiden</a:t>
            </a:r>
            <a:endParaRPr/>
          </a:p>
        </p:txBody>
      </p:sp>
      <p:sp>
        <p:nvSpPr>
          <p:cNvPr id="175" name="Google Shape;175;p30"/>
          <p:cNvSpPr txBox="1"/>
          <p:nvPr>
            <p:ph idx="1" type="body"/>
          </p:nvPr>
        </p:nvSpPr>
        <p:spPr>
          <a:xfrm>
            <a:off x="260275" y="2442374"/>
            <a:ext cx="8520600" cy="3042900"/>
          </a:xfrm>
          <a:prstGeom prst="rect">
            <a:avLst/>
          </a:prstGeom>
        </p:spPr>
        <p:txBody>
          <a:bodyPr anchorCtr="0" anchor="t" bIns="91425" lIns="91425" spcFirstLastPara="1" rIns="91425" wrap="square" tIns="91425">
            <a:noAutofit/>
          </a:bodyPr>
          <a:lstStyle/>
          <a:p>
            <a:pPr indent="-342900" lvl="0" marL="457200" rtl="0" algn="l">
              <a:spcBef>
                <a:spcPts val="360"/>
              </a:spcBef>
              <a:spcAft>
                <a:spcPts val="0"/>
              </a:spcAft>
              <a:buSzPts val="1800"/>
              <a:buChar char="●"/>
            </a:pPr>
            <a:r>
              <a:rPr lang="en-US"/>
              <a:t>Sjekk hjemmesiden med jevne mellomrom</a:t>
            </a:r>
            <a:endParaRPr/>
          </a:p>
          <a:p>
            <a:pPr indent="-342900" lvl="0" marL="457200" rtl="0" algn="l">
              <a:spcBef>
                <a:spcPts val="360"/>
              </a:spcBef>
              <a:spcAft>
                <a:spcPts val="0"/>
              </a:spcAft>
              <a:buSzPts val="1800"/>
              <a:buChar char="●"/>
            </a:pPr>
            <a:r>
              <a:rPr lang="en-US"/>
              <a:t>Digital ukeplan</a:t>
            </a:r>
            <a:endParaRPr/>
          </a:p>
          <a:p>
            <a:pPr indent="-342900" lvl="0" marL="457200" rtl="0" algn="l">
              <a:spcBef>
                <a:spcPts val="360"/>
              </a:spcBef>
              <a:spcAft>
                <a:spcPts val="0"/>
              </a:spcAft>
              <a:buSzPts val="1800"/>
              <a:buChar char="●"/>
            </a:pPr>
            <a:r>
              <a:rPr lang="en-US"/>
              <a:t>Bilder fra hva vi har gjort</a:t>
            </a:r>
            <a:endParaRPr/>
          </a:p>
          <a:p>
            <a:pPr indent="-342900" lvl="0" marL="457200" rtl="0" algn="l">
              <a:spcBef>
                <a:spcPts val="360"/>
              </a:spcBef>
              <a:spcAft>
                <a:spcPts val="0"/>
              </a:spcAft>
              <a:buSzPts val="1800"/>
              <a:buChar char="●"/>
            </a:pPr>
            <a:r>
              <a:rPr lang="en-US"/>
              <a:t>Kontakt informasjon</a:t>
            </a:r>
            <a:endParaRPr/>
          </a:p>
          <a:p>
            <a:pPr indent="-342900" lvl="0" marL="457200" rtl="0" algn="l">
              <a:spcBef>
                <a:spcPts val="360"/>
              </a:spcBef>
              <a:spcAft>
                <a:spcPts val="0"/>
              </a:spcAft>
              <a:buSzPts val="1800"/>
              <a:buChar char="●"/>
            </a:pPr>
            <a:r>
              <a:rPr lang="en-US"/>
              <a:t>Generell informasjon fra skolen </a:t>
            </a:r>
            <a:r>
              <a:rPr lang="en-US" sz="1900">
                <a:solidFill>
                  <a:srgbClr val="0000FF"/>
                </a:solidFill>
                <a:uFill>
                  <a:noFill/>
                </a:uFill>
                <a:hlinkClick r:id="rId3">
                  <a:extLst>
                    <a:ext uri="{A12FA001-AC4F-418D-AE19-62706E023703}">
                      <ahyp:hlinkClr val="tx"/>
                    </a:ext>
                  </a:extLst>
                </a:hlinkClick>
              </a:rPr>
              <a:t>www.minskole.no/trones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466250" y="1129059"/>
            <a:ext cx="8520600" cy="156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Transponder</a:t>
            </a:r>
            <a:endParaRPr/>
          </a:p>
        </p:txBody>
      </p:sp>
      <p:sp>
        <p:nvSpPr>
          <p:cNvPr id="181" name="Google Shape;181;p31"/>
          <p:cNvSpPr txBox="1"/>
          <p:nvPr>
            <p:ph idx="1" type="body"/>
          </p:nvPr>
        </p:nvSpPr>
        <p:spPr>
          <a:xfrm>
            <a:off x="118525" y="2044500"/>
            <a:ext cx="8520600" cy="2769000"/>
          </a:xfrm>
          <a:prstGeom prst="rect">
            <a:avLst/>
          </a:prstGeom>
        </p:spPr>
        <p:txBody>
          <a:bodyPr anchorCtr="0" anchor="t" bIns="91425" lIns="91425" spcFirstLastPara="1" rIns="91425" wrap="square" tIns="91425">
            <a:noAutofit/>
          </a:bodyPr>
          <a:lstStyle/>
          <a:p>
            <a:pPr indent="0" lvl="0" marL="457200" rtl="0" algn="l">
              <a:lnSpc>
                <a:spcPct val="100000"/>
              </a:lnSpc>
              <a:spcBef>
                <a:spcPts val="360"/>
              </a:spcBef>
              <a:spcAft>
                <a:spcPts val="0"/>
              </a:spcAft>
              <a:buNone/>
            </a:pPr>
            <a:r>
              <a:t/>
            </a:r>
            <a:endParaRPr sz="2400">
              <a:solidFill>
                <a:schemeClr val="dk1"/>
              </a:solidFill>
            </a:endParaRPr>
          </a:p>
          <a:p>
            <a:pPr indent="0" lvl="0" marL="457200" rtl="0" algn="l">
              <a:lnSpc>
                <a:spcPct val="100000"/>
              </a:lnSpc>
              <a:spcBef>
                <a:spcPts val="360"/>
              </a:spcBef>
              <a:spcAft>
                <a:spcPts val="0"/>
              </a:spcAft>
              <a:buNone/>
            </a:pPr>
            <a:r>
              <a:t/>
            </a:r>
            <a:endParaRPr sz="2400">
              <a:solidFill>
                <a:schemeClr val="dk1"/>
              </a:solidFill>
            </a:endParaRPr>
          </a:p>
          <a:p>
            <a:pPr indent="-342900" lvl="0" marL="457200" rtl="0" algn="l">
              <a:lnSpc>
                <a:spcPct val="100000"/>
              </a:lnSpc>
              <a:spcBef>
                <a:spcPts val="360"/>
              </a:spcBef>
              <a:spcAft>
                <a:spcPts val="0"/>
              </a:spcAft>
              <a:buClr>
                <a:schemeClr val="dk1"/>
              </a:buClr>
              <a:buSzPts val="1800"/>
              <a:buChar char="●"/>
            </a:pPr>
            <a:r>
              <a:rPr lang="en-US" sz="2400"/>
              <a:t>Nå har alle lærerne på trinnet tilgang til hele trinnet på Transponder. Ikke bruke denne til sensitive opplysninger eller personlige meldinger.</a:t>
            </a:r>
            <a:endParaRPr sz="2400"/>
          </a:p>
          <a:p>
            <a:pPr indent="-342900" lvl="0" marL="457200" rtl="0" algn="l">
              <a:lnSpc>
                <a:spcPct val="100000"/>
              </a:lnSpc>
              <a:spcBef>
                <a:spcPts val="360"/>
              </a:spcBef>
              <a:spcAft>
                <a:spcPts val="0"/>
              </a:spcAft>
              <a:buClr>
                <a:schemeClr val="dk1"/>
              </a:buClr>
              <a:buSzPts val="1800"/>
              <a:buChar char="●"/>
            </a:pPr>
            <a:r>
              <a:rPr lang="en-US" sz="2400">
                <a:solidFill>
                  <a:schemeClr val="dk1"/>
                </a:solidFill>
              </a:rPr>
              <a:t>Melde fravær og korte beskjeder</a:t>
            </a:r>
            <a:endParaRPr sz="2400">
              <a:solidFill>
                <a:schemeClr val="dk1"/>
              </a:solidFill>
            </a:endParaRPr>
          </a:p>
          <a:p>
            <a:pPr indent="-342900" lvl="0" marL="457200" rtl="0" algn="l">
              <a:lnSpc>
                <a:spcPct val="100000"/>
              </a:lnSpc>
              <a:spcBef>
                <a:spcPts val="360"/>
              </a:spcBef>
              <a:spcAft>
                <a:spcPts val="0"/>
              </a:spcAft>
              <a:buClr>
                <a:schemeClr val="dk1"/>
              </a:buClr>
              <a:buSzPts val="1800"/>
              <a:buChar char="●"/>
            </a:pPr>
            <a:r>
              <a:rPr lang="en-US" sz="2400">
                <a:solidFill>
                  <a:schemeClr val="dk1"/>
                </a:solidFill>
              </a:rPr>
              <a:t>Fravær → (+ Ny) → skriv ny fraværsmelding</a:t>
            </a:r>
            <a:endParaRPr sz="2400">
              <a:solidFill>
                <a:schemeClr val="dk1"/>
              </a:solidFill>
            </a:endParaRPr>
          </a:p>
          <a:p>
            <a:pPr indent="-342900" lvl="0" marL="457200" rtl="0" algn="l">
              <a:lnSpc>
                <a:spcPct val="100000"/>
              </a:lnSpc>
              <a:spcBef>
                <a:spcPts val="360"/>
              </a:spcBef>
              <a:spcAft>
                <a:spcPts val="0"/>
              </a:spcAft>
              <a:buClr>
                <a:schemeClr val="dk1"/>
              </a:buClr>
              <a:buSzPts val="1800"/>
              <a:buChar char="●"/>
            </a:pPr>
            <a:r>
              <a:rPr lang="en-US" sz="2400">
                <a:solidFill>
                  <a:schemeClr val="dk1"/>
                </a:solidFill>
              </a:rPr>
              <a:t>Felles beskjeder</a:t>
            </a:r>
            <a:endParaRPr sz="2400">
              <a:solidFill>
                <a:schemeClr val="dk1"/>
              </a:solidFill>
            </a:endParaRPr>
          </a:p>
          <a:p>
            <a:pPr indent="-342900" lvl="0" marL="457200" rtl="0" algn="l">
              <a:lnSpc>
                <a:spcPct val="100000"/>
              </a:lnSpc>
              <a:spcBef>
                <a:spcPts val="360"/>
              </a:spcBef>
              <a:spcAft>
                <a:spcPts val="0"/>
              </a:spcAft>
              <a:buClr>
                <a:schemeClr val="dk1"/>
              </a:buClr>
              <a:buSzPts val="1800"/>
              <a:buChar char="●"/>
            </a:pPr>
            <a:r>
              <a:rPr lang="en-US" sz="2400">
                <a:solidFill>
                  <a:schemeClr val="dk1"/>
                </a:solidFill>
              </a:rPr>
              <a:t>Trykk ok når du har lest. På den måten får vi oversikt.</a:t>
            </a:r>
            <a:endParaRPr sz="2400">
              <a:solidFill>
                <a:schemeClr val="dk1"/>
              </a:solidFill>
            </a:endParaRPr>
          </a:p>
          <a:p>
            <a:pPr indent="-381000" lvl="0" marL="457200" rtl="0" algn="l">
              <a:lnSpc>
                <a:spcPct val="100000"/>
              </a:lnSpc>
              <a:spcBef>
                <a:spcPts val="360"/>
              </a:spcBef>
              <a:spcAft>
                <a:spcPts val="0"/>
              </a:spcAft>
              <a:buSzPts val="2400"/>
              <a:buChar char="●"/>
            </a:pPr>
            <a:r>
              <a:rPr lang="en-US" sz="2400"/>
              <a:t>Vi svarer på Transponder mellom kl. 07:00 og 17:00.</a:t>
            </a:r>
            <a:endParaRPr sz="2400"/>
          </a:p>
          <a:p>
            <a:pPr indent="0" lvl="0" marL="457200" rtl="0" algn="l">
              <a:spcBef>
                <a:spcPts val="360"/>
              </a:spcBef>
              <a:spcAft>
                <a:spcPts val="0"/>
              </a:spcAft>
              <a:buNone/>
            </a:pPr>
            <a:r>
              <a:t/>
            </a:r>
            <a:endParaRPr/>
          </a:p>
        </p:txBody>
      </p:sp>
      <p:pic>
        <p:nvPicPr>
          <p:cNvPr id="182" name="Google Shape;182;p31"/>
          <p:cNvPicPr preferRelativeResize="0"/>
          <p:nvPr/>
        </p:nvPicPr>
        <p:blipFill>
          <a:blip r:embed="rId3">
            <a:alphaModFix/>
          </a:blip>
          <a:stretch>
            <a:fillRect/>
          </a:stretch>
        </p:blipFill>
        <p:spPr>
          <a:xfrm>
            <a:off x="6459900" y="1536644"/>
            <a:ext cx="2372401" cy="115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txBox="1"/>
          <p:nvPr>
            <p:ph type="title"/>
          </p:nvPr>
        </p:nvSpPr>
        <p:spPr>
          <a:xfrm>
            <a:off x="311700" y="593383"/>
            <a:ext cx="8520600" cy="148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Innhold</a:t>
            </a:r>
            <a:endParaRPr/>
          </a:p>
        </p:txBody>
      </p:sp>
      <p:sp>
        <p:nvSpPr>
          <p:cNvPr id="68" name="Google Shape;68;p1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342900" rtl="0" algn="l">
              <a:spcBef>
                <a:spcPts val="360"/>
              </a:spcBef>
              <a:spcAft>
                <a:spcPts val="0"/>
              </a:spcAft>
              <a:buNone/>
            </a:pPr>
            <a:r>
              <a:t/>
            </a:r>
            <a:endParaRPr/>
          </a:p>
          <a:p>
            <a:pPr indent="0" lvl="0" marL="342900" rtl="0" algn="l">
              <a:spcBef>
                <a:spcPts val="360"/>
              </a:spcBef>
              <a:spcAft>
                <a:spcPts val="0"/>
              </a:spcAft>
              <a:buNone/>
            </a:pPr>
            <a:r>
              <a:t/>
            </a:r>
            <a:endParaRPr/>
          </a:p>
          <a:p>
            <a:pPr indent="-342900" lvl="0" marL="457200" rtl="0" algn="l">
              <a:spcBef>
                <a:spcPts val="360"/>
              </a:spcBef>
              <a:spcAft>
                <a:spcPts val="0"/>
              </a:spcAft>
              <a:buSzPts val="1800"/>
              <a:buChar char="●"/>
            </a:pPr>
            <a:r>
              <a:rPr lang="en-US"/>
              <a:t>Avdelingsleder ønsker velkommen</a:t>
            </a:r>
            <a:endParaRPr/>
          </a:p>
          <a:p>
            <a:pPr indent="-342900" lvl="0" marL="457200" rtl="0" algn="l">
              <a:spcBef>
                <a:spcPts val="360"/>
              </a:spcBef>
              <a:spcAft>
                <a:spcPts val="0"/>
              </a:spcAft>
              <a:buSzPts val="1800"/>
              <a:buChar char="●"/>
            </a:pPr>
            <a:r>
              <a:rPr lang="en-US"/>
              <a:t>Informasjon fra skolen</a:t>
            </a:r>
            <a:endParaRPr/>
          </a:p>
          <a:p>
            <a:pPr indent="-342900" lvl="0" marL="457200" rtl="0" algn="l">
              <a:spcBef>
                <a:spcPts val="360"/>
              </a:spcBef>
              <a:spcAft>
                <a:spcPts val="0"/>
              </a:spcAft>
              <a:buSzPts val="1800"/>
              <a:buChar char="●"/>
            </a:pPr>
            <a:r>
              <a:rPr lang="en-US"/>
              <a:t>Presentasjon av lærerne på trinnet</a:t>
            </a:r>
            <a:endParaRPr/>
          </a:p>
          <a:p>
            <a:pPr indent="-342900" lvl="0" marL="457200" rtl="0" algn="l">
              <a:spcBef>
                <a:spcPts val="360"/>
              </a:spcBef>
              <a:spcAft>
                <a:spcPts val="0"/>
              </a:spcAft>
              <a:buSzPts val="1800"/>
              <a:buChar char="●"/>
            </a:pPr>
            <a:r>
              <a:rPr lang="en-US"/>
              <a:t>Lese- og skriveopplæring - Anne Barbro</a:t>
            </a:r>
            <a:endParaRPr/>
          </a:p>
          <a:p>
            <a:pPr indent="-342900" lvl="0" marL="457200" rtl="0" algn="l">
              <a:spcBef>
                <a:spcPts val="360"/>
              </a:spcBef>
              <a:spcAft>
                <a:spcPts val="0"/>
              </a:spcAft>
              <a:buSzPts val="1800"/>
              <a:buChar char="●"/>
            </a:pPr>
            <a:r>
              <a:rPr lang="en-US"/>
              <a:t>Matematikk - Kristin Irene</a:t>
            </a:r>
            <a:endParaRPr/>
          </a:p>
          <a:p>
            <a:pPr indent="-342900" lvl="0" marL="457200" rtl="0" algn="l">
              <a:spcBef>
                <a:spcPts val="360"/>
              </a:spcBef>
              <a:spcAft>
                <a:spcPts val="0"/>
              </a:spcAft>
              <a:buSzPts val="1800"/>
              <a:buChar char="●"/>
            </a:pPr>
            <a:r>
              <a:rPr lang="en-US"/>
              <a:t>Svømming - Sissel</a:t>
            </a:r>
            <a:endParaRPr/>
          </a:p>
          <a:p>
            <a:pPr indent="-342900" lvl="0" marL="457200" rtl="0" algn="l">
              <a:spcBef>
                <a:spcPts val="360"/>
              </a:spcBef>
              <a:spcAft>
                <a:spcPts val="0"/>
              </a:spcAft>
              <a:buSzPts val="1800"/>
              <a:buChar char="●"/>
            </a:pPr>
            <a:r>
              <a:rPr lang="en-US"/>
              <a:t>Mat og Helse - Marte </a:t>
            </a:r>
            <a:endParaRPr/>
          </a:p>
          <a:p>
            <a:pPr indent="-342900" lvl="0" marL="457200" rtl="0" algn="l">
              <a:spcBef>
                <a:spcPts val="360"/>
              </a:spcBef>
              <a:spcAft>
                <a:spcPts val="0"/>
              </a:spcAft>
              <a:buSzPts val="1800"/>
              <a:buChar char="●"/>
            </a:pPr>
            <a:r>
              <a:rPr lang="en-US"/>
              <a:t>Matpakke, allergi - Linn</a:t>
            </a:r>
            <a:endParaRPr/>
          </a:p>
          <a:p>
            <a:pPr indent="-342900" lvl="0" marL="457200" rtl="0" algn="l">
              <a:spcBef>
                <a:spcPts val="360"/>
              </a:spcBef>
              <a:spcAft>
                <a:spcPts val="0"/>
              </a:spcAft>
              <a:buSzPts val="1800"/>
              <a:buChar char="●"/>
            </a:pPr>
            <a:r>
              <a:rPr lang="en-US"/>
              <a:t>Lekser - Bettina </a:t>
            </a:r>
            <a:endParaRPr/>
          </a:p>
        </p:txBody>
      </p:sp>
      <p:pic>
        <p:nvPicPr>
          <p:cNvPr id="69" name="Google Shape;69;p16"/>
          <p:cNvPicPr preferRelativeResize="0"/>
          <p:nvPr/>
        </p:nvPicPr>
        <p:blipFill>
          <a:blip r:embed="rId3">
            <a:alphaModFix/>
          </a:blip>
          <a:stretch>
            <a:fillRect/>
          </a:stretch>
        </p:blipFill>
        <p:spPr>
          <a:xfrm>
            <a:off x="5038925" y="3516175"/>
            <a:ext cx="3793374" cy="252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7"/>
          <p:cNvSpPr txBox="1"/>
          <p:nvPr>
            <p:ph type="title"/>
          </p:nvPr>
        </p:nvSpPr>
        <p:spPr>
          <a:xfrm>
            <a:off x="311700" y="593367"/>
            <a:ext cx="8520600" cy="76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Faglig og sosiale planer</a:t>
            </a:r>
            <a:endParaRPr/>
          </a:p>
        </p:txBody>
      </p:sp>
      <p:sp>
        <p:nvSpPr>
          <p:cNvPr id="75" name="Google Shape;75;p1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342900" rtl="0" algn="l">
              <a:lnSpc>
                <a:spcPct val="100000"/>
              </a:lnSpc>
              <a:spcBef>
                <a:spcPts val="360"/>
              </a:spcBef>
              <a:spcAft>
                <a:spcPts val="0"/>
              </a:spcAft>
              <a:buNone/>
            </a:pPr>
            <a:r>
              <a:t/>
            </a:r>
            <a:endParaRPr/>
          </a:p>
          <a:p>
            <a:pPr indent="0" lvl="0" marL="342900" rtl="0" algn="l">
              <a:lnSpc>
                <a:spcPct val="100000"/>
              </a:lnSpc>
              <a:spcBef>
                <a:spcPts val="360"/>
              </a:spcBef>
              <a:spcAft>
                <a:spcPts val="0"/>
              </a:spcAft>
              <a:buNone/>
            </a:pPr>
            <a:r>
              <a:t/>
            </a:r>
            <a:endParaRPr/>
          </a:p>
          <a:p>
            <a:pPr indent="0" lvl="0" marL="342900" rtl="0" algn="l">
              <a:lnSpc>
                <a:spcPct val="100000"/>
              </a:lnSpc>
              <a:spcBef>
                <a:spcPts val="360"/>
              </a:spcBef>
              <a:spcAft>
                <a:spcPts val="0"/>
              </a:spcAft>
              <a:buNone/>
            </a:pPr>
            <a:r>
              <a:t/>
            </a:r>
            <a:endParaRPr/>
          </a:p>
          <a:p>
            <a:pPr indent="-342900" lvl="0" marL="457200" rtl="0" algn="l">
              <a:lnSpc>
                <a:spcPct val="100000"/>
              </a:lnSpc>
              <a:spcBef>
                <a:spcPts val="360"/>
              </a:spcBef>
              <a:spcAft>
                <a:spcPts val="0"/>
              </a:spcAft>
              <a:buClr>
                <a:schemeClr val="dk1"/>
              </a:buClr>
              <a:buSzPts val="1800"/>
              <a:buChar char="•"/>
            </a:pPr>
            <a:r>
              <a:rPr lang="en-US">
                <a:solidFill>
                  <a:schemeClr val="dk1"/>
                </a:solidFill>
              </a:rPr>
              <a:t>Trinnet jobber som et team. </a:t>
            </a:r>
            <a:endParaRPr>
              <a:solidFill>
                <a:schemeClr val="dk1"/>
              </a:solidFill>
            </a:endParaRPr>
          </a:p>
          <a:p>
            <a:pPr indent="-342900" lvl="0" marL="457200" rtl="0" algn="l">
              <a:lnSpc>
                <a:spcPct val="100000"/>
              </a:lnSpc>
              <a:spcBef>
                <a:spcPts val="360"/>
              </a:spcBef>
              <a:spcAft>
                <a:spcPts val="0"/>
              </a:spcAft>
              <a:buClr>
                <a:schemeClr val="dk1"/>
              </a:buClr>
              <a:buSzPts val="1800"/>
              <a:buChar char="•"/>
            </a:pPr>
            <a:r>
              <a:rPr lang="en-US">
                <a:solidFill>
                  <a:schemeClr val="dk1"/>
                </a:solidFill>
              </a:rPr>
              <a:t>Alt av fag planlegges sammen. </a:t>
            </a:r>
            <a:endParaRPr>
              <a:solidFill>
                <a:schemeClr val="dk1"/>
              </a:solidFill>
            </a:endParaRPr>
          </a:p>
          <a:p>
            <a:pPr indent="-342900" lvl="0" marL="457200" rtl="0" algn="l">
              <a:lnSpc>
                <a:spcPct val="100000"/>
              </a:lnSpc>
              <a:spcBef>
                <a:spcPts val="360"/>
              </a:spcBef>
              <a:spcAft>
                <a:spcPts val="0"/>
              </a:spcAft>
              <a:buClr>
                <a:schemeClr val="dk1"/>
              </a:buClr>
              <a:buSzPts val="1800"/>
              <a:buChar char="•"/>
            </a:pPr>
            <a:r>
              <a:rPr lang="en-US"/>
              <a:t>Temaplan. </a:t>
            </a:r>
            <a:endParaRPr/>
          </a:p>
          <a:p>
            <a:pPr indent="-342900" lvl="0" marL="457200" rtl="0" algn="l">
              <a:lnSpc>
                <a:spcPct val="100000"/>
              </a:lnSpc>
              <a:spcBef>
                <a:spcPts val="360"/>
              </a:spcBef>
              <a:spcAft>
                <a:spcPts val="0"/>
              </a:spcAft>
              <a:buClr>
                <a:schemeClr val="dk1"/>
              </a:buClr>
              <a:buSzPts val="1800"/>
              <a:buChar char="•"/>
            </a:pPr>
            <a:r>
              <a:rPr lang="en-US">
                <a:solidFill>
                  <a:schemeClr val="dk1"/>
                </a:solidFill>
              </a:rPr>
              <a:t>Undervisningen kjøres parallelt - kun gym som ikke er på samme tid. </a:t>
            </a:r>
            <a:endParaRPr>
              <a:solidFill>
                <a:schemeClr val="dk1"/>
              </a:solidFill>
            </a:endParaRPr>
          </a:p>
          <a:p>
            <a:pPr indent="-342900" lvl="0" marL="457200" rtl="0" algn="l">
              <a:lnSpc>
                <a:spcPct val="100000"/>
              </a:lnSpc>
              <a:spcBef>
                <a:spcPts val="360"/>
              </a:spcBef>
              <a:spcAft>
                <a:spcPts val="0"/>
              </a:spcAft>
              <a:buClr>
                <a:schemeClr val="dk1"/>
              </a:buClr>
              <a:buSzPts val="1800"/>
              <a:buChar char="•"/>
            </a:pPr>
            <a:r>
              <a:rPr lang="en-US"/>
              <a:t>Lekegrupper på tvers av klassene.</a:t>
            </a:r>
            <a:endParaRPr/>
          </a:p>
          <a:p>
            <a:pPr indent="-342900" lvl="0" marL="457200" rtl="0" algn="l">
              <a:lnSpc>
                <a:spcPct val="100000"/>
              </a:lnSpc>
              <a:spcBef>
                <a:spcPts val="360"/>
              </a:spcBef>
              <a:spcAft>
                <a:spcPts val="0"/>
              </a:spcAft>
              <a:buClr>
                <a:schemeClr val="dk1"/>
              </a:buClr>
              <a:buSzPts val="1800"/>
              <a:buChar char="•"/>
            </a:pPr>
            <a:r>
              <a:rPr lang="en-US"/>
              <a:t>Lesekvart.</a:t>
            </a:r>
            <a:endParaRPr/>
          </a:p>
          <a:p>
            <a:pPr indent="-342900" lvl="0" marL="457200" rtl="0" algn="l">
              <a:lnSpc>
                <a:spcPct val="100000"/>
              </a:lnSpc>
              <a:spcBef>
                <a:spcPts val="360"/>
              </a:spcBef>
              <a:spcAft>
                <a:spcPts val="0"/>
              </a:spcAft>
              <a:buClr>
                <a:schemeClr val="dk1"/>
              </a:buClr>
              <a:buSzPts val="1800"/>
              <a:buChar char="•"/>
            </a:pPr>
            <a:r>
              <a:rPr lang="en-US"/>
              <a:t>Lekseredusert skole.</a:t>
            </a:r>
            <a:endParaRPr/>
          </a:p>
          <a:p>
            <a:pPr indent="-342900" lvl="0" marL="457200" rtl="0" algn="l">
              <a:lnSpc>
                <a:spcPct val="100000"/>
              </a:lnSpc>
              <a:spcBef>
                <a:spcPts val="360"/>
              </a:spcBef>
              <a:spcAft>
                <a:spcPts val="0"/>
              </a:spcAft>
              <a:buClr>
                <a:schemeClr val="dk1"/>
              </a:buClr>
              <a:buSzPts val="1800"/>
              <a:buChar char="•"/>
            </a:pPr>
            <a:r>
              <a:rPr lang="en-US"/>
              <a:t>Skjermtid.</a:t>
            </a:r>
            <a:endParaRPr/>
          </a:p>
          <a:p>
            <a:pPr indent="-342900" lvl="0" marL="457200" rtl="0" algn="l">
              <a:lnSpc>
                <a:spcPct val="100000"/>
              </a:lnSpc>
              <a:spcBef>
                <a:spcPts val="360"/>
              </a:spcBef>
              <a:spcAft>
                <a:spcPts val="0"/>
              </a:spcAft>
              <a:buClr>
                <a:schemeClr val="dk1"/>
              </a:buClr>
              <a:buSzPts val="1800"/>
              <a:buChar char="•"/>
            </a:pPr>
            <a:r>
              <a:rPr lang="en-US"/>
              <a:t>Ukas elev.</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type="title"/>
          </p:nvPr>
        </p:nvSpPr>
        <p:spPr>
          <a:xfrm>
            <a:off x="311700" y="1364542"/>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LEK</a:t>
            </a:r>
            <a:endParaRPr/>
          </a:p>
        </p:txBody>
      </p:sp>
      <p:sp>
        <p:nvSpPr>
          <p:cNvPr id="82" name="Google Shape;82;p18"/>
          <p:cNvSpPr txBox="1"/>
          <p:nvPr>
            <p:ph idx="1" type="body"/>
          </p:nvPr>
        </p:nvSpPr>
        <p:spPr>
          <a:xfrm>
            <a:off x="188300" y="2174108"/>
            <a:ext cx="8520600" cy="45552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“Lek er indre motivert, og følelser av glede følger leken” </a:t>
            </a:r>
            <a:endParaRPr/>
          </a:p>
          <a:p>
            <a:pPr indent="0" lvl="0" marL="0" rtl="0" algn="l">
              <a:spcBef>
                <a:spcPts val="360"/>
              </a:spcBef>
              <a:spcAft>
                <a:spcPts val="0"/>
              </a:spcAft>
              <a:buNone/>
            </a:pPr>
            <a:r>
              <a:rPr lang="en-US"/>
              <a:t>(Becher og Høyland, 2019)</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Læring gjennom lek blir ikke bare en form for tilegnelse. Tilegnelse er en form for læring der kunnskap overføres fra en person til en annen person. Da kan elevene lett bli passive og ikke se sammenhenger til konteksten - eget liv. </a:t>
            </a:r>
            <a:endParaRPr/>
          </a:p>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US"/>
              <a:t>“Læring som deltakelse” - der elevene er deltakere i noen aktiviteter der det foregår f.eks noe matematikk. De må kommunisere og bruke språk. </a:t>
            </a:r>
            <a:endParaRPr/>
          </a:p>
          <a:p>
            <a:pPr indent="-342900" lvl="0" marL="457200" rtl="0" algn="l">
              <a:spcBef>
                <a:spcPts val="0"/>
              </a:spcBef>
              <a:spcAft>
                <a:spcPts val="0"/>
              </a:spcAft>
              <a:buSzPts val="1800"/>
              <a:buChar char="-"/>
            </a:pPr>
            <a:r>
              <a:rPr lang="en-US"/>
              <a:t>Her kommer leken inn som en viktig del. Elevene får være aktive deltakere. </a:t>
            </a:r>
            <a:endParaRPr/>
          </a:p>
          <a:p>
            <a:pPr indent="-342900" lvl="0" marL="457200" rtl="0" algn="l">
              <a:spcBef>
                <a:spcPts val="0"/>
              </a:spcBef>
              <a:spcAft>
                <a:spcPts val="0"/>
              </a:spcAft>
              <a:buSzPts val="1800"/>
              <a:buChar char="-"/>
            </a:pPr>
            <a:r>
              <a:rPr lang="en-US"/>
              <a:t>LEK har kommet tilbake i kunnskapsløftet LK20. </a:t>
            </a:r>
            <a:endParaRPr/>
          </a:p>
        </p:txBody>
      </p:sp>
      <p:pic>
        <p:nvPicPr>
          <p:cNvPr id="83" name="Google Shape;83;p18"/>
          <p:cNvPicPr preferRelativeResize="0"/>
          <p:nvPr/>
        </p:nvPicPr>
        <p:blipFill>
          <a:blip r:embed="rId3">
            <a:alphaModFix/>
          </a:blip>
          <a:stretch>
            <a:fillRect/>
          </a:stretch>
        </p:blipFill>
        <p:spPr>
          <a:xfrm>
            <a:off x="6534875" y="1644750"/>
            <a:ext cx="2297425" cy="154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311700" y="1470742"/>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Lese- og skriveopplæringen</a:t>
            </a:r>
            <a:endParaRPr/>
          </a:p>
        </p:txBody>
      </p:sp>
      <p:sp>
        <p:nvSpPr>
          <p:cNvPr id="89" name="Google Shape;89;p19"/>
          <p:cNvSpPr txBox="1"/>
          <p:nvPr>
            <p:ph idx="1" type="body"/>
          </p:nvPr>
        </p:nvSpPr>
        <p:spPr>
          <a:xfrm>
            <a:off x="125075" y="2408127"/>
            <a:ext cx="8520600" cy="3218400"/>
          </a:xfrm>
          <a:prstGeom prst="rect">
            <a:avLst/>
          </a:prstGeom>
        </p:spPr>
        <p:txBody>
          <a:bodyPr anchorCtr="0" anchor="t" bIns="91425" lIns="91425" spcFirstLastPara="1" rIns="91425" wrap="square" tIns="91425">
            <a:noAutofit/>
          </a:bodyPr>
          <a:lstStyle/>
          <a:p>
            <a:pPr indent="0" lvl="0" marL="342900" rtl="0" algn="l">
              <a:spcBef>
                <a:spcPts val="360"/>
              </a:spcBef>
              <a:spcAft>
                <a:spcPts val="0"/>
              </a:spcAft>
              <a:buNone/>
            </a:pPr>
            <a:r>
              <a:t/>
            </a:r>
            <a:endParaRPr/>
          </a:p>
          <a:p>
            <a:pPr indent="-342900" lvl="0" marL="457200" rtl="0" algn="l">
              <a:spcBef>
                <a:spcPts val="360"/>
              </a:spcBef>
              <a:spcAft>
                <a:spcPts val="0"/>
              </a:spcAft>
              <a:buSzPts val="1800"/>
              <a:buChar char="•"/>
            </a:pPr>
            <a:r>
              <a:rPr lang="en-US"/>
              <a:t>Vi har Nye Zeppelin lesebok og arbeidsbok.</a:t>
            </a:r>
            <a:endParaRPr/>
          </a:p>
          <a:p>
            <a:pPr indent="-342900" lvl="0" marL="457200" rtl="0" algn="l">
              <a:spcBef>
                <a:spcPts val="360"/>
              </a:spcBef>
              <a:spcAft>
                <a:spcPts val="0"/>
              </a:spcAft>
              <a:buSzPts val="1800"/>
              <a:buChar char="•"/>
            </a:pPr>
            <a:r>
              <a:rPr lang="en-US"/>
              <a:t>Vi repeterer alle bokstavene. </a:t>
            </a:r>
            <a:endParaRPr/>
          </a:p>
          <a:p>
            <a:pPr indent="-342900" lvl="0" marL="457200" rtl="0" algn="l">
              <a:spcBef>
                <a:spcPts val="360"/>
              </a:spcBef>
              <a:spcAft>
                <a:spcPts val="0"/>
              </a:spcAft>
              <a:buSzPts val="1800"/>
              <a:buChar char="•"/>
            </a:pPr>
            <a:r>
              <a:rPr lang="en-US"/>
              <a:t>Alle bokstavene skal kunne skrives i bokstavhuset. </a:t>
            </a:r>
            <a:endParaRPr/>
          </a:p>
          <a:p>
            <a:pPr indent="-342900" lvl="0" marL="457200" rtl="0" algn="l">
              <a:spcBef>
                <a:spcPts val="360"/>
              </a:spcBef>
              <a:spcAft>
                <a:spcPts val="0"/>
              </a:spcAft>
              <a:buSzPts val="1800"/>
              <a:buChar char="•"/>
            </a:pPr>
            <a:r>
              <a:rPr lang="en-US"/>
              <a:t>Mer fokus på lesestrategier - vi øver oss på å bruke </a:t>
            </a:r>
            <a:endParaRPr/>
          </a:p>
          <a:p>
            <a:pPr indent="0" lvl="0" marL="342900" rtl="0" algn="l">
              <a:spcBef>
                <a:spcPts val="360"/>
              </a:spcBef>
              <a:spcAft>
                <a:spcPts val="0"/>
              </a:spcAft>
              <a:buNone/>
            </a:pPr>
            <a:r>
              <a:rPr lang="en-US"/>
              <a:t>B (bilde) og O (overskrift) før vi leser en tekst. </a:t>
            </a:r>
            <a:endParaRPr/>
          </a:p>
          <a:p>
            <a:pPr indent="-342900" lvl="0" marL="457200" rtl="0" algn="l">
              <a:spcBef>
                <a:spcPts val="360"/>
              </a:spcBef>
              <a:spcAft>
                <a:spcPts val="0"/>
              </a:spcAft>
              <a:buSzPts val="1800"/>
              <a:buChar char="•"/>
            </a:pPr>
            <a:r>
              <a:rPr lang="en-US"/>
              <a:t>Vi øver oss på å lete etter ord i teksten, </a:t>
            </a:r>
            <a:endParaRPr/>
          </a:p>
          <a:p>
            <a:pPr indent="0" lvl="0" marL="342900" rtl="0" algn="l">
              <a:spcBef>
                <a:spcPts val="360"/>
              </a:spcBef>
              <a:spcAft>
                <a:spcPts val="0"/>
              </a:spcAft>
              <a:buNone/>
            </a:pPr>
            <a:r>
              <a:rPr lang="en-US"/>
              <a:t>lette/vanskelige/spesielle.</a:t>
            </a:r>
            <a:endParaRPr/>
          </a:p>
        </p:txBody>
      </p:sp>
      <p:pic>
        <p:nvPicPr>
          <p:cNvPr id="90" name="Google Shape;90;p19"/>
          <p:cNvPicPr preferRelativeResize="0"/>
          <p:nvPr/>
        </p:nvPicPr>
        <p:blipFill>
          <a:blip r:embed="rId3">
            <a:alphaModFix/>
          </a:blip>
          <a:stretch>
            <a:fillRect/>
          </a:stretch>
        </p:blipFill>
        <p:spPr>
          <a:xfrm>
            <a:off x="6335750" y="1870225"/>
            <a:ext cx="2496550" cy="311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706473"/>
            <a:ext cx="8520600" cy="205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t>Hva</a:t>
            </a:r>
            <a:r>
              <a:rPr lang="en-US" sz="3600">
                <a:solidFill>
                  <a:srgbClr val="333399"/>
                </a:solidFill>
                <a:latin typeface="Comic Sans MS"/>
                <a:ea typeface="Comic Sans MS"/>
                <a:cs typeface="Comic Sans MS"/>
                <a:sym typeface="Comic Sans MS"/>
              </a:rPr>
              <a:t> </a:t>
            </a:r>
            <a:r>
              <a:rPr lang="en-US"/>
              <a:t>kan dere foreldre hjelpe til med?</a:t>
            </a:r>
            <a:endParaRPr/>
          </a:p>
        </p:txBody>
      </p:sp>
      <p:sp>
        <p:nvSpPr>
          <p:cNvPr id="96" name="Google Shape;96;p20"/>
          <p:cNvSpPr txBox="1"/>
          <p:nvPr>
            <p:ph idx="1" type="body"/>
          </p:nvPr>
        </p:nvSpPr>
        <p:spPr>
          <a:xfrm>
            <a:off x="311700" y="2303150"/>
            <a:ext cx="8520600" cy="44007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360"/>
              </a:spcBef>
              <a:spcAft>
                <a:spcPts val="0"/>
              </a:spcAft>
              <a:buClr>
                <a:schemeClr val="dk1"/>
              </a:buClr>
              <a:buSzPts val="1200"/>
              <a:buChar char="•"/>
            </a:pPr>
            <a:r>
              <a:rPr lang="en-US">
                <a:solidFill>
                  <a:schemeClr val="dk1"/>
                </a:solidFill>
              </a:rPr>
              <a:t>Vær gode lese-forbilder i alle fag.</a:t>
            </a:r>
            <a:endParaRPr>
              <a:solidFill>
                <a:schemeClr val="dk1"/>
              </a:solidFill>
            </a:endParaRPr>
          </a:p>
          <a:p>
            <a:pPr indent="-304800" lvl="0" marL="457200" rtl="0" algn="l">
              <a:lnSpc>
                <a:spcPct val="100000"/>
              </a:lnSpc>
              <a:spcBef>
                <a:spcPts val="360"/>
              </a:spcBef>
              <a:spcAft>
                <a:spcPts val="0"/>
              </a:spcAft>
              <a:buClr>
                <a:schemeClr val="dk1"/>
              </a:buClr>
              <a:buSzPts val="1200"/>
              <a:buChar char="•"/>
            </a:pPr>
            <a:r>
              <a:rPr lang="en-US">
                <a:solidFill>
                  <a:schemeClr val="dk1"/>
                </a:solidFill>
              </a:rPr>
              <a:t>Medlesing.</a:t>
            </a:r>
            <a:endParaRPr>
              <a:solidFill>
                <a:schemeClr val="dk1"/>
              </a:solidFill>
            </a:endParaRPr>
          </a:p>
          <a:p>
            <a:pPr indent="-304800" lvl="0" marL="457200" rtl="0" algn="l">
              <a:lnSpc>
                <a:spcPct val="100000"/>
              </a:lnSpc>
              <a:spcBef>
                <a:spcPts val="360"/>
              </a:spcBef>
              <a:spcAft>
                <a:spcPts val="0"/>
              </a:spcAft>
              <a:buClr>
                <a:schemeClr val="dk1"/>
              </a:buClr>
              <a:buSzPts val="1200"/>
              <a:buChar char="•"/>
            </a:pPr>
            <a:r>
              <a:rPr lang="en-US">
                <a:solidFill>
                  <a:schemeClr val="dk1"/>
                </a:solidFill>
              </a:rPr>
              <a:t>Hold fingeren under teksten når de leser. Gå gjennom oppgaveteksten, hva spørres det om</a:t>
            </a:r>
            <a:r>
              <a:rPr lang="en-US"/>
              <a:t>?</a:t>
            </a:r>
            <a:endParaRPr>
              <a:solidFill>
                <a:schemeClr val="dk1"/>
              </a:solidFill>
            </a:endParaRPr>
          </a:p>
          <a:p>
            <a:pPr indent="-304800" lvl="0" marL="457200" rtl="0" algn="l">
              <a:lnSpc>
                <a:spcPct val="100000"/>
              </a:lnSpc>
              <a:spcBef>
                <a:spcPts val="360"/>
              </a:spcBef>
              <a:spcAft>
                <a:spcPts val="0"/>
              </a:spcAft>
              <a:buClr>
                <a:schemeClr val="dk1"/>
              </a:buClr>
              <a:buSzPts val="1200"/>
              <a:buChar char="•"/>
            </a:pPr>
            <a:r>
              <a:rPr lang="en-US">
                <a:solidFill>
                  <a:schemeClr val="dk1"/>
                </a:solidFill>
              </a:rPr>
              <a:t>Gjenfortelle innholdet.</a:t>
            </a:r>
            <a:endParaRPr>
              <a:solidFill>
                <a:schemeClr val="dk1"/>
              </a:solidFill>
            </a:endParaRPr>
          </a:p>
          <a:p>
            <a:pPr indent="-304800" lvl="0" marL="457200" rtl="0" algn="l">
              <a:lnSpc>
                <a:spcPct val="100000"/>
              </a:lnSpc>
              <a:spcBef>
                <a:spcPts val="360"/>
              </a:spcBef>
              <a:spcAft>
                <a:spcPts val="0"/>
              </a:spcAft>
              <a:buClr>
                <a:schemeClr val="dk1"/>
              </a:buClr>
              <a:buSzPts val="1200"/>
              <a:buChar char="•"/>
            </a:pPr>
            <a:r>
              <a:rPr lang="en-US">
                <a:solidFill>
                  <a:schemeClr val="dk1"/>
                </a:solidFill>
              </a:rPr>
              <a:t>Snakk om vanskelige ord. </a:t>
            </a:r>
            <a:endParaRPr>
              <a:solidFill>
                <a:schemeClr val="dk1"/>
              </a:solidFill>
            </a:endParaRPr>
          </a:p>
          <a:p>
            <a:pPr indent="-304800" lvl="0" marL="457200" rtl="0" algn="l">
              <a:lnSpc>
                <a:spcPct val="100000"/>
              </a:lnSpc>
              <a:spcBef>
                <a:spcPts val="360"/>
              </a:spcBef>
              <a:spcAft>
                <a:spcPts val="0"/>
              </a:spcAft>
              <a:buClr>
                <a:schemeClr val="dk1"/>
              </a:buClr>
              <a:buSzPts val="1200"/>
              <a:buChar char="•"/>
            </a:pPr>
            <a:r>
              <a:rPr lang="en-US">
                <a:solidFill>
                  <a:schemeClr val="dk1"/>
                </a:solidFill>
              </a:rPr>
              <a:t>Snakk om nye begreper og uttrykk.</a:t>
            </a:r>
            <a:endParaRPr>
              <a:solidFill>
                <a:schemeClr val="dk1"/>
              </a:solidFill>
            </a:endParaRPr>
          </a:p>
          <a:p>
            <a:pPr indent="0" lvl="0" marL="342900" rtl="0" algn="l">
              <a:lnSpc>
                <a:spcPct val="100000"/>
              </a:lnSpc>
              <a:spcBef>
                <a:spcPts val="360"/>
              </a:spcBef>
              <a:spcAft>
                <a:spcPts val="0"/>
              </a:spcAft>
              <a:buNone/>
            </a:pPr>
            <a:r>
              <a:t/>
            </a:r>
            <a:endParaRPr/>
          </a:p>
          <a:p>
            <a:pPr indent="0" lvl="0" marL="457200" rtl="0" algn="l">
              <a:lnSpc>
                <a:spcPct val="100000"/>
              </a:lnSpc>
              <a:spcBef>
                <a:spcPts val="360"/>
              </a:spcBef>
              <a:spcAft>
                <a:spcPts val="0"/>
              </a:spcAft>
              <a:buNone/>
            </a:pPr>
            <a:r>
              <a:t/>
            </a:r>
            <a:endParaRPr/>
          </a:p>
          <a:p>
            <a:pPr indent="0" lvl="0" marL="457200" rtl="0" algn="l">
              <a:lnSpc>
                <a:spcPct val="100000"/>
              </a:lnSpc>
              <a:spcBef>
                <a:spcPts val="360"/>
              </a:spcBef>
              <a:spcAft>
                <a:spcPts val="0"/>
              </a:spcAft>
              <a:buNone/>
            </a:pPr>
            <a:r>
              <a:t/>
            </a:r>
            <a:endParaRPr/>
          </a:p>
        </p:txBody>
      </p:sp>
      <p:pic>
        <p:nvPicPr>
          <p:cNvPr id="97" name="Google Shape;97;p20"/>
          <p:cNvPicPr preferRelativeResize="0"/>
          <p:nvPr/>
        </p:nvPicPr>
        <p:blipFill>
          <a:blip r:embed="rId3">
            <a:alphaModFix/>
          </a:blip>
          <a:stretch>
            <a:fillRect/>
          </a:stretch>
        </p:blipFill>
        <p:spPr>
          <a:xfrm>
            <a:off x="5071527" y="4492377"/>
            <a:ext cx="3026698" cy="205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157475" y="164211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solidFill>
                  <a:schemeClr val="dk1"/>
                </a:solidFill>
              </a:rPr>
              <a:t>Hva</a:t>
            </a:r>
            <a:r>
              <a:rPr lang="en-US" sz="3600">
                <a:solidFill>
                  <a:schemeClr val="accent2"/>
                </a:solidFill>
                <a:latin typeface="Comic Sans MS"/>
                <a:ea typeface="Comic Sans MS"/>
                <a:cs typeface="Comic Sans MS"/>
                <a:sym typeface="Comic Sans MS"/>
              </a:rPr>
              <a:t> </a:t>
            </a:r>
            <a:r>
              <a:rPr lang="en-US">
                <a:solidFill>
                  <a:schemeClr val="dk1"/>
                </a:solidFill>
              </a:rPr>
              <a:t>kan dere foreldre hjelpe til med?</a:t>
            </a:r>
            <a:endParaRPr/>
          </a:p>
        </p:txBody>
      </p:sp>
      <p:sp>
        <p:nvSpPr>
          <p:cNvPr id="104" name="Google Shape;104;p21"/>
          <p:cNvSpPr txBox="1"/>
          <p:nvPr>
            <p:ph idx="1" type="body"/>
          </p:nvPr>
        </p:nvSpPr>
        <p:spPr>
          <a:xfrm>
            <a:off x="157475" y="2647058"/>
            <a:ext cx="8520600" cy="4555200"/>
          </a:xfrm>
          <a:prstGeom prst="rect">
            <a:avLst/>
          </a:prstGeom>
        </p:spPr>
        <p:txBody>
          <a:bodyPr anchorCtr="0" anchor="t" bIns="91425" lIns="91425" spcFirstLastPara="1" rIns="91425" wrap="square" tIns="91425">
            <a:noAutofit/>
          </a:bodyPr>
          <a:lstStyle/>
          <a:p>
            <a:pPr indent="-342900" lvl="0" marL="457200" rtl="0" algn="l">
              <a:spcBef>
                <a:spcPts val="360"/>
              </a:spcBef>
              <a:spcAft>
                <a:spcPts val="0"/>
              </a:spcAft>
              <a:buSzPts val="1800"/>
              <a:buChar char="●"/>
            </a:pPr>
            <a:r>
              <a:rPr lang="en-US"/>
              <a:t>Undervisningen starter kl. 08:15. Det er elevene det går ut over - mister fokus, blir flaue,  får en dårlig start på dagen - skolevegring.</a:t>
            </a:r>
            <a:endParaRPr/>
          </a:p>
          <a:p>
            <a:pPr indent="-342900" lvl="0" marL="457200" rtl="0" algn="l">
              <a:spcBef>
                <a:spcPts val="0"/>
              </a:spcBef>
              <a:spcAft>
                <a:spcPts val="0"/>
              </a:spcAft>
              <a:buSzPts val="1800"/>
              <a:buChar char="●"/>
            </a:pPr>
            <a:r>
              <a:rPr lang="en-US"/>
              <a:t>Påkledning.</a:t>
            </a:r>
            <a:endParaRPr/>
          </a:p>
          <a:p>
            <a:pPr indent="-342900" lvl="0" marL="457200" rtl="0" algn="l">
              <a:spcBef>
                <a:spcPts val="0"/>
              </a:spcBef>
              <a:spcAft>
                <a:spcPts val="0"/>
              </a:spcAft>
              <a:buSzPts val="1800"/>
              <a:buChar char="●"/>
            </a:pPr>
            <a:r>
              <a:rPr lang="en-US"/>
              <a:t>Konflikthåndtering.</a:t>
            </a:r>
            <a:endParaRPr/>
          </a:p>
          <a:p>
            <a:pPr indent="-342900" lvl="0" marL="457200" rtl="0" algn="l">
              <a:spcBef>
                <a:spcPts val="0"/>
              </a:spcBef>
              <a:spcAft>
                <a:spcPts val="0"/>
              </a:spcAft>
              <a:buSzPts val="1800"/>
              <a:buChar char="●"/>
            </a:pPr>
            <a:r>
              <a:rPr lang="en-US"/>
              <a:t>Navn på klær.</a:t>
            </a:r>
            <a:endParaRPr/>
          </a:p>
        </p:txBody>
      </p:sp>
      <p:pic>
        <p:nvPicPr>
          <p:cNvPr id="105" name="Google Shape;105;p21"/>
          <p:cNvPicPr preferRelativeResize="0"/>
          <p:nvPr/>
        </p:nvPicPr>
        <p:blipFill>
          <a:blip r:embed="rId3">
            <a:alphaModFix/>
          </a:blip>
          <a:stretch>
            <a:fillRect/>
          </a:stretch>
        </p:blipFill>
        <p:spPr>
          <a:xfrm>
            <a:off x="4887525" y="3878400"/>
            <a:ext cx="2607975" cy="2607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737324"/>
            <a:ext cx="8520600" cy="202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Matematikk</a:t>
            </a:r>
            <a:endParaRPr/>
          </a:p>
        </p:txBody>
      </p:sp>
      <p:sp>
        <p:nvSpPr>
          <p:cNvPr id="111" name="Google Shape;111;p22"/>
          <p:cNvSpPr txBox="1"/>
          <p:nvPr>
            <p:ph idx="1" type="body"/>
          </p:nvPr>
        </p:nvSpPr>
        <p:spPr>
          <a:xfrm>
            <a:off x="157475" y="1935500"/>
            <a:ext cx="8520600" cy="38532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a:p>
            <a:pPr indent="0" lvl="0" marL="457200" rtl="0" algn="l">
              <a:spcBef>
                <a:spcPts val="360"/>
              </a:spcBef>
              <a:spcAft>
                <a:spcPts val="0"/>
              </a:spcAft>
              <a:buClr>
                <a:schemeClr val="dk1"/>
              </a:buClr>
              <a:buSzPts val="1100"/>
              <a:buFont typeface="Arial"/>
              <a:buNone/>
            </a:pPr>
            <a:r>
              <a:rPr b="1" lang="en-US">
                <a:solidFill>
                  <a:srgbClr val="616161"/>
                </a:solidFill>
              </a:rPr>
              <a:t>TEMAER DETTE HALVÅRET:</a:t>
            </a:r>
            <a:endParaRPr b="1">
              <a:solidFill>
                <a:srgbClr val="616161"/>
              </a:solidFill>
            </a:endParaRPr>
          </a:p>
          <a:p>
            <a:pPr indent="-342900" lvl="0" marL="457200" rtl="0" algn="l">
              <a:spcBef>
                <a:spcPts val="1600"/>
              </a:spcBef>
              <a:spcAft>
                <a:spcPts val="0"/>
              </a:spcAft>
              <a:buClr>
                <a:srgbClr val="616161"/>
              </a:buClr>
              <a:buSzPts val="1800"/>
              <a:buChar char="•"/>
            </a:pPr>
            <a:r>
              <a:rPr lang="en-US">
                <a:solidFill>
                  <a:srgbClr val="616161"/>
                </a:solidFill>
              </a:rPr>
              <a:t>Tid (årstider, måneder, dager, klokka)</a:t>
            </a:r>
            <a:endParaRPr>
              <a:solidFill>
                <a:srgbClr val="616161"/>
              </a:solidFill>
            </a:endParaRPr>
          </a:p>
          <a:p>
            <a:pPr indent="-342900" lvl="0" marL="457200" rtl="0" algn="l">
              <a:spcBef>
                <a:spcPts val="1600"/>
              </a:spcBef>
              <a:spcAft>
                <a:spcPts val="0"/>
              </a:spcAft>
              <a:buClr>
                <a:srgbClr val="616161"/>
              </a:buClr>
              <a:buSzPts val="1800"/>
              <a:buChar char="•"/>
            </a:pPr>
            <a:r>
              <a:rPr lang="en-US">
                <a:solidFill>
                  <a:srgbClr val="616161"/>
                </a:solidFill>
              </a:rPr>
              <a:t>Måling - forstå sammenhengen mellom måltall </a:t>
            </a:r>
            <a:endParaRPr>
              <a:solidFill>
                <a:srgbClr val="616161"/>
              </a:solidFill>
            </a:endParaRPr>
          </a:p>
          <a:p>
            <a:pPr indent="0" lvl="0" marL="342900" rtl="0" algn="l">
              <a:spcBef>
                <a:spcPts val="1600"/>
              </a:spcBef>
              <a:spcAft>
                <a:spcPts val="0"/>
              </a:spcAft>
              <a:buNone/>
            </a:pPr>
            <a:r>
              <a:rPr lang="en-US">
                <a:solidFill>
                  <a:srgbClr val="616161"/>
                </a:solidFill>
              </a:rPr>
              <a:t>og målenhet. </a:t>
            </a:r>
            <a:endParaRPr>
              <a:solidFill>
                <a:srgbClr val="616161"/>
              </a:solidFill>
            </a:endParaRPr>
          </a:p>
          <a:p>
            <a:pPr indent="-342900" lvl="0" marL="457200" rtl="0" algn="l">
              <a:spcBef>
                <a:spcPts val="1600"/>
              </a:spcBef>
              <a:spcAft>
                <a:spcPts val="0"/>
              </a:spcAft>
              <a:buClr>
                <a:srgbClr val="616161"/>
              </a:buClr>
              <a:buSzPts val="1800"/>
              <a:buChar char="•"/>
            </a:pPr>
            <a:r>
              <a:rPr lang="en-US">
                <a:solidFill>
                  <a:srgbClr val="616161"/>
                </a:solidFill>
              </a:rPr>
              <a:t>Plassverdisystemet (Siffer og tall, forstå hvordan vi bygger tall av sifre, sifferet sin verdi) </a:t>
            </a:r>
            <a:endParaRPr>
              <a:solidFill>
                <a:srgbClr val="616161"/>
              </a:solidFill>
            </a:endParaRPr>
          </a:p>
          <a:p>
            <a:pPr indent="-342900" lvl="0" marL="457200" rtl="0" algn="l">
              <a:spcBef>
                <a:spcPts val="1600"/>
              </a:spcBef>
              <a:spcAft>
                <a:spcPts val="0"/>
              </a:spcAft>
              <a:buClr>
                <a:srgbClr val="616161"/>
              </a:buClr>
              <a:buSzPts val="1800"/>
              <a:buChar char="•"/>
            </a:pPr>
            <a:r>
              <a:rPr lang="en-US">
                <a:solidFill>
                  <a:srgbClr val="616161"/>
                </a:solidFill>
              </a:rPr>
              <a:t>Telling og tall (telling, partall, oddetall, dobbelt/ halvparten, tallinje)</a:t>
            </a:r>
            <a:endParaRPr>
              <a:solidFill>
                <a:srgbClr val="616161"/>
              </a:solidFill>
            </a:endParaRPr>
          </a:p>
          <a:p>
            <a:pPr indent="-342900" lvl="0" marL="457200" rtl="0" algn="l">
              <a:spcBef>
                <a:spcPts val="1600"/>
              </a:spcBef>
              <a:spcAft>
                <a:spcPts val="0"/>
              </a:spcAft>
              <a:buClr>
                <a:srgbClr val="616161"/>
              </a:buClr>
              <a:buSzPts val="1800"/>
              <a:buChar char="•"/>
            </a:pPr>
            <a:r>
              <a:rPr lang="en-US">
                <a:solidFill>
                  <a:srgbClr val="616161"/>
                </a:solidFill>
              </a:rPr>
              <a:t>Regnestrategier ( Telle videre fra det største tallet, telle bakover, sammenhengen mellom addisjon/subtraksjon, omgruppering)</a:t>
            </a:r>
            <a:endParaRPr>
              <a:solidFill>
                <a:srgbClr val="616161"/>
              </a:solidFill>
            </a:endParaRPr>
          </a:p>
          <a:p>
            <a:pPr indent="-342900" lvl="0" marL="457200" rtl="0" algn="l">
              <a:spcBef>
                <a:spcPts val="1600"/>
              </a:spcBef>
              <a:spcAft>
                <a:spcPts val="0"/>
              </a:spcAft>
              <a:buClr>
                <a:srgbClr val="616161"/>
              </a:buClr>
              <a:buSzPts val="1800"/>
              <a:buChar char="•"/>
            </a:pPr>
            <a:r>
              <a:rPr lang="en-US">
                <a:solidFill>
                  <a:srgbClr val="616161"/>
                </a:solidFill>
              </a:rPr>
              <a:t>Vi har Matemagisk som læreverk i år, grunnbok på skolen og oppgavebok hjemme til lekser.</a:t>
            </a:r>
            <a:endParaRPr>
              <a:solidFill>
                <a:srgbClr val="616161"/>
              </a:solidFill>
            </a:endParaRPr>
          </a:p>
          <a:p>
            <a:pPr indent="0" lvl="0" marL="0" rtl="0" algn="l">
              <a:spcBef>
                <a:spcPts val="1600"/>
              </a:spcBef>
              <a:spcAft>
                <a:spcPts val="0"/>
              </a:spcAft>
              <a:buNone/>
            </a:pPr>
            <a:r>
              <a:t/>
            </a:r>
            <a:endParaRPr/>
          </a:p>
        </p:txBody>
      </p:sp>
      <p:pic>
        <p:nvPicPr>
          <p:cNvPr id="112" name="Google Shape;112;p22"/>
          <p:cNvPicPr preferRelativeResize="0"/>
          <p:nvPr/>
        </p:nvPicPr>
        <p:blipFill>
          <a:blip r:embed="rId3">
            <a:alphaModFix/>
          </a:blip>
          <a:stretch>
            <a:fillRect/>
          </a:stretch>
        </p:blipFill>
        <p:spPr>
          <a:xfrm>
            <a:off x="6051450" y="1588875"/>
            <a:ext cx="2352025" cy="2352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1236375"/>
            <a:ext cx="8520600" cy="74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Svømming - vanntilvenning</a:t>
            </a:r>
            <a:endParaRPr/>
          </a:p>
        </p:txBody>
      </p:sp>
      <p:graphicFrame>
        <p:nvGraphicFramePr>
          <p:cNvPr id="119" name="Google Shape;119;p23"/>
          <p:cNvGraphicFramePr/>
          <p:nvPr/>
        </p:nvGraphicFramePr>
        <p:xfrm>
          <a:off x="836600" y="1976850"/>
          <a:ext cx="3000000" cy="3000000"/>
        </p:xfrm>
        <a:graphic>
          <a:graphicData uri="http://schemas.openxmlformats.org/drawingml/2006/table">
            <a:tbl>
              <a:tblPr>
                <a:noFill/>
                <a:tableStyleId>{CBA32A89-3E12-42EE-A598-89E980D7F1D7}</a:tableStyleId>
              </a:tblPr>
              <a:tblGrid>
                <a:gridCol w="1629725"/>
                <a:gridCol w="5609275"/>
              </a:tblGrid>
              <a:tr h="381000">
                <a:tc>
                  <a:txBody>
                    <a:bodyPr/>
                    <a:lstStyle/>
                    <a:p>
                      <a:pPr indent="0" lvl="0" marL="0" rtl="0" algn="l">
                        <a:spcBef>
                          <a:spcPts val="0"/>
                        </a:spcBef>
                        <a:spcAft>
                          <a:spcPts val="0"/>
                        </a:spcAft>
                        <a:buNone/>
                      </a:pPr>
                      <a:r>
                        <a:rPr lang="en-US"/>
                        <a:t>Kompetansemål</a:t>
                      </a:r>
                      <a:endParaRPr/>
                    </a:p>
                  </a:txBody>
                  <a:tcPr marT="91425" marB="91425" marR="91425" marL="91425"/>
                </a:tc>
                <a:tc>
                  <a:txBody>
                    <a:bodyPr/>
                    <a:lstStyle/>
                    <a:p>
                      <a:pPr indent="-317500" lvl="0" marL="457200" rtl="0" algn="l">
                        <a:spcBef>
                          <a:spcPts val="0"/>
                        </a:spcBef>
                        <a:spcAft>
                          <a:spcPts val="0"/>
                        </a:spcAft>
                        <a:buSzPts val="1400"/>
                        <a:buChar char="-"/>
                      </a:pPr>
                      <a:r>
                        <a:rPr lang="en-US"/>
                        <a:t>leike og utføre grunnleggjande øvingar med tilvenning til vatn, som å dykke, flyte, gli</a:t>
                      </a:r>
                      <a:endParaRPr/>
                    </a:p>
                    <a:p>
                      <a:pPr indent="-317500" lvl="0" marL="457200" rtl="0" algn="l">
                        <a:spcBef>
                          <a:spcPts val="0"/>
                        </a:spcBef>
                        <a:spcAft>
                          <a:spcPts val="0"/>
                        </a:spcAft>
                        <a:buSzPts val="1400"/>
                        <a:buChar char="-"/>
                      </a:pPr>
                      <a:r>
                        <a:rPr lang="en-US"/>
                        <a:t>skape fremdrift, hoppe uti og orientere seg i vatn</a:t>
                      </a:r>
                      <a:endParaRPr/>
                    </a:p>
                    <a:p>
                      <a:pPr indent="-317500" lvl="0" marL="457200" rtl="0" algn="l">
                        <a:spcBef>
                          <a:spcPts val="0"/>
                        </a:spcBef>
                        <a:spcAft>
                          <a:spcPts val="0"/>
                        </a:spcAft>
                        <a:buSzPts val="1400"/>
                        <a:buChar char="-"/>
                      </a:pPr>
                      <a:r>
                        <a:rPr lang="en-US"/>
                        <a:t>øve på trygg ferdsel ved vatn og på å kunne tilkalle hjelp</a:t>
                      </a:r>
                      <a:endParaRPr/>
                    </a:p>
                  </a:txBody>
                  <a:tcPr marT="91425" marB="91425" marR="91425" marL="91425"/>
                </a:tc>
              </a:tr>
              <a:tr h="381000">
                <a:tc>
                  <a:txBody>
                    <a:bodyPr/>
                    <a:lstStyle/>
                    <a:p>
                      <a:pPr indent="0" lvl="0" marL="0" rtl="0" algn="l">
                        <a:spcBef>
                          <a:spcPts val="0"/>
                        </a:spcBef>
                        <a:spcAft>
                          <a:spcPts val="0"/>
                        </a:spcAft>
                        <a:buNone/>
                      </a:pPr>
                      <a:r>
                        <a:rPr lang="en-US"/>
                        <a:t>Hovedområder</a:t>
                      </a:r>
                      <a:endParaRPr/>
                    </a:p>
                  </a:txBody>
                  <a:tcPr marT="91425" marB="91425" marR="91425" marL="91425"/>
                </a:tc>
                <a:tc>
                  <a:txBody>
                    <a:bodyPr/>
                    <a:lstStyle/>
                    <a:p>
                      <a:pPr indent="-317500" lvl="0" marL="457200" rtl="0" algn="l">
                        <a:spcBef>
                          <a:spcPts val="0"/>
                        </a:spcBef>
                        <a:spcAft>
                          <a:spcPts val="0"/>
                        </a:spcAft>
                        <a:buSzPts val="1400"/>
                        <a:buChar char="-"/>
                      </a:pPr>
                      <a:r>
                        <a:rPr lang="en-US"/>
                        <a:t>bli trygg i vann - aktiviteter</a:t>
                      </a:r>
                      <a:endParaRPr/>
                    </a:p>
                    <a:p>
                      <a:pPr indent="-317500" lvl="0" marL="457200" rtl="0" algn="l">
                        <a:spcBef>
                          <a:spcPts val="0"/>
                        </a:spcBef>
                        <a:spcAft>
                          <a:spcPts val="0"/>
                        </a:spcAft>
                        <a:buSzPts val="1400"/>
                        <a:buChar char="-"/>
                      </a:pPr>
                      <a:r>
                        <a:rPr lang="en-US"/>
                        <a:t>dykking</a:t>
                      </a:r>
                      <a:endParaRPr/>
                    </a:p>
                    <a:p>
                      <a:pPr indent="-317500" lvl="0" marL="457200" rtl="0" algn="l">
                        <a:spcBef>
                          <a:spcPts val="0"/>
                        </a:spcBef>
                        <a:spcAft>
                          <a:spcPts val="0"/>
                        </a:spcAft>
                        <a:buSzPts val="1400"/>
                        <a:buChar char="-"/>
                      </a:pPr>
                      <a:r>
                        <a:rPr lang="en-US"/>
                        <a:t>hopp</a:t>
                      </a:r>
                      <a:endParaRPr/>
                    </a:p>
                    <a:p>
                      <a:pPr indent="-317500" lvl="0" marL="457200" rtl="0" algn="l">
                        <a:spcBef>
                          <a:spcPts val="0"/>
                        </a:spcBef>
                        <a:spcAft>
                          <a:spcPts val="0"/>
                        </a:spcAft>
                        <a:buSzPts val="1400"/>
                        <a:buChar char="-"/>
                      </a:pPr>
                      <a:r>
                        <a:rPr lang="en-US"/>
                        <a:t>flyteøvelser</a:t>
                      </a:r>
                      <a:endParaRPr/>
                    </a:p>
                    <a:p>
                      <a:pPr indent="-317500" lvl="0" marL="457200" rtl="0" algn="l">
                        <a:spcBef>
                          <a:spcPts val="0"/>
                        </a:spcBef>
                        <a:spcAft>
                          <a:spcPts val="0"/>
                        </a:spcAft>
                        <a:buSzPts val="1400"/>
                        <a:buChar char="-"/>
                      </a:pPr>
                      <a:r>
                        <a:rPr lang="en-US"/>
                        <a:t>gliøvelser</a:t>
                      </a:r>
                      <a:endParaRPr/>
                    </a:p>
                    <a:p>
                      <a:pPr indent="-317500" lvl="0" marL="457200" rtl="0" algn="l">
                        <a:spcBef>
                          <a:spcPts val="0"/>
                        </a:spcBef>
                        <a:spcAft>
                          <a:spcPts val="0"/>
                        </a:spcAft>
                        <a:buSzPts val="1400"/>
                        <a:buChar char="-"/>
                      </a:pPr>
                      <a:r>
                        <a:rPr lang="en-US"/>
                        <a:t>fremdriftsøvelser</a:t>
                      </a:r>
                      <a:endParaRPr/>
                    </a:p>
                  </a:txBody>
                  <a:tcPr marT="91425" marB="91425" marR="91425" marL="91425"/>
                </a:tc>
              </a:tr>
              <a:tr h="381000">
                <a:tc>
                  <a:txBody>
                    <a:bodyPr/>
                    <a:lstStyle/>
                    <a:p>
                      <a:pPr indent="0" lvl="0" marL="0" rtl="0" algn="l">
                        <a:spcBef>
                          <a:spcPts val="0"/>
                        </a:spcBef>
                        <a:spcAft>
                          <a:spcPts val="0"/>
                        </a:spcAft>
                        <a:buNone/>
                      </a:pPr>
                      <a:r>
                        <a:rPr lang="en-US"/>
                        <a:t>Utstyr</a:t>
                      </a:r>
                      <a:endParaRPr/>
                    </a:p>
                  </a:txBody>
                  <a:tcPr marT="91425" marB="91425" marR="91425" marL="91425"/>
                </a:tc>
                <a:tc>
                  <a:txBody>
                    <a:bodyPr/>
                    <a:lstStyle/>
                    <a:p>
                      <a:pPr indent="-317500" lvl="0" marL="457200" rtl="0" algn="l">
                        <a:spcBef>
                          <a:spcPts val="0"/>
                        </a:spcBef>
                        <a:spcAft>
                          <a:spcPts val="0"/>
                        </a:spcAft>
                        <a:buSzPts val="1400"/>
                        <a:buChar char="-"/>
                      </a:pPr>
                      <a:r>
                        <a:rPr lang="en-US"/>
                        <a:t>badedrakt/badebukse/badeshorts</a:t>
                      </a:r>
                      <a:endParaRPr/>
                    </a:p>
                    <a:p>
                      <a:pPr indent="-317500" lvl="0" marL="457200" rtl="0" algn="l">
                        <a:spcBef>
                          <a:spcPts val="0"/>
                        </a:spcBef>
                        <a:spcAft>
                          <a:spcPts val="0"/>
                        </a:spcAft>
                        <a:buSzPts val="1400"/>
                        <a:buChar char="-"/>
                      </a:pPr>
                      <a:r>
                        <a:rPr lang="en-US"/>
                        <a:t>badehette</a:t>
                      </a:r>
                      <a:endParaRPr/>
                    </a:p>
                    <a:p>
                      <a:pPr indent="-317500" lvl="0" marL="457200" rtl="0" algn="l">
                        <a:spcBef>
                          <a:spcPts val="0"/>
                        </a:spcBef>
                        <a:spcAft>
                          <a:spcPts val="0"/>
                        </a:spcAft>
                        <a:buSzPts val="1400"/>
                        <a:buChar char="-"/>
                      </a:pPr>
                      <a:r>
                        <a:rPr lang="en-US"/>
                        <a:t>svømmebriller (frivillig)</a:t>
                      </a:r>
                      <a:endParaRPr/>
                    </a:p>
                    <a:p>
                      <a:pPr indent="-317500" lvl="0" marL="457200" rtl="0" algn="l">
                        <a:spcBef>
                          <a:spcPts val="0"/>
                        </a:spcBef>
                        <a:spcAft>
                          <a:spcPts val="0"/>
                        </a:spcAft>
                        <a:buSzPts val="1400"/>
                        <a:buChar char="-"/>
                      </a:pPr>
                      <a:r>
                        <a:rPr lang="en-US"/>
                        <a:t>håndkle</a:t>
                      </a:r>
                      <a:endParaRPr/>
                    </a:p>
                    <a:p>
                      <a:pPr indent="-317500" lvl="0" marL="457200" rtl="0" algn="l">
                        <a:spcBef>
                          <a:spcPts val="0"/>
                        </a:spcBef>
                        <a:spcAft>
                          <a:spcPts val="0"/>
                        </a:spcAft>
                        <a:buSzPts val="1400"/>
                        <a:buChar char="-"/>
                      </a:pPr>
                      <a:r>
                        <a:rPr lang="en-US"/>
                        <a:t>dusjsåpe</a:t>
                      </a:r>
                      <a:endParaRPr/>
                    </a:p>
                  </a:txBody>
                  <a:tcPr marT="91425" marB="91425" marR="91425" marL="91425"/>
                </a:tc>
              </a:tr>
              <a:tr h="381000">
                <a:tc>
                  <a:txBody>
                    <a:bodyPr/>
                    <a:lstStyle/>
                    <a:p>
                      <a:pPr indent="0" lvl="0" marL="0" rtl="0" algn="l">
                        <a:spcBef>
                          <a:spcPts val="0"/>
                        </a:spcBef>
                        <a:spcAft>
                          <a:spcPts val="0"/>
                        </a:spcAft>
                        <a:buNone/>
                      </a:pPr>
                      <a:r>
                        <a:rPr lang="en-US"/>
                        <a:t>Ressurser</a:t>
                      </a:r>
                      <a:endParaRPr/>
                    </a:p>
                  </a:txBody>
                  <a:tcPr marT="91425" marB="91425" marR="91425" marL="91425"/>
                </a:tc>
                <a:tc>
                  <a:txBody>
                    <a:bodyPr/>
                    <a:lstStyle/>
                    <a:p>
                      <a:pPr indent="-317500" lvl="0" marL="457200" rtl="0" algn="l">
                        <a:spcBef>
                          <a:spcPts val="0"/>
                        </a:spcBef>
                        <a:spcAft>
                          <a:spcPts val="0"/>
                        </a:spcAft>
                        <a:buSzPts val="1400"/>
                        <a:buChar char="-"/>
                      </a:pPr>
                      <a:r>
                        <a:rPr lang="en-US" u="sng">
                          <a:solidFill>
                            <a:schemeClr val="hlink"/>
                          </a:solidFill>
                          <a:hlinkClick r:id="rId3"/>
                        </a:rPr>
                        <a:t>https://svommedyktig.no/ressurser/vanntilvenning-og-svomming/1-4-trinn/tryggivann/</a:t>
                      </a:r>
                      <a:endParaRPr/>
                    </a:p>
                    <a:p>
                      <a:pPr indent="0" lvl="0" marL="45720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