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97" r:id="rId4"/>
    <p:sldMasterId id="2147484011" r:id="rId5"/>
    <p:sldMasterId id="2147484025" r:id="rId6"/>
    <p:sldMasterId id="2147484040" r:id="rId7"/>
  </p:sldMasterIdLst>
  <p:notesMasterIdLst>
    <p:notesMasterId r:id="rId44"/>
  </p:notesMasterIdLst>
  <p:handoutMasterIdLst>
    <p:handoutMasterId r:id="rId45"/>
  </p:handoutMasterIdLst>
  <p:sldIdLst>
    <p:sldId id="258" r:id="rId8"/>
    <p:sldId id="972" r:id="rId9"/>
    <p:sldId id="1012" r:id="rId10"/>
    <p:sldId id="1146" r:id="rId11"/>
    <p:sldId id="445" r:id="rId12"/>
    <p:sldId id="1164" r:id="rId13"/>
    <p:sldId id="1015" r:id="rId14"/>
    <p:sldId id="275" r:id="rId15"/>
    <p:sldId id="1167" r:id="rId16"/>
    <p:sldId id="261" r:id="rId17"/>
    <p:sldId id="1148" r:id="rId18"/>
    <p:sldId id="364" r:id="rId19"/>
    <p:sldId id="1149" r:id="rId20"/>
    <p:sldId id="1150" r:id="rId21"/>
    <p:sldId id="1147" r:id="rId22"/>
    <p:sldId id="365" r:id="rId23"/>
    <p:sldId id="1011" r:id="rId24"/>
    <p:sldId id="1166" r:id="rId25"/>
    <p:sldId id="1161" r:id="rId26"/>
    <p:sldId id="521" r:id="rId27"/>
    <p:sldId id="363" r:id="rId28"/>
    <p:sldId id="1165" r:id="rId29"/>
    <p:sldId id="326" r:id="rId30"/>
    <p:sldId id="1163" r:id="rId31"/>
    <p:sldId id="454" r:id="rId32"/>
    <p:sldId id="455" r:id="rId33"/>
    <p:sldId id="456" r:id="rId34"/>
    <p:sldId id="457" r:id="rId35"/>
    <p:sldId id="458" r:id="rId36"/>
    <p:sldId id="459" r:id="rId37"/>
    <p:sldId id="460" r:id="rId38"/>
    <p:sldId id="1094" r:id="rId39"/>
    <p:sldId id="1101" r:id="rId40"/>
    <p:sldId id="337" r:id="rId41"/>
    <p:sldId id="1162" r:id="rId42"/>
    <p:sldId id="1028" r:id="rId43"/>
  </p:sldIdLst>
  <p:sldSz cx="12192000" cy="6858000"/>
  <p:notesSz cx="1371600" cy="6858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4B2BD5D6-824E-4874-8546-406E2EFE7C0B}">
          <p14:sldIdLst>
            <p14:sldId id="258"/>
            <p14:sldId id="972"/>
            <p14:sldId id="1012"/>
            <p14:sldId id="1146"/>
            <p14:sldId id="445"/>
            <p14:sldId id="1164"/>
            <p14:sldId id="1015"/>
            <p14:sldId id="275"/>
            <p14:sldId id="1167"/>
            <p14:sldId id="261"/>
            <p14:sldId id="1148"/>
            <p14:sldId id="364"/>
            <p14:sldId id="1149"/>
            <p14:sldId id="1150"/>
            <p14:sldId id="1147"/>
            <p14:sldId id="365"/>
            <p14:sldId id="1011"/>
            <p14:sldId id="1166"/>
            <p14:sldId id="1161"/>
            <p14:sldId id="521"/>
            <p14:sldId id="363"/>
            <p14:sldId id="1165"/>
            <p14:sldId id="326"/>
            <p14:sldId id="1163"/>
            <p14:sldId id="454"/>
            <p14:sldId id="455"/>
            <p14:sldId id="456"/>
            <p14:sldId id="457"/>
            <p14:sldId id="458"/>
            <p14:sldId id="459"/>
            <p14:sldId id="460"/>
            <p14:sldId id="1094"/>
            <p14:sldId id="1101"/>
            <p14:sldId id="337"/>
            <p14:sldId id="1162"/>
            <p14:sldId id="102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15635" userDrawn="1">
          <p15:clr>
            <a:srgbClr val="A4A3A4"/>
          </p15:clr>
        </p15:guide>
        <p15:guide id="2" pos="4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ja Hjelmseth" initials="V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FB"/>
    <a:srgbClr val="5EAFC9"/>
    <a:srgbClr val="FFF8E8"/>
    <a:srgbClr val="F8F8E8"/>
    <a:srgbClr val="FFFFCC"/>
    <a:srgbClr val="5EA4C9"/>
    <a:srgbClr val="24516A"/>
    <a:srgbClr val="FFAB41"/>
    <a:srgbClr val="F7AB4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ys stil 1 - utheving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ys stil 1 - uthev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C89EF96-8CEA-46FF-86C4-4CE0E7609802}" styleName="Lys stil 3 - uthevin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77262" autoAdjust="0"/>
  </p:normalViewPr>
  <p:slideViewPr>
    <p:cSldViewPr snapToGrid="0">
      <p:cViewPr varScale="1">
        <p:scale>
          <a:sx n="50" d="100"/>
          <a:sy n="50" d="100"/>
        </p:scale>
        <p:origin x="1156" y="24"/>
      </p:cViewPr>
      <p:guideLst>
        <p:guide orient="horz" pos="2160"/>
        <p:guide pos="3840"/>
      </p:guideLst>
    </p:cSldViewPr>
  </p:slideViewPr>
  <p:notesTextViewPr>
    <p:cViewPr>
      <p:scale>
        <a:sx n="150" d="100"/>
        <a:sy n="150" d="100"/>
      </p:scale>
      <p:origin x="0" y="0"/>
    </p:cViewPr>
  </p:notesTextViewPr>
  <p:sorterViewPr>
    <p:cViewPr>
      <p:scale>
        <a:sx n="100" d="100"/>
        <a:sy n="100" d="100"/>
      </p:scale>
      <p:origin x="0" y="-3708"/>
    </p:cViewPr>
  </p:sorterViewPr>
  <p:notesViewPr>
    <p:cSldViewPr snapToGrid="0">
      <p:cViewPr>
        <p:scale>
          <a:sx n="1" d="2"/>
          <a:sy n="1" d="2"/>
        </p:scale>
        <p:origin x="0" y="0"/>
      </p:cViewPr>
      <p:guideLst>
        <p:guide orient="horz" pos="15635"/>
        <p:guide pos="4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BDBE0E-6D5C-4172-A90C-0C2569ADC7D4}" type="doc">
      <dgm:prSet loTypeId="urn:microsoft.com/office/officeart/2005/8/layout/matrix3" loCatId="matrix" qsTypeId="urn:microsoft.com/office/officeart/2005/8/quickstyle/simple5" qsCatId="simple" csTypeId="urn:microsoft.com/office/officeart/2005/8/colors/accent1_2" csCatId="accent1" phldr="1"/>
      <dgm:spPr/>
      <dgm:t>
        <a:bodyPr/>
        <a:lstStyle/>
        <a:p>
          <a:endParaRPr lang="nb-NO"/>
        </a:p>
      </dgm:t>
    </dgm:pt>
    <dgm:pt modelId="{39A415A9-742A-4678-AFC2-C679384338BC}" type="pres">
      <dgm:prSet presAssocID="{31BDBE0E-6D5C-4172-A90C-0C2569ADC7D4}" presName="matrix" presStyleCnt="0">
        <dgm:presLayoutVars>
          <dgm:chMax val="1"/>
          <dgm:dir/>
          <dgm:resizeHandles val="exact"/>
        </dgm:presLayoutVars>
      </dgm:prSet>
      <dgm:spPr/>
    </dgm:pt>
  </dgm:ptLst>
  <dgm:cxnLst>
    <dgm:cxn modelId="{6EA0837D-6E53-4150-85A5-5CFC2AF3B9E3}" type="presOf" srcId="{31BDBE0E-6D5C-4172-A90C-0C2569ADC7D4}" destId="{39A415A9-742A-4678-AFC2-C679384338BC}" srcOrd="0"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5281AC-FE37-46FD-B68D-9C951761C9D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nb-NO"/>
        </a:p>
      </dgm:t>
    </dgm:pt>
    <dgm:pt modelId="{ACC93E18-49C7-4E25-A203-F33DB7D30CF2}">
      <dgm:prSet phldrT="[Tekst]"/>
      <dgm:spPr>
        <a:solidFill>
          <a:srgbClr val="5EA4C9"/>
        </a:solidFill>
      </dgm:spPr>
      <dgm:t>
        <a:bodyPr/>
        <a:lstStyle/>
        <a:p>
          <a:r>
            <a:rPr lang="nb-NO"/>
            <a:t>Empatisk validering</a:t>
          </a:r>
        </a:p>
      </dgm:t>
    </dgm:pt>
    <dgm:pt modelId="{38FEBFB9-13B0-4295-BF27-11BABB076C3A}" type="parTrans" cxnId="{13DE46FD-E658-4733-8228-E6671166E276}">
      <dgm:prSet/>
      <dgm:spPr/>
      <dgm:t>
        <a:bodyPr/>
        <a:lstStyle/>
        <a:p>
          <a:endParaRPr lang="nb-NO"/>
        </a:p>
      </dgm:t>
    </dgm:pt>
    <dgm:pt modelId="{DCCD4205-F514-4C1A-9511-8917CC32212F}" type="sibTrans" cxnId="{13DE46FD-E658-4733-8228-E6671166E276}">
      <dgm:prSet/>
      <dgm:spPr/>
      <dgm:t>
        <a:bodyPr/>
        <a:lstStyle/>
        <a:p>
          <a:endParaRPr lang="nb-NO"/>
        </a:p>
      </dgm:t>
    </dgm:pt>
    <dgm:pt modelId="{86B03017-1D7E-4CEF-81A7-68696056E28C}">
      <dgm:prSet phldrT="[Tekst]"/>
      <dgm:spPr>
        <a:solidFill>
          <a:srgbClr val="5EA4C9"/>
        </a:solidFill>
      </dgm:spPr>
      <dgm:t>
        <a:bodyPr/>
        <a:lstStyle/>
        <a:p>
          <a:r>
            <a:rPr lang="nb-NO"/>
            <a:t>Positiv invalidering</a:t>
          </a:r>
        </a:p>
      </dgm:t>
    </dgm:pt>
    <dgm:pt modelId="{13E0ECD4-921A-452F-882F-50F598401420}" type="parTrans" cxnId="{EAA3F806-AC95-41A8-ACA8-711DE7231A55}">
      <dgm:prSet/>
      <dgm:spPr/>
      <dgm:t>
        <a:bodyPr/>
        <a:lstStyle/>
        <a:p>
          <a:endParaRPr lang="nb-NO"/>
        </a:p>
      </dgm:t>
    </dgm:pt>
    <dgm:pt modelId="{BD91AFEC-CEB8-426D-ABC4-E9440564D681}" type="sibTrans" cxnId="{EAA3F806-AC95-41A8-ACA8-711DE7231A55}">
      <dgm:prSet/>
      <dgm:spPr/>
      <dgm:t>
        <a:bodyPr/>
        <a:lstStyle/>
        <a:p>
          <a:endParaRPr lang="nb-NO"/>
        </a:p>
      </dgm:t>
    </dgm:pt>
    <dgm:pt modelId="{0766FF01-EA19-4ABB-B3D1-545FD77DE68D}">
      <dgm:prSet phldrT="[Tekst]"/>
      <dgm:spPr>
        <a:solidFill>
          <a:srgbClr val="5EA4C9"/>
        </a:solidFill>
      </dgm:spPr>
      <dgm:t>
        <a:bodyPr/>
        <a:lstStyle/>
        <a:p>
          <a:r>
            <a:rPr lang="nb-NO"/>
            <a:t>Negativ validering</a:t>
          </a:r>
        </a:p>
      </dgm:t>
    </dgm:pt>
    <dgm:pt modelId="{31A7D483-5E03-44A8-85C1-BE9C85A43B9F}" type="parTrans" cxnId="{FA74D48D-25A1-4014-B6BB-01A569222312}">
      <dgm:prSet/>
      <dgm:spPr/>
      <dgm:t>
        <a:bodyPr/>
        <a:lstStyle/>
        <a:p>
          <a:endParaRPr lang="nb-NO"/>
        </a:p>
      </dgm:t>
    </dgm:pt>
    <dgm:pt modelId="{3DEDB9E0-1007-47B4-ABDC-B41B2EEDD7A5}" type="sibTrans" cxnId="{FA74D48D-25A1-4014-B6BB-01A569222312}">
      <dgm:prSet/>
      <dgm:spPr/>
      <dgm:t>
        <a:bodyPr/>
        <a:lstStyle/>
        <a:p>
          <a:endParaRPr lang="nb-NO"/>
        </a:p>
      </dgm:t>
    </dgm:pt>
    <dgm:pt modelId="{5A81A76F-1813-4EA7-829D-6802EFC9F75E}">
      <dgm:prSet phldrT="[Tekst]"/>
      <dgm:spPr>
        <a:solidFill>
          <a:srgbClr val="5EA4C9"/>
        </a:solidFill>
      </dgm:spPr>
      <dgm:t>
        <a:bodyPr/>
        <a:lstStyle/>
        <a:p>
          <a:r>
            <a:rPr lang="nb-NO"/>
            <a:t>Negativ invalidering</a:t>
          </a:r>
        </a:p>
      </dgm:t>
    </dgm:pt>
    <dgm:pt modelId="{6847BA10-81A4-4FA0-9DD6-DBDD0471EA58}" type="parTrans" cxnId="{2CEFAC5D-2B89-4464-B7FF-8A0C8EB3F7D6}">
      <dgm:prSet/>
      <dgm:spPr/>
      <dgm:t>
        <a:bodyPr/>
        <a:lstStyle/>
        <a:p>
          <a:endParaRPr lang="nb-NO"/>
        </a:p>
      </dgm:t>
    </dgm:pt>
    <dgm:pt modelId="{A3581127-B1A3-4F8D-A5E4-2B9338F3A491}" type="sibTrans" cxnId="{2CEFAC5D-2B89-4464-B7FF-8A0C8EB3F7D6}">
      <dgm:prSet/>
      <dgm:spPr/>
      <dgm:t>
        <a:bodyPr/>
        <a:lstStyle/>
        <a:p>
          <a:endParaRPr lang="nb-NO"/>
        </a:p>
      </dgm:t>
    </dgm:pt>
    <dgm:pt modelId="{A0949EF6-B99E-43B9-8205-48AB5F772E1C}" type="pres">
      <dgm:prSet presAssocID="{B25281AC-FE37-46FD-B68D-9C951761C9D5}" presName="matrix" presStyleCnt="0">
        <dgm:presLayoutVars>
          <dgm:chMax val="1"/>
          <dgm:dir/>
          <dgm:resizeHandles val="exact"/>
        </dgm:presLayoutVars>
      </dgm:prSet>
      <dgm:spPr/>
    </dgm:pt>
    <dgm:pt modelId="{FD91EFD1-70C4-406C-8611-CB4BB9096CD2}" type="pres">
      <dgm:prSet presAssocID="{B25281AC-FE37-46FD-B68D-9C951761C9D5}" presName="diamond" presStyleLbl="bgShp" presStyleIdx="0" presStyleCnt="1"/>
      <dgm:spPr>
        <a:solidFill>
          <a:srgbClr val="5EA4C9">
            <a:alpha val="42000"/>
          </a:srgbClr>
        </a:solidFill>
      </dgm:spPr>
    </dgm:pt>
    <dgm:pt modelId="{56705D7F-2DB5-4032-A758-493921AF1116}" type="pres">
      <dgm:prSet presAssocID="{B25281AC-FE37-46FD-B68D-9C951761C9D5}" presName="quad1" presStyleLbl="node1" presStyleIdx="0" presStyleCnt="4">
        <dgm:presLayoutVars>
          <dgm:chMax val="0"/>
          <dgm:chPref val="0"/>
          <dgm:bulletEnabled val="1"/>
        </dgm:presLayoutVars>
      </dgm:prSet>
      <dgm:spPr/>
    </dgm:pt>
    <dgm:pt modelId="{930EC71B-FEF3-427E-ACFF-89D0FFED5C9F}" type="pres">
      <dgm:prSet presAssocID="{B25281AC-FE37-46FD-B68D-9C951761C9D5}" presName="quad2" presStyleLbl="node1" presStyleIdx="1" presStyleCnt="4">
        <dgm:presLayoutVars>
          <dgm:chMax val="0"/>
          <dgm:chPref val="0"/>
          <dgm:bulletEnabled val="1"/>
        </dgm:presLayoutVars>
      </dgm:prSet>
      <dgm:spPr/>
    </dgm:pt>
    <dgm:pt modelId="{1E6CC087-7195-4B22-8649-24EFBA95D04F}" type="pres">
      <dgm:prSet presAssocID="{B25281AC-FE37-46FD-B68D-9C951761C9D5}" presName="quad3" presStyleLbl="node1" presStyleIdx="2" presStyleCnt="4">
        <dgm:presLayoutVars>
          <dgm:chMax val="0"/>
          <dgm:chPref val="0"/>
          <dgm:bulletEnabled val="1"/>
        </dgm:presLayoutVars>
      </dgm:prSet>
      <dgm:spPr/>
    </dgm:pt>
    <dgm:pt modelId="{E7C16E7C-480C-4018-80D9-C80CB8936450}" type="pres">
      <dgm:prSet presAssocID="{B25281AC-FE37-46FD-B68D-9C951761C9D5}" presName="quad4" presStyleLbl="node1" presStyleIdx="3" presStyleCnt="4">
        <dgm:presLayoutVars>
          <dgm:chMax val="0"/>
          <dgm:chPref val="0"/>
          <dgm:bulletEnabled val="1"/>
        </dgm:presLayoutVars>
      </dgm:prSet>
      <dgm:spPr/>
    </dgm:pt>
  </dgm:ptLst>
  <dgm:cxnLst>
    <dgm:cxn modelId="{EAA3F806-AC95-41A8-ACA8-711DE7231A55}" srcId="{B25281AC-FE37-46FD-B68D-9C951761C9D5}" destId="{86B03017-1D7E-4CEF-81A7-68696056E28C}" srcOrd="1" destOrd="0" parTransId="{13E0ECD4-921A-452F-882F-50F598401420}" sibTransId="{BD91AFEC-CEB8-426D-ABC4-E9440564D681}"/>
    <dgm:cxn modelId="{CFF07D20-A386-4F0B-B36D-90A3A879F755}" type="presOf" srcId="{B25281AC-FE37-46FD-B68D-9C951761C9D5}" destId="{A0949EF6-B99E-43B9-8205-48AB5F772E1C}" srcOrd="0" destOrd="0" presId="urn:microsoft.com/office/officeart/2005/8/layout/matrix3"/>
    <dgm:cxn modelId="{104F173B-6D92-4B7F-A220-974A8FA70B8D}" type="presOf" srcId="{86B03017-1D7E-4CEF-81A7-68696056E28C}" destId="{930EC71B-FEF3-427E-ACFF-89D0FFED5C9F}" srcOrd="0" destOrd="0" presId="urn:microsoft.com/office/officeart/2005/8/layout/matrix3"/>
    <dgm:cxn modelId="{2CEFAC5D-2B89-4464-B7FF-8A0C8EB3F7D6}" srcId="{B25281AC-FE37-46FD-B68D-9C951761C9D5}" destId="{5A81A76F-1813-4EA7-829D-6802EFC9F75E}" srcOrd="3" destOrd="0" parTransId="{6847BA10-81A4-4FA0-9DD6-DBDD0471EA58}" sibTransId="{A3581127-B1A3-4F8D-A5E4-2B9338F3A491}"/>
    <dgm:cxn modelId="{86C6ED56-42E2-42C2-8575-3119FBF94384}" type="presOf" srcId="{5A81A76F-1813-4EA7-829D-6802EFC9F75E}" destId="{E7C16E7C-480C-4018-80D9-C80CB8936450}" srcOrd="0" destOrd="0" presId="urn:microsoft.com/office/officeart/2005/8/layout/matrix3"/>
    <dgm:cxn modelId="{7561B87C-7DBD-4E3A-B305-5FF17CD38CF6}" type="presOf" srcId="{ACC93E18-49C7-4E25-A203-F33DB7D30CF2}" destId="{56705D7F-2DB5-4032-A758-493921AF1116}" srcOrd="0" destOrd="0" presId="urn:microsoft.com/office/officeart/2005/8/layout/matrix3"/>
    <dgm:cxn modelId="{FA74D48D-25A1-4014-B6BB-01A569222312}" srcId="{B25281AC-FE37-46FD-B68D-9C951761C9D5}" destId="{0766FF01-EA19-4ABB-B3D1-545FD77DE68D}" srcOrd="2" destOrd="0" parTransId="{31A7D483-5E03-44A8-85C1-BE9C85A43B9F}" sibTransId="{3DEDB9E0-1007-47B4-ABDC-B41B2EEDD7A5}"/>
    <dgm:cxn modelId="{FCC35BB9-FCC6-4D8B-AD9C-A6B75879FCD9}" type="presOf" srcId="{0766FF01-EA19-4ABB-B3D1-545FD77DE68D}" destId="{1E6CC087-7195-4B22-8649-24EFBA95D04F}" srcOrd="0" destOrd="0" presId="urn:microsoft.com/office/officeart/2005/8/layout/matrix3"/>
    <dgm:cxn modelId="{13DE46FD-E658-4733-8228-E6671166E276}" srcId="{B25281AC-FE37-46FD-B68D-9C951761C9D5}" destId="{ACC93E18-49C7-4E25-A203-F33DB7D30CF2}" srcOrd="0" destOrd="0" parTransId="{38FEBFB9-13B0-4295-BF27-11BABB076C3A}" sibTransId="{DCCD4205-F514-4C1A-9511-8917CC32212F}"/>
    <dgm:cxn modelId="{651387A6-A2F3-462A-91CE-FE41C503FA40}" type="presParOf" srcId="{A0949EF6-B99E-43B9-8205-48AB5F772E1C}" destId="{FD91EFD1-70C4-406C-8611-CB4BB9096CD2}" srcOrd="0" destOrd="0" presId="urn:microsoft.com/office/officeart/2005/8/layout/matrix3"/>
    <dgm:cxn modelId="{613D6207-69EF-42CC-8C3B-BE50952D241A}" type="presParOf" srcId="{A0949EF6-B99E-43B9-8205-48AB5F772E1C}" destId="{56705D7F-2DB5-4032-A758-493921AF1116}" srcOrd="1" destOrd="0" presId="urn:microsoft.com/office/officeart/2005/8/layout/matrix3"/>
    <dgm:cxn modelId="{600E23FD-E479-4978-B78E-A424DFAADB5B}" type="presParOf" srcId="{A0949EF6-B99E-43B9-8205-48AB5F772E1C}" destId="{930EC71B-FEF3-427E-ACFF-89D0FFED5C9F}" srcOrd="2" destOrd="0" presId="urn:microsoft.com/office/officeart/2005/8/layout/matrix3"/>
    <dgm:cxn modelId="{5AAD7811-09F7-40AD-9A43-39A3F4581EA8}" type="presParOf" srcId="{A0949EF6-B99E-43B9-8205-48AB5F772E1C}" destId="{1E6CC087-7195-4B22-8649-24EFBA95D04F}" srcOrd="3" destOrd="0" presId="urn:microsoft.com/office/officeart/2005/8/layout/matrix3"/>
    <dgm:cxn modelId="{068FAE2B-4AB0-4408-8F54-2326F96D75BB}" type="presParOf" srcId="{A0949EF6-B99E-43B9-8205-48AB5F772E1C}" destId="{E7C16E7C-480C-4018-80D9-C80CB8936450}" srcOrd="4" destOrd="0" presId="urn:microsoft.com/office/officeart/2005/8/layout/matrix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1EFD1-70C4-406C-8611-CB4BB9096CD2}">
      <dsp:nvSpPr>
        <dsp:cNvPr id="0" name=""/>
        <dsp:cNvSpPr/>
      </dsp:nvSpPr>
      <dsp:spPr>
        <a:xfrm>
          <a:off x="605218" y="0"/>
          <a:ext cx="5061526" cy="5061526"/>
        </a:xfrm>
        <a:prstGeom prst="diamond">
          <a:avLst/>
        </a:prstGeom>
        <a:solidFill>
          <a:srgbClr val="5EA4C9">
            <a:alpha val="42000"/>
          </a:srgbClr>
        </a:solidFill>
        <a:ln>
          <a:noFill/>
        </a:ln>
        <a:effectLst/>
      </dsp:spPr>
      <dsp:style>
        <a:lnRef idx="0">
          <a:scrgbClr r="0" g="0" b="0"/>
        </a:lnRef>
        <a:fillRef idx="1">
          <a:scrgbClr r="0" g="0" b="0"/>
        </a:fillRef>
        <a:effectRef idx="0">
          <a:scrgbClr r="0" g="0" b="0"/>
        </a:effectRef>
        <a:fontRef idx="minor"/>
      </dsp:style>
    </dsp:sp>
    <dsp:sp modelId="{56705D7F-2DB5-4032-A758-493921AF1116}">
      <dsp:nvSpPr>
        <dsp:cNvPr id="0" name=""/>
        <dsp:cNvSpPr/>
      </dsp:nvSpPr>
      <dsp:spPr>
        <a:xfrm>
          <a:off x="1086062" y="480844"/>
          <a:ext cx="1973995" cy="1973995"/>
        </a:xfrm>
        <a:prstGeom prst="roundRect">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b-NO" sz="2600" kern="1200"/>
            <a:t>Empatisk validering</a:t>
          </a:r>
        </a:p>
      </dsp:txBody>
      <dsp:txXfrm>
        <a:off x="1182424" y="577206"/>
        <a:ext cx="1781271" cy="1781271"/>
      </dsp:txXfrm>
    </dsp:sp>
    <dsp:sp modelId="{930EC71B-FEF3-427E-ACFF-89D0FFED5C9F}">
      <dsp:nvSpPr>
        <dsp:cNvPr id="0" name=""/>
        <dsp:cNvSpPr/>
      </dsp:nvSpPr>
      <dsp:spPr>
        <a:xfrm>
          <a:off x="3211903" y="480844"/>
          <a:ext cx="1973995" cy="1973995"/>
        </a:xfrm>
        <a:prstGeom prst="roundRect">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b-NO" sz="2600" kern="1200"/>
            <a:t>Positiv invalidering</a:t>
          </a:r>
        </a:p>
      </dsp:txBody>
      <dsp:txXfrm>
        <a:off x="3308265" y="577206"/>
        <a:ext cx="1781271" cy="1781271"/>
      </dsp:txXfrm>
    </dsp:sp>
    <dsp:sp modelId="{1E6CC087-7195-4B22-8649-24EFBA95D04F}">
      <dsp:nvSpPr>
        <dsp:cNvPr id="0" name=""/>
        <dsp:cNvSpPr/>
      </dsp:nvSpPr>
      <dsp:spPr>
        <a:xfrm>
          <a:off x="1086062" y="2606685"/>
          <a:ext cx="1973995" cy="1973995"/>
        </a:xfrm>
        <a:prstGeom prst="roundRect">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b-NO" sz="2600" kern="1200"/>
            <a:t>Negativ validering</a:t>
          </a:r>
        </a:p>
      </dsp:txBody>
      <dsp:txXfrm>
        <a:off x="1182424" y="2703047"/>
        <a:ext cx="1781271" cy="1781271"/>
      </dsp:txXfrm>
    </dsp:sp>
    <dsp:sp modelId="{E7C16E7C-480C-4018-80D9-C80CB8936450}">
      <dsp:nvSpPr>
        <dsp:cNvPr id="0" name=""/>
        <dsp:cNvSpPr/>
      </dsp:nvSpPr>
      <dsp:spPr>
        <a:xfrm>
          <a:off x="3211903" y="2606685"/>
          <a:ext cx="1973995" cy="1973995"/>
        </a:xfrm>
        <a:prstGeom prst="roundRect">
          <a:avLst/>
        </a:prstGeom>
        <a:solidFill>
          <a:srgbClr val="5EA4C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b-NO" sz="2600" kern="1200"/>
            <a:t>Negativ invalidering</a:t>
          </a:r>
        </a:p>
      </dsp:txBody>
      <dsp:txXfrm>
        <a:off x="3308265" y="2703047"/>
        <a:ext cx="1781271" cy="1781271"/>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8"/>
            <a:ext cx="589191" cy="247837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770049" y="8"/>
            <a:ext cx="589191" cy="2478375"/>
          </a:xfrm>
          <a:prstGeom prst="rect">
            <a:avLst/>
          </a:prstGeom>
        </p:spPr>
        <p:txBody>
          <a:bodyPr vert="horz" lIns="91440" tIns="45720" rIns="91440" bIns="45720" rtlCol="0"/>
          <a:lstStyle>
            <a:lvl1pPr algn="r">
              <a:defRPr sz="1200"/>
            </a:lvl1pPr>
          </a:lstStyle>
          <a:p>
            <a:fld id="{36FCA7B7-14C7-4F7C-9139-E087DDEE9724}" type="datetimeFigureOut">
              <a:rPr lang="nb-NO" smtClean="0"/>
              <a:t>03.06.2024</a:t>
            </a:fld>
            <a:endParaRPr lang="nb-NO"/>
          </a:p>
        </p:txBody>
      </p:sp>
      <p:sp>
        <p:nvSpPr>
          <p:cNvPr id="4" name="Plassholder for bunntekst 3"/>
          <p:cNvSpPr>
            <a:spLocks noGrp="1"/>
          </p:cNvSpPr>
          <p:nvPr>
            <p:ph type="ftr" sz="quarter" idx="2"/>
          </p:nvPr>
        </p:nvSpPr>
        <p:spPr>
          <a:xfrm>
            <a:off x="0" y="47146618"/>
            <a:ext cx="589191" cy="2478375"/>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770049" y="47146618"/>
            <a:ext cx="589191" cy="2478375"/>
          </a:xfrm>
          <a:prstGeom prst="rect">
            <a:avLst/>
          </a:prstGeom>
        </p:spPr>
        <p:txBody>
          <a:bodyPr vert="horz" lIns="91440" tIns="45720" rIns="91440" bIns="45720" rtlCol="0" anchor="b"/>
          <a:lstStyle>
            <a:lvl1pPr algn="r">
              <a:defRPr sz="1200"/>
            </a:lvl1pPr>
          </a:lstStyle>
          <a:p>
            <a:fld id="{0AC6DE59-9A55-45C8-A4DC-18E8E3634EE0}" type="slidenum">
              <a:rPr lang="nb-NO" smtClean="0"/>
              <a:t>‹#›</a:t>
            </a:fld>
            <a:endParaRPr lang="nb-NO"/>
          </a:p>
        </p:txBody>
      </p:sp>
    </p:spTree>
    <p:extLst>
      <p:ext uri="{BB962C8B-B14F-4D97-AF65-F5344CB8AC3E}">
        <p14:creationId xmlns:p14="http://schemas.microsoft.com/office/powerpoint/2010/main" val="1472546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589132" cy="249028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770089" y="0"/>
            <a:ext cx="589132" cy="2490280"/>
          </a:xfrm>
          <a:prstGeom prst="rect">
            <a:avLst/>
          </a:prstGeom>
        </p:spPr>
        <p:txBody>
          <a:bodyPr vert="horz" lIns="91440" tIns="45720" rIns="91440" bIns="45720" rtlCol="0"/>
          <a:lstStyle>
            <a:lvl1pPr algn="r">
              <a:defRPr sz="1200"/>
            </a:lvl1pPr>
          </a:lstStyle>
          <a:p>
            <a:fld id="{B6C93672-61F9-4C08-825C-FB18CAD134AE}" type="datetimeFigureOut">
              <a:rPr lang="nb-NO" smtClean="0"/>
              <a:t>03.06.2024</a:t>
            </a:fld>
            <a:endParaRPr lang="nb-NO"/>
          </a:p>
        </p:txBody>
      </p:sp>
      <p:sp>
        <p:nvSpPr>
          <p:cNvPr id="4" name="Plassholder for lysbilde 3"/>
          <p:cNvSpPr>
            <a:spLocks noGrp="1" noRot="1" noChangeAspect="1"/>
          </p:cNvSpPr>
          <p:nvPr>
            <p:ph type="sldImg" idx="2"/>
          </p:nvPr>
        </p:nvSpPr>
        <p:spPr>
          <a:xfrm>
            <a:off x="-14206538" y="6207125"/>
            <a:ext cx="29771976" cy="167481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135954" y="23885975"/>
            <a:ext cx="1087628" cy="1954307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47142928"/>
            <a:ext cx="589132" cy="249027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770089" y="47142928"/>
            <a:ext cx="589132" cy="2490275"/>
          </a:xfrm>
          <a:prstGeom prst="rect">
            <a:avLst/>
          </a:prstGeom>
        </p:spPr>
        <p:txBody>
          <a:bodyPr vert="horz" lIns="91440" tIns="45720" rIns="91440" bIns="45720" rtlCol="0" anchor="b"/>
          <a:lstStyle>
            <a:lvl1pPr algn="r">
              <a:defRPr sz="1200"/>
            </a:lvl1pPr>
          </a:lstStyle>
          <a:p>
            <a:fld id="{44B2E8C7-50E2-4119-B353-56AACFB37853}" type="slidenum">
              <a:rPr lang="nb-NO" smtClean="0"/>
              <a:t>‹#›</a:t>
            </a:fld>
            <a:endParaRPr lang="nb-NO"/>
          </a:p>
        </p:txBody>
      </p:sp>
    </p:spTree>
    <p:extLst>
      <p:ext uri="{BB962C8B-B14F-4D97-AF65-F5344CB8AC3E}">
        <p14:creationId xmlns:p14="http://schemas.microsoft.com/office/powerpoint/2010/main" val="4003991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Praktisk. </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7CAAE-3997-44D9-85FE-9AAEB093145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604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numCol="1"/>
          <a:lstStyle/>
          <a:p>
            <a:pPr defTabSz="1824601">
              <a:defRPr/>
            </a:pPr>
            <a:endParaRPr lang="nb-NO" altLang="nb-NO" sz="2200" dirty="0"/>
          </a:p>
        </p:txBody>
      </p:sp>
      <p:sp>
        <p:nvSpPr>
          <p:cNvPr id="4" name="Plassholder for lysbildenummer 3"/>
          <p:cNvSpPr>
            <a:spLocks noGrp="1"/>
          </p:cNvSpPr>
          <p:nvPr>
            <p:ph type="sldNum" sz="quarter" idx="5"/>
          </p:nvPr>
        </p:nvSpPr>
        <p:spPr/>
        <p:txBody>
          <a:bodyPr numCol="1"/>
          <a:lstStyle/>
          <a:p>
            <a:pPr marL="0" marR="0" lvl="0" indent="0" algn="r" defTabSz="914400" rtl="0" eaLnBrk="1" fontAlgn="auto" latinLnBrk="0" hangingPunct="1">
              <a:lnSpc>
                <a:spcPct val="100000"/>
              </a:lnSpc>
              <a:spcBef>
                <a:spcPts val="0"/>
              </a:spcBef>
              <a:spcAft>
                <a:spcPts val="0"/>
              </a:spcAft>
              <a:buClrTx/>
              <a:buSzTx/>
              <a:buFontTx/>
              <a:buNone/>
              <a:tabLst/>
              <a:defRPr/>
            </a:pPr>
            <a:fld id="{1EB8D0F9-469B-4905-8D55-B0C8268D74F5}" type="slidenum">
              <a:rPr kumimoji="0" lang="nb-NO" altLang="nb-NO"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alt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486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latin typeface="+mn-lt"/>
              </a:rPr>
              <a:t>Unngå å stille spørsmål i validering om hvordan de har det, eller om hvordan har de det egentlig. De kan få opplevelse av at følelsen ikke er lov, eller at det er noe feil med dem som føler slik de gjør. </a:t>
            </a:r>
          </a:p>
          <a:p>
            <a:br>
              <a:rPr lang="nb-NO" sz="1200" dirty="0">
                <a:latin typeface="+mn-lt"/>
              </a:rPr>
            </a:br>
            <a:r>
              <a:rPr lang="nb-NO" sz="1200" dirty="0">
                <a:latin typeface="+mn-lt"/>
              </a:rPr>
              <a:t>Utgangspunktet er at barn ikke har følelseskompetanse; den blir utviklet gjennom oss. Spørsmål fører også veldig ofte til at de får en opplevelse av at det er noe galt med dem, som de ikke kan svare. Det trekker også etter å svare det som de tror at du som voksen ønsker å høre. Det å spørre hvorfor de føler slik, eller hva som har skjedd som gjør at de føler slik. Årsaken til hvorfor de føler som de føler, er mindre viktig enn at de har det slik. Behovet kommer senere.</a:t>
            </a:r>
            <a:br>
              <a:rPr lang="nb-NO" sz="1200" dirty="0">
                <a:latin typeface="+mn-lt"/>
              </a:rPr>
            </a:br>
            <a:br>
              <a:rPr lang="nb-NO" sz="1200" dirty="0">
                <a:latin typeface="+mn-lt"/>
              </a:rPr>
            </a:br>
            <a:r>
              <a:rPr lang="nb-NO" sz="1200" dirty="0">
                <a:latin typeface="+mn-lt"/>
              </a:rPr>
              <a:t>Om vi skal spørre spørsmål så skal det være for å øke forståelsen av følelsen og hva som skjer i kroppen.</a:t>
            </a:r>
            <a:br>
              <a:rPr lang="nb-NO" sz="1200" dirty="0">
                <a:latin typeface="+mn-lt"/>
              </a:rPr>
            </a:br>
            <a:r>
              <a:rPr lang="nb-NO" sz="1200" dirty="0">
                <a:latin typeface="+mn-lt"/>
              </a:rPr>
              <a:t>«Hva er det som skjer inni deg når du har det sånn?» «Hva skjer på innsiden når du er så lei deg/redd/sint/ føler deg avvist </a:t>
            </a:r>
            <a:r>
              <a:rPr lang="nb-NO" sz="1200" dirty="0" err="1">
                <a:latin typeface="+mn-lt"/>
              </a:rPr>
              <a:t>o.l</a:t>
            </a:r>
            <a:r>
              <a:rPr lang="nb-NO" sz="1200" dirty="0">
                <a:latin typeface="+mn-lt"/>
              </a:rPr>
              <a:t>?.» </a:t>
            </a:r>
            <a:br>
              <a:rPr lang="nb-NO" sz="1200" dirty="0">
                <a:latin typeface="+mn-lt"/>
              </a:rPr>
            </a:br>
            <a:r>
              <a:rPr lang="nb-NO" sz="1200" dirty="0">
                <a:latin typeface="+mn-lt"/>
              </a:rPr>
              <a:t>Vi vil at de skal integrere kroppslige opplevelser. Det hjelper dem til å forstå når de får en følelsesmessig reaksjon senere. </a:t>
            </a:r>
            <a:br>
              <a:rPr lang="nb-NO" sz="1200" dirty="0">
                <a:latin typeface="+mn-lt"/>
              </a:rPr>
            </a:br>
            <a:r>
              <a:rPr lang="nb-NO" sz="1200" dirty="0">
                <a:latin typeface="+mn-lt"/>
              </a:rPr>
              <a:t>-Kan imidlertid være undrende; jeg tipper at, jeg lurer på om du kan kjenne deg ganske trist, når du blir avvist på den måten du beskrev. </a:t>
            </a:r>
          </a:p>
          <a:p>
            <a:pPr eaLnBrk="0" hangingPunct="0"/>
            <a:endParaRPr lang="nb-NO" sz="1200" dirty="0">
              <a:latin typeface="+mn-lt"/>
            </a:endParaRPr>
          </a:p>
          <a:p>
            <a:pPr eaLnBrk="0" hangingPunct="0"/>
            <a:r>
              <a:rPr lang="nb-NO" sz="1200" dirty="0">
                <a:latin typeface="+mn-lt"/>
              </a:rPr>
              <a:t>Vis aksept for følelsen: Edderkopp- de er ikke farlige: heller; </a:t>
            </a:r>
            <a:r>
              <a:rPr lang="nb-NO" sz="1200" i="1" dirty="0">
                <a:latin typeface="+mn-lt"/>
              </a:rPr>
              <a:t>«ikke rart at du blir redd, fordi edderkopper er ganske </a:t>
            </a:r>
            <a:r>
              <a:rPr lang="nb-NO" sz="1200" i="1" dirty="0" err="1">
                <a:latin typeface="+mn-lt"/>
              </a:rPr>
              <a:t>ekkle</a:t>
            </a:r>
            <a:r>
              <a:rPr lang="nb-NO" sz="1200" i="1" dirty="0">
                <a:latin typeface="+mn-lt"/>
              </a:rPr>
              <a:t>, også skriker du fordi de også er </a:t>
            </a:r>
            <a:r>
              <a:rPr lang="nb-NO" sz="1200" i="1" dirty="0" err="1">
                <a:latin typeface="+mn-lt"/>
              </a:rPr>
              <a:t>ekkle</a:t>
            </a:r>
            <a:r>
              <a:rPr lang="nb-NO" sz="1200" i="1" dirty="0">
                <a:latin typeface="+mn-lt"/>
              </a:rPr>
              <a:t> og du vil at den skal gå bort». </a:t>
            </a:r>
          </a:p>
          <a:p>
            <a:pPr>
              <a:lnSpc>
                <a:spcPct val="107000"/>
              </a:lnSpc>
              <a:spcAft>
                <a:spcPts val="800"/>
              </a:spcAft>
            </a:pPr>
            <a:r>
              <a:rPr lang="nb-NO" sz="1200" dirty="0">
                <a:latin typeface="+mn-lt"/>
              </a:rPr>
              <a:t>Vi kan validere selv om vi ikke vet: </a:t>
            </a:r>
            <a:r>
              <a:rPr lang="nb-NO" sz="1200" dirty="0">
                <a:effectLst/>
                <a:latin typeface="+mn-lt"/>
                <a:ea typeface="Calibri" panose="020F0502020204030204" pitchFamily="34" charset="0"/>
                <a:cs typeface="Times New Roman" panose="02020603050405020304" pitchFamily="18" charset="0"/>
              </a:rPr>
              <a:t>Følelsesvalidering kan også gjennomføres uten å forstå hvorfor barnet/ungdommen reagerer som de gjør, med genuint å akseptere at barnet/ungdommen har det slik akkurat </a:t>
            </a:r>
            <a:r>
              <a:rPr lang="nb-NO" sz="1200" dirty="0" err="1">
                <a:effectLst/>
                <a:latin typeface="+mn-lt"/>
                <a:ea typeface="Calibri" panose="020F0502020204030204" pitchFamily="34" charset="0"/>
                <a:cs typeface="Times New Roman" panose="02020603050405020304" pitchFamily="18" charset="0"/>
              </a:rPr>
              <a:t>nå.</a:t>
            </a:r>
            <a:r>
              <a:rPr lang="nb-NO" sz="1200" i="1" dirty="0" err="1">
                <a:effectLst/>
                <a:latin typeface="+mn-lt"/>
                <a:ea typeface="Calibri" panose="020F0502020204030204" pitchFamily="34" charset="0"/>
                <a:cs typeface="Times New Roman" panose="02020603050405020304" pitchFamily="18" charset="0"/>
              </a:rPr>
              <a:t>«Jeg</a:t>
            </a:r>
            <a:r>
              <a:rPr lang="nb-NO" sz="1200" i="1" dirty="0">
                <a:effectLst/>
                <a:latin typeface="+mn-lt"/>
                <a:ea typeface="Calibri" panose="020F0502020204030204" pitchFamily="34" charset="0"/>
                <a:cs typeface="Times New Roman" panose="02020603050405020304" pitchFamily="18" charset="0"/>
              </a:rPr>
              <a:t> ser at det er noe som plager deg og at du er veldig lei deg. Det er lov å være lei seg, og det er ikke alltid så lett å vite hvorfor man er lei seg. Det er noe som bare er så trist».</a:t>
            </a:r>
            <a:r>
              <a:rPr lang="nb-NO" sz="1200" dirty="0">
                <a:effectLst/>
                <a:latin typeface="+mn-lt"/>
                <a:ea typeface="Calibri" panose="020F0502020204030204" pitchFamily="34" charset="0"/>
                <a:cs typeface="Times New Roman" panose="02020603050405020304" pitchFamily="18" charset="0"/>
              </a:rPr>
              <a:t> </a:t>
            </a:r>
            <a:br>
              <a:rPr lang="nb-NO" sz="1200" i="1" dirty="0">
                <a:latin typeface="+mn-lt"/>
              </a:rPr>
            </a:br>
            <a:br>
              <a:rPr lang="nb-NO" sz="1200" dirty="0">
                <a:latin typeface="+mn-lt"/>
              </a:rPr>
            </a:br>
            <a:r>
              <a:rPr lang="nb-NO" sz="1200" b="1" dirty="0">
                <a:latin typeface="+mn-lt"/>
              </a:rPr>
              <a:t>Validere Opplevelse: </a:t>
            </a:r>
            <a:r>
              <a:rPr lang="nb-NO" sz="1200" dirty="0">
                <a:latin typeface="+mn-lt"/>
              </a:rPr>
              <a:t>orker ikke- er sliten- det er ikke følelser men opplevelser. Vi skal validere det også. </a:t>
            </a:r>
            <a:r>
              <a:rPr lang="nb-NO" sz="1200" i="1" dirty="0">
                <a:latin typeface="+mn-lt"/>
              </a:rPr>
              <a:t>«Ikke rart at det er tungt å komme i gang med å øve til prøve, når du er sliten etter en lang dag på skolen og aller helst bare vil sitte i sofaen og slappe av».  </a:t>
            </a:r>
            <a:r>
              <a:rPr lang="nb-NO" sz="1200" b="0" i="1" dirty="0">
                <a:latin typeface="+mn-lt"/>
              </a:rPr>
              <a:t>«Så utrolig vondt det må være å føle deg så avvist av bestevennen din»  </a:t>
            </a:r>
            <a:r>
              <a:rPr lang="nb-NO" sz="1200" i="0" dirty="0">
                <a:latin typeface="+mn-lt"/>
              </a:rPr>
              <a:t>(avvisning, kritikk- er sant for den det gjelder selv om vi ikke er enig eller kan få lyst til å beskytte den andre part). Uten denne </a:t>
            </a:r>
            <a:r>
              <a:rPr lang="nb-NO" sz="1200" i="0" dirty="0" err="1">
                <a:latin typeface="+mn-lt"/>
              </a:rPr>
              <a:t>gyldiggjøringen</a:t>
            </a:r>
            <a:r>
              <a:rPr lang="nb-NO" sz="1200" i="0" dirty="0">
                <a:latin typeface="+mn-lt"/>
              </a:rPr>
              <a:t>, sier du at det de føler er feil. </a:t>
            </a:r>
            <a:br>
              <a:rPr lang="nb-NO" sz="1200" i="0" dirty="0">
                <a:latin typeface="+mn-lt"/>
              </a:rPr>
            </a:br>
            <a:br>
              <a:rPr lang="nb-NO" sz="1200" i="0" dirty="0">
                <a:latin typeface="+mn-lt"/>
              </a:rPr>
            </a:br>
            <a:r>
              <a:rPr lang="nb-NO" sz="1200" b="1" i="0" dirty="0">
                <a:latin typeface="+mn-lt"/>
              </a:rPr>
              <a:t>Empati: </a:t>
            </a:r>
            <a:r>
              <a:rPr lang="nb-NO" sz="1200" i="0" dirty="0">
                <a:latin typeface="+mn-lt"/>
              </a:rPr>
              <a:t>Dette betyr at du setter deg inn i og setter ord på hva du tror den andre tenker når de har den følelsen, og sette ord på de rent kroppslige og fysiske opplevelsene de kan ha når de føler det slik, og prøver å sette følelsen i en sammenheng; slik at følelsen gir mening: blir </a:t>
            </a:r>
            <a:r>
              <a:rPr lang="nb-NO" sz="1200" i="0" dirty="0" err="1">
                <a:latin typeface="+mn-lt"/>
              </a:rPr>
              <a:t>gyldiggjort</a:t>
            </a:r>
            <a:r>
              <a:rPr lang="nb-NO" sz="1200" i="0" dirty="0">
                <a:latin typeface="+mn-lt"/>
              </a:rPr>
              <a:t>. </a:t>
            </a:r>
            <a:r>
              <a:rPr lang="nb-NO" sz="1200" i="0" dirty="0" err="1">
                <a:latin typeface="+mn-lt"/>
              </a:rPr>
              <a:t>Evntuelt</a:t>
            </a:r>
            <a:r>
              <a:rPr lang="nb-NO" sz="1200" i="0" dirty="0">
                <a:latin typeface="+mn-lt"/>
              </a:rPr>
              <a:t> koble sammen følelser. </a:t>
            </a:r>
            <a:br>
              <a:rPr lang="nb-NO" sz="1200" i="0" dirty="0">
                <a:latin typeface="+mn-lt"/>
              </a:rPr>
            </a:br>
            <a:br>
              <a:rPr lang="nb-NO" sz="1200" i="0" dirty="0">
                <a:latin typeface="+mn-lt"/>
              </a:rPr>
            </a:br>
            <a:r>
              <a:rPr lang="nb-NO" sz="1200" b="1" i="0" dirty="0" err="1">
                <a:latin typeface="+mn-lt"/>
              </a:rPr>
              <a:t>Intoning</a:t>
            </a:r>
            <a:r>
              <a:rPr lang="nb-NO" sz="1200" b="1" i="0" dirty="0">
                <a:latin typeface="+mn-lt"/>
              </a:rPr>
              <a:t>: </a:t>
            </a:r>
            <a:r>
              <a:rPr lang="nb-NO" sz="1200" b="0" i="0" dirty="0">
                <a:latin typeface="+mn-lt"/>
              </a:rPr>
              <a:t>provoserende med lavt tonefall i møte med sinne. Skal heller ikke overgå den andres sinne, da det kan også provosere. Tristhet lavest. Gå, vær også fysisk nærmere ved validering. Prøv å match følelsen; bekymret </a:t>
            </a:r>
            <a:r>
              <a:rPr lang="nb-NO" sz="1200" b="0" i="0" dirty="0" err="1">
                <a:latin typeface="+mn-lt"/>
              </a:rPr>
              <a:t>blik</a:t>
            </a:r>
            <a:r>
              <a:rPr lang="nb-NO" sz="1200" b="0" i="0" dirty="0">
                <a:latin typeface="+mn-lt"/>
              </a:rPr>
              <a:t> ved redsel, trist fjes ved </a:t>
            </a:r>
            <a:r>
              <a:rPr lang="nb-NO" sz="1200" b="0" i="0" dirty="0" err="1">
                <a:latin typeface="+mn-lt"/>
              </a:rPr>
              <a:t>tirsthet</a:t>
            </a:r>
            <a:r>
              <a:rPr lang="nb-NO" sz="1200" b="0" i="0" dirty="0">
                <a:latin typeface="+mn-lt"/>
              </a:rPr>
              <a:t>, rynket panne ved sinne; tydelig kroppsspråk. </a:t>
            </a:r>
            <a:br>
              <a:rPr lang="nb-NO" sz="1200" b="0" i="0" dirty="0">
                <a:latin typeface="+mn-lt"/>
              </a:rPr>
            </a:br>
            <a:r>
              <a:rPr lang="nb-NO" sz="1200" b="0" i="0" dirty="0">
                <a:latin typeface="+mn-lt"/>
              </a:rPr>
              <a:t>Ordene man bruker i validering; må gi gjenklang for barnet. Eks: ordet forstår vis forsiktighet med å bruke det: du må vite sikkert vis du bruker forstå eller skjønner. Og fra </a:t>
            </a:r>
            <a:r>
              <a:rPr lang="nb-NO" sz="1200" b="0" i="0" dirty="0" err="1">
                <a:latin typeface="+mn-lt"/>
              </a:rPr>
              <a:t>ca</a:t>
            </a:r>
            <a:r>
              <a:rPr lang="nb-NO" sz="1200" b="0" i="0" dirty="0">
                <a:latin typeface="+mn-lt"/>
              </a:rPr>
              <a:t> 11. års alder har </a:t>
            </a:r>
            <a:r>
              <a:rPr lang="nb-NO" sz="1200" b="0" i="0" dirty="0" err="1">
                <a:latin typeface="+mn-lt"/>
              </a:rPr>
              <a:t>egt</a:t>
            </a:r>
            <a:r>
              <a:rPr lang="nb-NO" sz="1200" b="0" i="0" dirty="0">
                <a:latin typeface="+mn-lt"/>
              </a:rPr>
              <a:t>. barn blitt allergiske mot det ordet: Du forstår ikke en dritt. Hele ungdomstiden også. Bruk andre ord; klart at, selvfølgelig, ikke rart at, det gir mening at, det er som om du føler deg, jeg tipper at du kan, </a:t>
            </a:r>
            <a:r>
              <a:rPr lang="nb-NO" sz="1200" b="0" i="0" dirty="0" err="1">
                <a:latin typeface="+mn-lt"/>
              </a:rPr>
              <a:t>o.l</a:t>
            </a:r>
            <a:r>
              <a:rPr lang="nb-NO" sz="1200" b="0" i="0" dirty="0">
                <a:latin typeface="+mn-lt"/>
              </a:rPr>
              <a:t>, bruk ord i tråd med barnet. </a:t>
            </a:r>
            <a:br>
              <a:rPr lang="nb-NO" sz="1200" b="0" i="0" dirty="0">
                <a:latin typeface="+mn-lt"/>
              </a:rPr>
            </a:br>
            <a:r>
              <a:rPr lang="nb-NO" sz="1200" b="0" i="0" dirty="0">
                <a:latin typeface="+mn-lt"/>
              </a:rPr>
              <a:t>Tonefallet må også gå ned mot slutten av valideringen, det er mer </a:t>
            </a:r>
            <a:r>
              <a:rPr lang="nb-NO" sz="1200" b="0" i="0" dirty="0" err="1">
                <a:latin typeface="+mn-lt"/>
              </a:rPr>
              <a:t>annerkjennende</a:t>
            </a:r>
            <a:r>
              <a:rPr lang="nb-NO" sz="1200" b="0" i="0" dirty="0">
                <a:latin typeface="+mn-lt"/>
              </a:rPr>
              <a:t> for å understreke enn og gå i lysere tonenivå. </a:t>
            </a:r>
            <a:br>
              <a:rPr lang="nb-NO" sz="1200" i="0" dirty="0">
                <a:latin typeface="+mn-lt"/>
              </a:rPr>
            </a:br>
            <a:br>
              <a:rPr lang="nb-NO" sz="1200" i="0" dirty="0">
                <a:latin typeface="+mn-lt"/>
              </a:rPr>
            </a:br>
            <a:r>
              <a:rPr lang="nb-NO" sz="1200" b="1" i="0" dirty="0">
                <a:latin typeface="+mn-lt"/>
              </a:rPr>
              <a:t>Unngå å gå for den lyse siden: </a:t>
            </a:r>
            <a:r>
              <a:rPr lang="nb-NO" sz="1200" dirty="0">
                <a:latin typeface="+mn-lt"/>
              </a:rPr>
              <a:t>Når vi er uenige, eller når vi prøver å motivere barna til å gjøre noe, vil vi ofte falle for fristelsen til å legge til løsning. Prøv å stol på metoden og at barnet finner det selv. Problemet ligger ofte i løsningen, mens løsningen egentlig ligger i selve følelsen bare vi tørr og være i følelsen med dem og oss selv. </a:t>
            </a:r>
            <a:br>
              <a:rPr lang="nb-NO" sz="1200" dirty="0">
                <a:latin typeface="+mn-lt"/>
              </a:rPr>
            </a:br>
            <a:br>
              <a:rPr lang="nb-NO" sz="1200" dirty="0">
                <a:latin typeface="+mn-lt"/>
              </a:rPr>
            </a:br>
            <a:r>
              <a:rPr lang="nb-NO" sz="1200" b="1" dirty="0">
                <a:latin typeface="+mn-lt"/>
              </a:rPr>
              <a:t>Validering fasiliteter frem følelsesuttrykket:</a:t>
            </a:r>
            <a:r>
              <a:rPr lang="nb-NO" sz="1200" b="1" dirty="0">
                <a:effectLst/>
                <a:latin typeface="+mn-lt"/>
                <a:ea typeface="Calibri" panose="020F0502020204030204" pitchFamily="34" charset="0"/>
                <a:cs typeface="Times New Roman" panose="02020603050405020304" pitchFamily="18" charset="0"/>
              </a:rPr>
              <a:t> </a:t>
            </a:r>
            <a:r>
              <a:rPr lang="nb-NO" sz="1200" dirty="0">
                <a:effectLst/>
                <a:latin typeface="+mn-lt"/>
                <a:ea typeface="Calibri" panose="020F0502020204030204" pitchFamily="34" charset="0"/>
                <a:cs typeface="Times New Roman" panose="02020603050405020304" pitchFamily="18" charset="0"/>
              </a:rPr>
              <a:t>Hvis barnet/ungdommen begynner å gråte, tenker vi at det ikke skyldes at du har fremprovosert tristhet i barnet, men at ungdommen åpner seg opp og viser den tristheten som er på innsiden, og at gjennom valideringen så har du latt ungdommen få lov til å uttrykke det den føler. Samme kan gjelde for sinne, og redsel. Det er en god ting, for følelsen må nås helt, før den kan slippe taket. </a:t>
            </a:r>
            <a:endParaRPr lang="no-NO" sz="1200" dirty="0">
              <a:effectLst/>
              <a:latin typeface="+mn-lt"/>
              <a:ea typeface="Calibri" panose="020F0502020204030204" pitchFamily="34" charset="0"/>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br>
              <a:rPr lang="nb-NO" sz="1200" i="0" dirty="0">
                <a:latin typeface="+mn-lt"/>
              </a:rPr>
            </a:br>
            <a:r>
              <a:rPr lang="nb-NO" sz="1200" b="1" i="0" dirty="0">
                <a:latin typeface="+mn-lt"/>
              </a:rPr>
              <a:t>Husk: </a:t>
            </a:r>
            <a:r>
              <a:rPr lang="nb-NO" sz="1200" dirty="0">
                <a:effectLst/>
                <a:latin typeface="+mn-lt"/>
                <a:ea typeface="Calibri" panose="020F0502020204030204" pitchFamily="34" charset="0"/>
                <a:cs typeface="Times New Roman" panose="02020603050405020304" pitchFamily="18" charset="0"/>
              </a:rPr>
              <a:t>En god huskeregel når vi blir i tvil om det er riktig å validere en bestemt følelse, er at selv om følelser kan være uforståelige eller uønsket, er de alltid gyldige. Barn/ungdom/voksne føler det de føler og vi kommer ingen vei ved å si at det de føler er feil (uavhengig av om det er gamle følelser fra fortiden, kamuflasjefølelser </a:t>
            </a:r>
            <a:r>
              <a:rPr lang="nb-NO" sz="1200" dirty="0" err="1">
                <a:effectLst/>
                <a:latin typeface="+mn-lt"/>
                <a:ea typeface="Calibri" panose="020F0502020204030204" pitchFamily="34" charset="0"/>
                <a:cs typeface="Times New Roman" panose="02020603050405020304" pitchFamily="18" charset="0"/>
              </a:rPr>
              <a:t>o.l</a:t>
            </a:r>
            <a:r>
              <a:rPr lang="nb-NO" sz="1200" dirty="0">
                <a:effectLst/>
                <a:latin typeface="+mn-lt"/>
                <a:ea typeface="Calibri" panose="020F0502020204030204" pitchFamily="34" charset="0"/>
                <a:cs typeface="Times New Roman" panose="02020603050405020304" pitchFamily="18" charset="0"/>
              </a:rPr>
              <a:t>).  Følelser sitter i kroppen og de er </a:t>
            </a:r>
            <a:r>
              <a:rPr lang="nb-NO" sz="1200" dirty="0" err="1">
                <a:effectLst/>
                <a:latin typeface="+mn-lt"/>
                <a:ea typeface="Calibri" panose="020F0502020204030204" pitchFamily="34" charset="0"/>
                <a:cs typeface="Times New Roman" panose="02020603050405020304" pitchFamily="18" charset="0"/>
              </a:rPr>
              <a:t>reele</a:t>
            </a:r>
            <a:r>
              <a:rPr lang="nb-NO" sz="1200" dirty="0">
                <a:effectLst/>
                <a:latin typeface="+mn-lt"/>
                <a:ea typeface="Calibri" panose="020F0502020204030204" pitchFamily="34" charset="0"/>
                <a:cs typeface="Times New Roman" panose="02020603050405020304" pitchFamily="18" charset="0"/>
              </a:rPr>
              <a:t> for den det gjelder.  Når vi klarer å formidle at følelsen er gyldig, uansett hva, hvem, hvorfor, hvordan, lærer vi personen å lytte til egne følelser og ta seg selv på alvor. Da får vi klokere barn/ungdom/voksne som er i stand til å ta seg selv på alvor og ta gode valg. Det gjelder til og med tenåringsgutten/jenta som har truet med kniv, truet og slått andre med mer. Å eksempelvis validere følelsen sinne er ikke det samme som å godta vold og trusler. </a:t>
            </a:r>
            <a:endParaRPr lang="nb-NO" sz="1200" dirty="0">
              <a:latin typeface="+mn-lt"/>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1858244" rtl="0" eaLnBrk="1" fontAlgn="auto" latinLnBrk="0" hangingPunct="1">
              <a:lnSpc>
                <a:spcPct val="100000"/>
              </a:lnSpc>
              <a:spcBef>
                <a:spcPts val="0"/>
              </a:spcBef>
              <a:spcAft>
                <a:spcPts val="0"/>
              </a:spcAft>
              <a:buClrTx/>
              <a:buSzTx/>
              <a:buFontTx/>
              <a:buNone/>
              <a:tabLst/>
              <a:defRPr/>
            </a:pPr>
            <a:fld id="{44B2E8C7-50E2-4119-B353-56AACFB37853}" type="slidenum">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58244" rtl="0" eaLnBrk="1" fontAlgn="auto" latinLnBrk="0" hangingPunct="1">
                <a:lnSpc>
                  <a:spcPct val="100000"/>
                </a:lnSpc>
                <a:spcBef>
                  <a:spcPts val="0"/>
                </a:spcBef>
                <a:spcAft>
                  <a:spcPts val="0"/>
                </a:spcAft>
                <a:buClrTx/>
                <a:buSzTx/>
                <a:buFontTx/>
                <a:buNone/>
                <a:tabLst/>
                <a:defRPr/>
              </a:pPr>
              <a:t>11</a:t>
            </a:fld>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38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4B2E8C7-50E2-4119-B353-56AACFB37853}" type="slidenum">
              <a:rPr lang="nb-NO" smtClean="0"/>
              <a:t>12</a:t>
            </a:fld>
            <a:endParaRPr lang="nb-NO"/>
          </a:p>
        </p:txBody>
      </p:sp>
    </p:spTree>
    <p:extLst>
      <p:ext uri="{BB962C8B-B14F-4D97-AF65-F5344CB8AC3E}">
        <p14:creationId xmlns:p14="http://schemas.microsoft.com/office/powerpoint/2010/main" val="850701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22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u="sng" dirty="0"/>
          </a:p>
          <a:p>
            <a:r>
              <a:rPr lang="nb-NO" u="sng" dirty="0"/>
              <a:t>Poeng om skam: </a:t>
            </a:r>
            <a:r>
              <a:rPr lang="nb-NO" dirty="0"/>
              <a:t>Viktig å utvide opplevelsen i stedet for å si følelsen skam. Dette da det ofte er en følelse som er svært lite integrert. Og du får mer tilgang til å si at det handler om skam når opplevelsen er utvidet. Flaut er et annet ord for skam. Redd for å bli avslørt som ikke god nok. Situasjonen er pinlig. Det kjennes kleint å snakke om. Til og med de ordene kan være for vondt og erkjenne. Ofte når det gjelder skam- er det hensiktsmessig og «</a:t>
            </a:r>
            <a:r>
              <a:rPr lang="nb-NO" dirty="0" err="1"/>
              <a:t>appelere</a:t>
            </a:r>
            <a:r>
              <a:rPr lang="nb-NO" dirty="0"/>
              <a:t>» til ordene som kan komme fra selvkritikken; </a:t>
            </a:r>
            <a:r>
              <a:rPr lang="nb-NO" i="1" dirty="0"/>
              <a:t>« det er som om du forteller deg selv at…..(du kommer ikke til å få det til uansett, så du kan </a:t>
            </a:r>
            <a:r>
              <a:rPr lang="nb-NO" i="1" dirty="0" err="1"/>
              <a:t>likesågodt</a:t>
            </a:r>
            <a:r>
              <a:rPr lang="nb-NO" i="1" dirty="0"/>
              <a:t> la være), når du kjenner at det blir for vanskelig å gjøre».</a:t>
            </a:r>
          </a:p>
          <a:p>
            <a:endParaRPr lang="nb-NO" dirty="0"/>
          </a:p>
          <a:p>
            <a:r>
              <a:rPr lang="nb-NO" dirty="0"/>
              <a:t>«Når du kjenner den kjipe kritikeren kommer, så er det som om du bare har lyst til å synke sammen i stolen og helst bare forsvinne fra den kjipe situasjonen, og i </a:t>
            </a:r>
            <a:r>
              <a:rPr lang="nb-NO" dirty="0" err="1"/>
              <a:t>hverfall</a:t>
            </a:r>
            <a:r>
              <a:rPr lang="nb-NO" dirty="0"/>
              <a:t> ikke snakke om det».</a:t>
            </a:r>
            <a:br>
              <a:rPr lang="nb-NO" dirty="0"/>
            </a:br>
            <a:endParaRPr lang="nb-NO" dirty="0"/>
          </a:p>
          <a:p>
            <a:r>
              <a:rPr lang="nb-NO" i="1" dirty="0"/>
              <a:t>«Det er som om du ikke føler deg god nok for mamma og pappa, når du ikke presterer slik du føler vi forventer av deg. Eller som du forventer av deg selv». </a:t>
            </a:r>
            <a:br>
              <a:rPr lang="nb-NO" i="1" dirty="0"/>
            </a:br>
            <a:endParaRPr lang="nb-NO" i="1" dirty="0"/>
          </a:p>
          <a:p>
            <a:r>
              <a:rPr lang="nb-NO" i="1" dirty="0"/>
              <a:t>«Det er som om du føler deg dum, fordi du har dysleksi, også er du redd for at de andre vil le av deg og ikke like deg, du er redd for at vi ikke er likeglad i deg fordi du har disse utfordringene…»</a:t>
            </a:r>
            <a:br>
              <a:rPr lang="nb-NO" i="1" dirty="0"/>
            </a:br>
            <a:br>
              <a:rPr lang="nb-NO" i="1" dirty="0"/>
            </a:br>
            <a:r>
              <a:rPr lang="nb-NO" i="1" dirty="0"/>
              <a:t>«Det er som om du føler at livet er urettferdig fordi du ikke får til å gjøre det så bra som du ønsker, det er som om du føler deg mindre verdt fordi du ikke mestrer dette». </a:t>
            </a:r>
            <a:br>
              <a:rPr lang="nb-NO" i="1" dirty="0"/>
            </a:br>
            <a:endParaRPr lang="nb-NO" i="1" dirty="0"/>
          </a:p>
          <a:p>
            <a:r>
              <a:rPr lang="nb-NO" i="1" dirty="0"/>
              <a:t>«Så utrolig vondt det må være, det er som om du bare ikke vil se på meg når vi snakker om det, det gjør vondt å møte blikket mitt»</a:t>
            </a:r>
            <a:br>
              <a:rPr lang="nb-NO" i="1" dirty="0"/>
            </a:br>
            <a:br>
              <a:rPr lang="nb-NO" i="1" dirty="0"/>
            </a:br>
            <a:r>
              <a:rPr lang="nb-NO" i="1" dirty="0"/>
              <a:t>«Ikke rart at du vil unngå å snakke om dette, fordi du er redd for at vi skal vi skal bli sint på deg, og forvente mer av deg enn det du kan klare». </a:t>
            </a:r>
            <a:br>
              <a:rPr lang="nb-NO" i="1" dirty="0"/>
            </a:br>
            <a:endParaRPr lang="nb-NO" i="1" dirty="0"/>
          </a:p>
          <a:p>
            <a:r>
              <a:rPr lang="nb-NO" i="1" dirty="0"/>
              <a:t>«Jeg lurer på om det kan være sånn at du sier til deg selv at du er dum, som ikke får dette til? Og at livet kjennes kjipt og urettferdig, fordi dette har blitt så vanskelig for deg?»</a:t>
            </a:r>
            <a:br>
              <a:rPr lang="nb-NO" i="1" dirty="0"/>
            </a:br>
            <a:endParaRPr lang="nb-NO" i="1" dirty="0"/>
          </a:p>
          <a:p>
            <a:r>
              <a:rPr lang="nb-NO" i="1" dirty="0"/>
              <a:t>«Det er som om hver gang du skal prøve å mestre dette, så kommer den kjipe </a:t>
            </a:r>
            <a:r>
              <a:rPr lang="nb-NO" i="1" dirty="0" err="1"/>
              <a:t>ekkle</a:t>
            </a:r>
            <a:r>
              <a:rPr lang="nb-NO" i="1" dirty="0"/>
              <a:t> klumpen i magen, og stemmen som forteller deg at dette får du ikke til- så du kan bare la være å prøve». </a:t>
            </a:r>
          </a:p>
          <a:p>
            <a:endParaRPr lang="nb-NO"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u="sng" dirty="0"/>
              <a:t>Annet poeng om skam: </a:t>
            </a:r>
            <a:r>
              <a:rPr lang="nb-NO" dirty="0"/>
              <a:t>Hvis personen har mye skam, så kan det være at validering tar tid. De kan ha mye ubehag med følelser, og det å tørre å være sårbar. Sinne, avsky, tristhet, og frykt kan alle være sekundære følelser- som må møtes først før du kan validere skammen. Ofte kan det komme mye sinne til uttrykk fra barnet, og det sekundære må møtes med </a:t>
            </a:r>
            <a:r>
              <a:rPr lang="nb-NO" dirty="0" err="1"/>
              <a:t>gyldiggjøring</a:t>
            </a:r>
            <a:r>
              <a:rPr lang="nb-NO" dirty="0"/>
              <a:t>; du har lov til å være sint/ skuffet/ irritert på deg selv. Ikke rart at du ikke vil snakke med meg, fordi jeg ikke kan forstå 100 % hvordan du har det, og du føler ingen rundt deg forstår. Det er som om du må beskytte deg mot meg også, så da er det virkelig ikke rart at du ikke vil snakke med meg.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838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latin typeface="+mn-lt"/>
              </a:rPr>
              <a:t>Møt følelsene, og stå i grensene. Skap gode overganger ved og møte følelsesbehovet først. </a:t>
            </a:r>
            <a:br>
              <a:rPr lang="nb-NO" sz="1200" dirty="0">
                <a:latin typeface="+mn-lt"/>
              </a:rPr>
            </a:br>
            <a:r>
              <a:rPr lang="nb-NO" sz="1200" dirty="0">
                <a:latin typeface="+mn-lt"/>
              </a:rPr>
              <a:t>Når en følelse står i veien for at barn skal utføre noe, kan mye tid bli spart om følelsesbehovet møtes først. </a:t>
            </a:r>
            <a:br>
              <a:rPr lang="nb-NO" sz="1200" dirty="0">
                <a:latin typeface="+mn-lt"/>
              </a:rPr>
            </a:br>
            <a:br>
              <a:rPr lang="nb-NO" sz="1200" dirty="0">
                <a:latin typeface="+mn-lt"/>
              </a:rPr>
            </a:br>
            <a:r>
              <a:rPr lang="nb-NO" sz="1200" dirty="0">
                <a:latin typeface="+mn-lt"/>
              </a:rPr>
              <a:t>I grensesetting, er det også normalt at sinne blir aktivert. Når barnet blir bedt om å gjøre noe de ikke har lyst til. </a:t>
            </a:r>
            <a:br>
              <a:rPr lang="nb-NO" sz="1200" dirty="0">
                <a:latin typeface="+mn-lt"/>
              </a:rPr>
            </a:br>
            <a:endParaRPr lang="nb-NO" sz="1200" dirty="0">
              <a:latin typeface="+mn-lt"/>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893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44B2E8C7-50E2-4119-B353-56AACFB37853}" type="slidenum">
              <a:rPr lang="nb-NO" smtClean="0"/>
              <a:t>16</a:t>
            </a:fld>
            <a:endParaRPr lang="nb-NO"/>
          </a:p>
        </p:txBody>
      </p:sp>
    </p:spTree>
    <p:extLst>
      <p:ext uri="{BB962C8B-B14F-4D97-AF65-F5344CB8AC3E}">
        <p14:creationId xmlns:p14="http://schemas.microsoft.com/office/powerpoint/2010/main" val="3417747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055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dirty="0"/>
              <a:t>Vær litt detektiv med eget budskap dersom barnet ditt protesterer, eller føler sterkere på det du har sagt. </a:t>
            </a:r>
            <a:br>
              <a:rPr lang="nb-NO" sz="1200" dirty="0"/>
            </a:br>
            <a:r>
              <a:rPr lang="nb-NO" sz="1200" dirty="0">
                <a:solidFill>
                  <a:schemeClr val="bg2">
                    <a:lumMod val="25000"/>
                  </a:schemeClr>
                </a:solidFill>
              </a:rPr>
              <a:t>Hva kan det underliggende budskapet ha vært som du formidler mellom linjene? Hva er det den andre hører?</a:t>
            </a:r>
            <a:br>
              <a:rPr lang="nb-NO" sz="1200" dirty="0">
                <a:solidFill>
                  <a:schemeClr val="bg2">
                    <a:lumMod val="25000"/>
                  </a:schemeClr>
                </a:solidFill>
              </a:rPr>
            </a:br>
            <a:br>
              <a:rPr lang="nb-NO" sz="1200" dirty="0">
                <a:solidFill>
                  <a:schemeClr val="bg2">
                    <a:lumMod val="25000"/>
                  </a:schemeClr>
                </a:solidFill>
              </a:rPr>
            </a:br>
            <a:r>
              <a:rPr lang="nb-NO" sz="1200" dirty="0">
                <a:solidFill>
                  <a:schemeClr val="bg2">
                    <a:lumMod val="25000"/>
                  </a:schemeClr>
                </a:solidFill>
              </a:rPr>
              <a:t>Foil kan hoppes over. </a:t>
            </a:r>
            <a:br>
              <a:rPr lang="nb-NO" sz="1200" dirty="0"/>
            </a:br>
            <a:endParaRPr lang="nb-NO" sz="120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848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200" dirty="0"/>
          </a:p>
          <a:p>
            <a:r>
              <a:rPr lang="nb-NO" sz="1200" dirty="0"/>
              <a:t>Ferdigheter innen følelseshåndtering gir deg som forelder mulighet til å støtte barnet ditt når han/hun opplever emosjonell smerte. </a:t>
            </a:r>
          </a:p>
          <a:p>
            <a:r>
              <a:rPr lang="nb-NO" sz="1200" dirty="0"/>
              <a:t>Det vil føre til et sterkere bånd mellom deg og barnet ditt, men det vil også øke ditt barns kompetanse i å håndtere vanskelige følelser, noe som gjør symptomer på vansker overflødige!</a:t>
            </a:r>
          </a:p>
          <a:p>
            <a:r>
              <a:rPr lang="nb-NO" sz="1200" dirty="0"/>
              <a:t>Dine forsøk på å stoppe ditt barns symptomer vil være mer effektive, fordi dere nå snakker om det som er viktig, som er den underliggende årsaken til at symptomene oppstår!</a:t>
            </a:r>
          </a:p>
          <a:p>
            <a:r>
              <a:rPr lang="nb-NO" sz="1200" dirty="0"/>
              <a:t>Barnet ditt vil oppleve at du endelig forstår! Og barnet føler seg mindre alene i det vanskelige!</a:t>
            </a:r>
          </a:p>
          <a:p>
            <a:r>
              <a:rPr lang="nb-NO" sz="1200" dirty="0"/>
              <a:t>Barnet vil også lære at vanskelige følelser er en del av livet, og at det er mulig å håndtere dette (på samme måte som kan håndtere det å være tørst eller trøtt – det finnes en «løsning»). </a:t>
            </a:r>
            <a:r>
              <a:rPr lang="nb-NO" sz="1200" b="1" dirty="0"/>
              <a:t>Emosjoner/følelser er ikke farlige, men nyttige, og forteller oss hva vi trenger!</a:t>
            </a:r>
          </a:p>
          <a:p>
            <a:r>
              <a:rPr lang="nb-NO" sz="1200" dirty="0"/>
              <a:t>Og på sikt vil barnet ditt internalisere evnen til å regulere seg selv emosjonelt, istedenfor å bruke symptomer som strategi!</a:t>
            </a:r>
          </a:p>
          <a:p>
            <a:endParaRPr lang="nb-NO" sz="1200" dirty="0"/>
          </a:p>
          <a:p>
            <a:r>
              <a:rPr lang="nb-NO" sz="1200" dirty="0"/>
              <a:t>Det er aldri for sent å be om unnskyldning eller å reparere. </a:t>
            </a: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A1720-3A19-40AD-B928-9D429DA2E52C}" type="slidenum">
              <a:rPr kumimoji="0" lang="nb-NO"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937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Si at dette er en demonstrasjon. Vi ønsker at en forelder skal komme opp og vise sine ferdigheter. Det er tross alt dere som er eksperter på barna deres. Så hva pleier de å gjøre når barnet deres har en vanskelig følelse det vil unngå? Kom opp og vis. Dersom ingen melder seg frivillig, plukker vi bare en tilfeldig i salen. På mindre foreldrekurs må alle opp. Nå trenger vi en som tar en for laget.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Hva skjedde i dere nå? </a:t>
            </a:r>
            <a:r>
              <a:rPr lang="en-CA" dirty="0" err="1"/>
              <a:t>Kroppslig</a:t>
            </a:r>
            <a:r>
              <a:rPr lang="en-CA" dirty="0"/>
              <a:t> </a:t>
            </a:r>
            <a:r>
              <a:rPr lang="en-CA" dirty="0" err="1"/>
              <a:t>fornemmelse</a:t>
            </a:r>
            <a:r>
              <a:rPr lang="en-CA" dirty="0"/>
              <a:t>? Tanker? </a:t>
            </a:r>
            <a:r>
              <a:rPr lang="en-CA" dirty="0" err="1"/>
              <a:t>Følelser</a:t>
            </a:r>
            <a:r>
              <a:rPr lang="en-CA" dirty="0"/>
              <a:t>? </a:t>
            </a:r>
            <a:r>
              <a:rPr lang="en-CA" dirty="0" err="1"/>
              <a:t>Handlingstendens</a:t>
            </a:r>
            <a:r>
              <a:rPr lang="en-CA" dirty="0"/>
              <a:t>? </a:t>
            </a:r>
            <a:r>
              <a:rPr lang="nb-NO" sz="1200" kern="1200" dirty="0">
                <a:solidFill>
                  <a:schemeClr val="tx1"/>
                </a:solidFill>
                <a:effectLst/>
                <a:latin typeface="+mn-lt"/>
                <a:ea typeface="+mn-ea"/>
                <a:cs typeface="+mn-cs"/>
              </a:rPr>
              <a:t>Aktivering av følelser, redsel for å dumme seg ut eller for å bli avslørt som en dårlig lærer (indre kritiker). Hva er poenget med å aktivere følelser her og nå? Hvorfor viktig å vise lærere dette? Elin hvordan var det for deg når du gjorde det?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BAA3C-DA02-4020-8648-D4F82FD6C3F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561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en-US" dirty="0">
              <a:cs typeface="Calibri"/>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8D0F9-469B-4905-8D55-B0C8268D74F5}"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775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Sitt sammen, to og to eller tre og tre. Der dere er: følg følelsen, og valider den ..  </a:t>
            </a:r>
            <a:r>
              <a:rPr lang="nb-NO" dirty="0" err="1"/>
              <a:t>Ca</a:t>
            </a:r>
            <a:r>
              <a:rPr lang="nb-NO" dirty="0"/>
              <a:t> 10 min!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558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mulig fasit</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039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t>Følefellene lurer…</a:t>
            </a:r>
          </a:p>
          <a:p>
            <a:pPr marL="464561" indent="-464561">
              <a:buAutoNum type="arabicPeriod"/>
            </a:pPr>
            <a:r>
              <a:rPr lang="nb-NO" sz="1200" dirty="0"/>
              <a:t>Frykt for avvisning – miste relasjon</a:t>
            </a:r>
          </a:p>
          <a:p>
            <a:pPr marL="464561" indent="-464561">
              <a:buAutoNum type="arabicPeriod"/>
            </a:pPr>
            <a:r>
              <a:rPr lang="nb-NO" sz="1200" dirty="0"/>
              <a:t>Skam: jeg er ikke god nok </a:t>
            </a:r>
          </a:p>
          <a:p>
            <a:pPr marL="464561" indent="-464561">
              <a:buAutoNum type="arabicPeriod"/>
            </a:pPr>
            <a:r>
              <a:rPr lang="nb-NO" sz="1200" dirty="0"/>
              <a:t>Skyld + skam = </a:t>
            </a:r>
            <a:r>
              <a:rPr lang="nb-NO" sz="1200" dirty="0" err="1"/>
              <a:t>hjelpesløhet</a:t>
            </a:r>
            <a:r>
              <a:rPr lang="nb-NO" sz="1200" dirty="0"/>
              <a:t> – det er min feil og jeg kan ikke gjøre det godt igjen. Husk at skyldfølelsen er vår beste hjelpemotor til reparasjon: det er den gufne følelsen som forteller oss at vi har gjort feil og trenger å si unnskyld. </a:t>
            </a:r>
          </a:p>
          <a:p>
            <a:pPr marL="464561" indent="-464561">
              <a:buAutoNum type="arabicPeriod"/>
            </a:pPr>
            <a:r>
              <a:rPr lang="nb-NO" sz="1200" dirty="0"/>
              <a:t>Frykt for at det skal gå gale med barnet hvis vi ikke pusher</a:t>
            </a:r>
          </a:p>
          <a:p>
            <a:pPr marL="464561" indent="-464561">
              <a:buAutoNum type="arabicPeriod"/>
            </a:pPr>
            <a:r>
              <a:rPr lang="nb-NO" sz="1200" dirty="0"/>
              <a:t>Klandrende sinne/avvisning/bitterhet/forakt – kan forekomme når foreldre selv ikke har blitt møtt på egne emosjonelle behov, og opplever maktesløshet i relasjon til barnet</a:t>
            </a:r>
            <a:endParaRPr lang="nb-NO" sz="1200" dirty="0">
              <a:cs typeface="Calibri"/>
            </a:endParaRP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B8D0F9-469B-4905-8D55-B0C8268D74F5}" type="slidenum">
              <a:rPr kumimoji="0" lang="nb-NO"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471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BAA3C-DA02-4020-8648-D4F82FD6C3F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ssholder for dato 4">
            <a:extLst>
              <a:ext uri="{FF2B5EF4-FFF2-40B4-BE49-F238E27FC236}">
                <a16:creationId xmlns:a16="http://schemas.microsoft.com/office/drawing/2014/main" id="{34FD16A6-DE86-4E57-80CC-2DFE4FFB654D}"/>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D3C8D-23BF-4646-91B1-1313164039D1}" type="datetime1">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03.06.2024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ssholder for bunntekst 5">
            <a:extLst>
              <a:ext uri="{FF2B5EF4-FFF2-40B4-BE49-F238E27FC236}">
                <a16:creationId xmlns:a16="http://schemas.microsoft.com/office/drawing/2014/main" id="{1C08E15A-96F3-46DC-873D-70D2E02BFD18}"/>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Copyright Joanne Dolhanty 2018 www.emotionfocusedskillstraining.org</a:t>
            </a:r>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Plassholder for topptekst 6">
            <a:extLst>
              <a:ext uri="{FF2B5EF4-FFF2-40B4-BE49-F238E27FC236}">
                <a16:creationId xmlns:a16="http://schemas.microsoft.com/office/drawing/2014/main" id="{D96C5B34-5807-4F34-A06E-7E7BA91C0AFC}"/>
              </a:ext>
            </a:extLst>
          </p:cNvPr>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EFST Emosjonsfokusert Ferdighetstrening - for foreldre</a:t>
            </a:r>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655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Gjennomgang av dyremodeller – hvilket dyr er du? Partneren din? Tenk på deg selv i grensesettingssituasjoner ved gjennomgang av dyremodellene.</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2187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5624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853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549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 her,</a:t>
            </a:r>
            <a:r>
              <a:rPr lang="nb-NO" baseline="0" dirty="0"/>
              <a:t> kryp oppi til meg, så skal jeg bære deg og passe på at du ikke får det vondt</a:t>
            </a:r>
            <a:r>
              <a:rPr lang="nb-NO" dirty="0">
                <a:cs typeface="Calibri"/>
              </a:rPr>
              <a:t>. </a:t>
            </a:r>
          </a:p>
          <a:p>
            <a:endParaRPr lang="nb-NO" dirty="0">
              <a:cs typeface="Calibri"/>
            </a:endParaRPr>
          </a:p>
          <a:p>
            <a:r>
              <a:rPr lang="nb-NO" dirty="0">
                <a:cs typeface="Calibri"/>
              </a:rPr>
              <a:t>Møter gjerne behovene best for yngre eller engstelige barn, som trenger å være tett på. Kan hindre selvstendighetsutviklingen og gjøre barn avhengige, hvis foreldre gjør for barna det de trenger å trene på selv. Hvis barn beskyttes mot alle vonde følelser kan disse følelsene skape trøbbel for dem senere i livet, fordi de ikke vet hvordan de skal håndtere dem. </a:t>
            </a:r>
          </a:p>
          <a:p>
            <a:endParaRPr lang="nb-NO" dirty="0">
              <a:cs typeface="Calibri"/>
            </a:endParaRPr>
          </a:p>
          <a:p>
            <a:r>
              <a:rPr lang="nb-NO" dirty="0">
                <a:cs typeface="Calibri"/>
              </a:rPr>
              <a:t>For eldre barn/ungdom eller barn som har mye vilje, selvstendighet og stahet, vil det kunne oppleves invaderende og kan føre til sinne og avvisning (barnet setter grenser). </a:t>
            </a: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290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Presentasjon av oss selv – vår følefelle (kort, slik som dette):</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Fordi foreldrene blant annet tenker: «Jeg vil gjøre alt i min makt for at barnet mitt skal bli bra, bare ikke det!» - ofte vår indre kritiker som hindrer oss. Gjøre poeng ut av hvorfor kurset skal være opplevelsesbasert.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De er toppmotiverte, men motivasjonen forsvinner i skyggen av en konkurrerende motivasjon</a:t>
            </a:r>
            <a:endParaRPr lang="nb-NO"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BAA3C-DA02-4020-8648-D4F82FD6C3F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ssholder for dato 4">
            <a:extLst>
              <a:ext uri="{FF2B5EF4-FFF2-40B4-BE49-F238E27FC236}">
                <a16:creationId xmlns:a16="http://schemas.microsoft.com/office/drawing/2014/main" id="{34FD16A6-DE86-4E57-80CC-2DFE4FFB654D}"/>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D3C8D-23BF-4646-91B1-1313164039D1}" type="datetime1">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03.06.2024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ssholder for bunntekst 5">
            <a:extLst>
              <a:ext uri="{FF2B5EF4-FFF2-40B4-BE49-F238E27FC236}">
                <a16:creationId xmlns:a16="http://schemas.microsoft.com/office/drawing/2014/main" id="{1C08E15A-96F3-46DC-873D-70D2E02BFD18}"/>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Copyright Joanne Dolhanty 2018 www.emotionfocusedskillstraining.org</a:t>
            </a:r>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Plassholder for topptekst 6">
            <a:extLst>
              <a:ext uri="{FF2B5EF4-FFF2-40B4-BE49-F238E27FC236}">
                <a16:creationId xmlns:a16="http://schemas.microsoft.com/office/drawing/2014/main" id="{D96C5B34-5807-4F34-A06E-7E7BA91C0AFC}"/>
              </a:ext>
            </a:extLst>
          </p:cNvPr>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EFST Emosjonsfokusert Ferdighetstrening - for foreldre</a:t>
            </a:r>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667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Kom igjen, ta deg sammen, ingen grunn til å være redd, bare gjør som jeg sier så går det bra. Når barn har mye vilje og selvstendighetstrang selv, kan det bidra til protest, opposisjon og avvisning. Blir som to neshorn som butter nese mot nese. For barn som er engstelige og forsiktige, kan det føre til frykt og underdanighet, og kan gjøre det vanskelig å bli sint eller sette grenser. </a:t>
            </a: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909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Delfinen er fleksibel: kan svømme foran og lede vei, ved siden som støtte, eller bak og gi et lite dytt om man trenger det. Gode, fleksible grenser i forhold til hva man gir ut. Den gylne middelvei er ofte en god leveregel!</a:t>
            </a:r>
          </a:p>
          <a:p>
            <a:endParaRPr lang="nb-NO" dirty="0"/>
          </a:p>
          <a:p>
            <a:r>
              <a:rPr lang="nb-NO" dirty="0"/>
              <a:t>Reflektere over egne omsorgsdimensjoner – hvordan passer disse med dyremodellene? </a:t>
            </a:r>
          </a:p>
          <a:p>
            <a:r>
              <a:rPr lang="nb-NO" dirty="0"/>
              <a:t>Ærlige tilbakemeldinger </a:t>
            </a:r>
          </a:p>
          <a:p>
            <a:endParaRPr lang="nb-NO" dirty="0"/>
          </a:p>
          <a:p>
            <a:r>
              <a:rPr lang="nb-NO" dirty="0"/>
              <a:t>Hvem er du?</a:t>
            </a:r>
          </a:p>
          <a:p>
            <a:r>
              <a:rPr lang="nb-NO" dirty="0"/>
              <a:t>Manet med horn? Neshorn med hodet i sanden? Kenguru med tentakler? Eller en struts med hodet i pungen?</a:t>
            </a:r>
          </a:p>
          <a:p>
            <a:endParaRPr lang="nb-NO" dirty="0"/>
          </a:p>
          <a:p>
            <a:r>
              <a:rPr lang="nb-NO" dirty="0"/>
              <a:t>Når alt rundt oss og inni oss er på stell, vil de fleste av oss ha god tilgang til den gylne middelvei, og det er lettere å hente frem st. </a:t>
            </a:r>
            <a:r>
              <a:rPr lang="nb-NO" dirty="0" err="1"/>
              <a:t>Bernhard’en</a:t>
            </a:r>
            <a:r>
              <a:rPr lang="nb-NO" dirty="0"/>
              <a:t> og delfinen. Når ting skrur seg til er det lett å ramle ned på vårt favorittdyr, som når det er konflikt i relasjoner, eller vi er stresset, overarbeidet, mangler søvn, eller generelt sett har et dårlig forhold til våre egne følelser. Da er det lettere å ramle i følefellene og ty til gamle, uhensiktsmessige strategier i forhold til barna våre. </a:t>
            </a:r>
          </a:p>
          <a:p>
            <a:endParaRPr lang="nb-NO"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756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1858244">
              <a:defRPr/>
            </a:pPr>
            <a:r>
              <a:rPr lang="nb-NO" sz="1200" dirty="0"/>
              <a:t>«Gode nok» foreldre – finnes ikke perfekte foreldre – vårt mål er ikke å bli perfekte. Så lenge vi lærer av våre feil, så er det å gjøre noen feil smart. Dersom det ikke gjøres feil, vil ikke barna våre få erfaring med at det går an å fikse når feil gjøres! Også godt for barn å se at foreldre kan gjøre feil, for så å rette opp igjen. </a:t>
            </a:r>
            <a:r>
              <a:rPr lang="nb-NO" sz="1200" b="1" dirty="0"/>
              <a:t>Gir barna anledning til å feile!</a:t>
            </a:r>
          </a:p>
          <a:p>
            <a:pPr defTabSz="1858244">
              <a:defRPr/>
            </a:pPr>
            <a:endParaRPr lang="nb-NO" sz="1200" dirty="0"/>
          </a:p>
          <a:p>
            <a:pPr defTabSz="1858244">
              <a:defRPr/>
            </a:pPr>
            <a:r>
              <a:rPr lang="nb-NO" sz="1200" dirty="0"/>
              <a:t>Perfeksjonister er mer kritiske mot andre – også egne barn! Gir næring til barnets indre kritiker (jeg er ikke god nok – skam!)</a:t>
            </a:r>
          </a:p>
          <a:p>
            <a:pPr defTabSz="1858244">
              <a:defRPr/>
            </a:pPr>
            <a:endParaRPr lang="nb-NO" sz="1200" dirty="0"/>
          </a:p>
          <a:p>
            <a:pPr defTabSz="1858244">
              <a:defRPr/>
            </a:pPr>
            <a:r>
              <a:rPr lang="nb-NO" sz="1200" dirty="0"/>
              <a:t>Å erfare at vi kan rette opp i feil vi har gjort gjør oss emosjonelt mer robuste!</a:t>
            </a:r>
          </a:p>
          <a:p>
            <a:endParaRPr lang="nb-NO" sz="2200" dirty="0"/>
          </a:p>
          <a:p>
            <a:endParaRPr lang="nb-NO" sz="2200" dirty="0"/>
          </a:p>
        </p:txBody>
      </p:sp>
      <p:sp>
        <p:nvSpPr>
          <p:cNvPr id="4" name="Plassholder for lysbildenummer 3"/>
          <p:cNvSpPr>
            <a:spLocks noGrp="1"/>
          </p:cNvSpPr>
          <p:nvPr>
            <p:ph type="sldNum" sz="quarter" idx="10"/>
          </p:nvPr>
        </p:nvSpPr>
        <p:spPr/>
        <p:txBody>
          <a:bodyPr/>
          <a:lstStyle/>
          <a:p>
            <a:pPr marL="0" marR="0" lvl="0" indent="0" algn="r" defTabSz="1858244" rtl="0" eaLnBrk="1" fontAlgn="auto" latinLnBrk="0" hangingPunct="1">
              <a:lnSpc>
                <a:spcPct val="100000"/>
              </a:lnSpc>
              <a:spcBef>
                <a:spcPts val="0"/>
              </a:spcBef>
              <a:spcAft>
                <a:spcPts val="0"/>
              </a:spcAft>
              <a:buClrTx/>
              <a:buSzTx/>
              <a:buFontTx/>
              <a:buNone/>
              <a:tabLst/>
              <a:defRPr/>
            </a:pPr>
            <a:fld id="{778A1720-3A19-40AD-B928-9D429DA2E52C}" type="slidenum">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58244" rtl="0" eaLnBrk="1" fontAlgn="auto" latinLnBrk="0" hangingPunct="1">
                <a:lnSpc>
                  <a:spcPct val="100000"/>
                </a:lnSpc>
                <a:spcBef>
                  <a:spcPts val="0"/>
                </a:spcBef>
                <a:spcAft>
                  <a:spcPts val="0"/>
                </a:spcAft>
                <a:buClrTx/>
                <a:buSzTx/>
                <a:buFontTx/>
                <a:buNone/>
                <a:tabLst/>
                <a:defRPr/>
              </a:pPr>
              <a:t>32</a:t>
            </a:fld>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041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br>
              <a:rPr lang="nb-NO" sz="1200" dirty="0">
                <a:cs typeface="Calibri"/>
              </a:rPr>
            </a:br>
            <a:r>
              <a:rPr lang="nb-NO" sz="1200" dirty="0">
                <a:cs typeface="Calibri"/>
              </a:rPr>
              <a:t>ikke bli mindre sinte, eller mindre redde, eller mindre skamfulle, men bli bedre på å ha de følelsene. </a:t>
            </a:r>
          </a:p>
          <a:p>
            <a:endParaRPr lang="nb-NO" sz="1200" dirty="0">
              <a:cs typeface="Calibri"/>
            </a:endParaRPr>
          </a:p>
          <a:p>
            <a:r>
              <a:rPr lang="nb-NO" sz="1200" dirty="0"/>
              <a:t>Validering er nøkkelferdigheten – prøv dette hjemme, i </a:t>
            </a:r>
            <a:r>
              <a:rPr lang="nb-NO" sz="1200" dirty="0" err="1"/>
              <a:t>fht</a:t>
            </a:r>
            <a:r>
              <a:rPr lang="nb-NO" sz="1200" dirty="0"/>
              <a:t> barn, partner, familie, kollegaer på jobben med mer! </a:t>
            </a:r>
          </a:p>
          <a:p>
            <a:endParaRPr lang="nb-NO" sz="1200" dirty="0"/>
          </a:p>
          <a:p>
            <a:r>
              <a:rPr lang="nb-NO" sz="1200" dirty="0"/>
              <a:t>Valider før råd, problemløsning og grenser, og juster grensene imot fleksible, gode grenser, både rundt deg selv og når du setter grenser for barnet ditt. </a:t>
            </a:r>
          </a:p>
          <a:p>
            <a:endParaRPr lang="nb-NO" sz="1200" dirty="0"/>
          </a:p>
          <a:p>
            <a:r>
              <a:rPr lang="nb-NO" sz="1200" dirty="0"/>
              <a:t>Reparer når skyldfølelsen sier ifra at du har gjort feil, og husk å validere hvordan det må ha vært for den andre. </a:t>
            </a:r>
          </a:p>
          <a:p>
            <a:endParaRPr lang="nb-NO" sz="1200" dirty="0"/>
          </a:p>
          <a:p>
            <a:r>
              <a:rPr lang="nb-NO" sz="1200" dirty="0"/>
              <a:t>Og når følefellene kommer: prøv å møte dem med selvmedfølelse og validering, det er ikke rart dette blir vanskelig for meg, fordi… </a:t>
            </a:r>
          </a:p>
          <a:p>
            <a:endParaRPr lang="nb-NO" sz="1200" dirty="0"/>
          </a:p>
          <a:p>
            <a:r>
              <a:rPr lang="nb-NO" sz="1200" dirty="0"/>
              <a:t>Det vil gjøre det lettere for deg å sette deg i barnets ståsted når de trenger deg, så de kan få føle det de føler og du kan være der sammen med dem i det vonde, trøste det triste, trygge det redde, anerkjenne og akseptere det skamfulle og tillate sinne. </a:t>
            </a:r>
          </a:p>
          <a:p>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dirty="0"/>
              <a:t>Prøv validering hjemme, på jobb, på trening- funker på både barn, ungdom, voksne, partneren, kollegaer, venner. </a:t>
            </a:r>
            <a:endParaRPr lang="no-NO" sz="1200" b="1" dirty="0"/>
          </a:p>
          <a:p>
            <a:endParaRPr lang="nb-NO"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1858244" rtl="0" eaLnBrk="1" fontAlgn="auto" latinLnBrk="0" hangingPunct="1">
              <a:lnSpc>
                <a:spcPct val="100000"/>
              </a:lnSpc>
              <a:spcBef>
                <a:spcPts val="0"/>
              </a:spcBef>
              <a:spcAft>
                <a:spcPts val="0"/>
              </a:spcAft>
              <a:buClrTx/>
              <a:buSzTx/>
              <a:buFontTx/>
              <a:buNone/>
              <a:tabLst/>
              <a:defRPr/>
            </a:pPr>
            <a:fld id="{44B2E8C7-50E2-4119-B353-56AACFB37853}" type="slidenum">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58244" rtl="0" eaLnBrk="1" fontAlgn="auto" latinLnBrk="0" hangingPunct="1">
                <a:lnSpc>
                  <a:spcPct val="100000"/>
                </a:lnSpc>
                <a:spcBef>
                  <a:spcPts val="0"/>
                </a:spcBef>
                <a:spcAft>
                  <a:spcPts val="0"/>
                </a:spcAft>
                <a:buClrTx/>
                <a:buSzTx/>
                <a:buFontTx/>
                <a:buNone/>
                <a:tabLst/>
                <a:defRPr/>
              </a:pPr>
              <a:t>33</a:t>
            </a:fld>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87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154" rtl="0" eaLnBrk="1" fontAlgn="auto" latinLnBrk="0" hangingPunct="1">
              <a:lnSpc>
                <a:spcPct val="100000"/>
              </a:lnSpc>
              <a:spcBef>
                <a:spcPts val="0"/>
              </a:spcBef>
              <a:spcAft>
                <a:spcPts val="0"/>
              </a:spcAft>
              <a:buClrTx/>
              <a:buSzTx/>
              <a:buFontTx/>
              <a:buNone/>
              <a:tabLst/>
              <a:defRPr/>
            </a:pPr>
            <a:fld id="{3B8812CF-CCB9-4707-AB6D-1E3814AD2AE7}" type="slidenum">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54"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108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o-NO" dirty="0"/>
          </a:p>
        </p:txBody>
      </p:sp>
      <p:sp>
        <p:nvSpPr>
          <p:cNvPr id="4" name="Plassholder for lysbildenummer 3"/>
          <p:cNvSpPr>
            <a:spLocks noGrp="1"/>
          </p:cNvSpPr>
          <p:nvPr>
            <p:ph type="sldNum" sz="quarter" idx="5"/>
          </p:nvPr>
        </p:nvSpPr>
        <p:spPr/>
        <p:txBody>
          <a:bodyPr/>
          <a:lstStyle/>
          <a:p>
            <a:fld id="{44B2E8C7-50E2-4119-B353-56AACFB37853}" type="slidenum">
              <a:rPr lang="nb-NO" smtClean="0"/>
              <a:t>35</a:t>
            </a:fld>
            <a:endParaRPr lang="nb-NO"/>
          </a:p>
        </p:txBody>
      </p:sp>
    </p:spTree>
    <p:extLst>
      <p:ext uri="{BB962C8B-B14F-4D97-AF65-F5344CB8AC3E}">
        <p14:creationId xmlns:p14="http://schemas.microsoft.com/office/powerpoint/2010/main" val="887290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5 min </a:t>
            </a:r>
            <a:r>
              <a:rPr lang="en-CA" dirty="0" err="1"/>
              <a:t>til</a:t>
            </a:r>
            <a:r>
              <a:rPr lang="en-CA" dirty="0"/>
              <a:t> 2-3 </a:t>
            </a:r>
            <a:r>
              <a:rPr lang="en-CA" dirty="0" err="1"/>
              <a:t>spørsmål</a:t>
            </a:r>
            <a:r>
              <a:rPr lang="en-CA"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1BAA3C-DA02-4020-8648-D4F82FD6C3F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ssholder for dato 4">
            <a:extLst>
              <a:ext uri="{FF2B5EF4-FFF2-40B4-BE49-F238E27FC236}">
                <a16:creationId xmlns:a16="http://schemas.microsoft.com/office/drawing/2014/main" id="{34FD16A6-DE86-4E57-80CC-2DFE4FFB654D}"/>
              </a:ext>
            </a:extLst>
          </p:cNvPr>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4D3C8D-23BF-4646-91B1-1313164039D1}" type="datetime1">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03.06.2024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lassholder for bunntekst 5">
            <a:extLst>
              <a:ext uri="{FF2B5EF4-FFF2-40B4-BE49-F238E27FC236}">
                <a16:creationId xmlns:a16="http://schemas.microsoft.com/office/drawing/2014/main" id="{1C08E15A-96F3-46DC-873D-70D2E02BFD18}"/>
              </a:ext>
            </a:extLst>
          </p:cNvPr>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Copyright Joanne Dolhanty 2018 www.emotionfocusedskillstraining.org</a:t>
            </a:r>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Plassholder for topptekst 6">
            <a:extLst>
              <a:ext uri="{FF2B5EF4-FFF2-40B4-BE49-F238E27FC236}">
                <a16:creationId xmlns:a16="http://schemas.microsoft.com/office/drawing/2014/main" id="{D96C5B34-5807-4F34-A06E-7E7BA91C0AFC}"/>
              </a:ext>
            </a:extLst>
          </p:cNvPr>
          <p:cNvSpPr>
            <a:spLocks noGrp="1"/>
          </p:cNvSpPr>
          <p:nvPr>
            <p:ph type="hd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EFST Emosjonsfokusert Ferdighetstrening - for foreldre</a:t>
            </a:r>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838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dirty="0"/>
              <a:t>Kort fortalt. Frykt trenger trygghet, tristhet trenger nærhet og trøst, sinne trenger respekt i grenser, skam trenger aksept, avsky trenger å bli kvitt, iver trenger lek og utforskning- og glede er belønningen på at det følelsesmessige behovet i de andre følelsene blir møtt- da kan vi føle glede (eks når du har vært redd og blir trygg- da kan du føle glede).  </a:t>
            </a:r>
          </a:p>
          <a:p>
            <a:endParaRPr lang="nb-NO" sz="1200" b="1" dirty="0">
              <a:cs typeface="Calibri"/>
            </a:endParaRPr>
          </a:p>
          <a:p>
            <a:endParaRPr lang="nb-NO" sz="1200" b="1" dirty="0">
              <a:cs typeface="Calibri"/>
            </a:endParaRPr>
          </a:p>
          <a:p>
            <a:r>
              <a:rPr lang="nb-NO" sz="1200" b="1" dirty="0">
                <a:cs typeface="Calibri"/>
              </a:rPr>
              <a:t>Disse</a:t>
            </a:r>
            <a:r>
              <a:rPr lang="nb-NO" sz="1200" b="1" baseline="0" dirty="0">
                <a:cs typeface="Calibri"/>
              </a:rPr>
              <a:t> følelsene finner man på tvers av alle kulturer og har eksistert så langt tilbake vi vet. Altså de må ha vært viktige for</a:t>
            </a:r>
          </a:p>
          <a:p>
            <a:r>
              <a:rPr lang="nb-NO" sz="1200" b="1" baseline="0" dirty="0">
                <a:cs typeface="Calibri"/>
              </a:rPr>
              <a:t>Oss og vår overlevelse. Som vet smertesystemet vårt – et signal som oppstår i kroppen og forteller oss at her er det noe man bør reagere på/ noe</a:t>
            </a:r>
          </a:p>
          <a:p>
            <a:r>
              <a:rPr lang="nb-NO" sz="1200" b="1" baseline="0" dirty="0">
                <a:cs typeface="Calibri"/>
              </a:rPr>
              <a:t>Man trenger. Flokkdyr. Navigere i det sosiale </a:t>
            </a:r>
            <a:r>
              <a:rPr lang="nb-NO" sz="1200" b="1" baseline="0" dirty="0" err="1">
                <a:cs typeface="Calibri"/>
              </a:rPr>
              <a:t>lndskap</a:t>
            </a:r>
            <a:r>
              <a:rPr lang="nb-NO" sz="1200" b="1" baseline="0" dirty="0">
                <a:cs typeface="Calibri"/>
              </a:rPr>
              <a:t>. Grunnfølelsene i ulike nyanser: Frykt: småstressa-redd-panikk. Trist: lei seg – </a:t>
            </a:r>
            <a:r>
              <a:rPr lang="nb-NO" sz="1200" b="1" baseline="0" dirty="0" err="1">
                <a:cs typeface="Calibri"/>
              </a:rPr>
              <a:t>gjennomgriende</a:t>
            </a:r>
            <a:r>
              <a:rPr lang="nb-NO" sz="1200" b="1" baseline="0" dirty="0">
                <a:cs typeface="Calibri"/>
              </a:rPr>
              <a:t> sorg Sint: Irritert til rykende forbanna. Skam: småflau til dyp skamfølelse av hvem og hva man er…</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148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dirty="0"/>
              <a:t>Dialog-form- med oss i mellom. </a:t>
            </a:r>
            <a:br>
              <a:rPr lang="nb-NO" sz="1200" dirty="0"/>
            </a:br>
            <a:r>
              <a:rPr lang="nb-NO" sz="1200" dirty="0"/>
              <a:t>Kjønnsforskjeller!</a:t>
            </a:r>
            <a:br>
              <a:rPr lang="nb-NO" sz="1200" dirty="0"/>
            </a:br>
            <a:r>
              <a:rPr lang="nb-NO" sz="1200" dirty="0"/>
              <a:t>Late som du er nysgjerrig- også kan du bli primær ivrig. </a:t>
            </a:r>
          </a:p>
        </p:txBody>
      </p:sp>
      <p:sp>
        <p:nvSpPr>
          <p:cNvPr id="4" name="Plassholder for lysbildenummer 3"/>
          <p:cNvSpPr>
            <a:spLocks noGrp="1"/>
          </p:cNvSpPr>
          <p:nvPr>
            <p:ph type="sldNum" sz="quarter" idx="10"/>
          </p:nvPr>
        </p:nvSpPr>
        <p:spPr/>
        <p:txBody>
          <a:bodyPr/>
          <a:lstStyle/>
          <a:p>
            <a:fld id="{44B2E8C7-50E2-4119-B353-56AACFB37853}" type="slidenum">
              <a:rPr lang="nb-NO" smtClean="0"/>
              <a:t>5</a:t>
            </a:fld>
            <a:endParaRPr lang="nb-NO"/>
          </a:p>
        </p:txBody>
      </p:sp>
    </p:spTree>
    <p:extLst>
      <p:ext uri="{BB962C8B-B14F-4D97-AF65-F5344CB8AC3E}">
        <p14:creationId xmlns:p14="http://schemas.microsoft.com/office/powerpoint/2010/main" val="2723007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200" b="0" dirty="0"/>
              <a:t>Spør – inni deg; hva ville du gjort. </a:t>
            </a:r>
            <a:br>
              <a:rPr lang="nb-NO" sz="1200" b="0" dirty="0"/>
            </a:br>
            <a:br>
              <a:rPr lang="nb-NO" sz="1200" b="0" dirty="0"/>
            </a:br>
            <a:r>
              <a:rPr lang="nb-NO" sz="1200" b="0" dirty="0"/>
              <a:t>Fiksefella, spørrefella, oppmuntringsfella, se verden gjennom egne øyne og ikke barnets øyne, skjerp deg ta deg sammen- ikke syt- fella, </a:t>
            </a:r>
            <a:br>
              <a:rPr lang="nb-NO" sz="1100" b="0" dirty="0"/>
            </a:br>
            <a:br>
              <a:rPr lang="nb-NO" sz="1100" b="0" dirty="0"/>
            </a:br>
            <a:r>
              <a:rPr lang="nb-NO" sz="1100" b="0" dirty="0"/>
              <a:t>Vi unngår av redsel for å gjøre det verre, for å beskytte oss selv, «uforstand i tjenesten» – vi vet ikke bedre, </a:t>
            </a:r>
            <a:r>
              <a:rPr lang="nb-NO" sz="1100" b="0" dirty="0" err="1"/>
              <a:t>pga</a:t>
            </a:r>
            <a:r>
              <a:rPr lang="nb-NO" sz="1100" b="0" dirty="0"/>
              <a:t> rådvillhet.</a:t>
            </a:r>
          </a:p>
          <a:p>
            <a:pPr marL="0" marR="0" indent="0" algn="l" defTabSz="914400" rtl="0" eaLnBrk="1" fontAlgn="auto" latinLnBrk="0" hangingPunct="1">
              <a:lnSpc>
                <a:spcPct val="100000"/>
              </a:lnSpc>
              <a:spcBef>
                <a:spcPts val="0"/>
              </a:spcBef>
              <a:spcAft>
                <a:spcPts val="0"/>
              </a:spcAft>
              <a:buClrTx/>
              <a:buSzTx/>
              <a:buFontTx/>
              <a:buNone/>
              <a:tabLst/>
              <a:defRPr/>
            </a:pPr>
            <a:endParaRPr lang="nb-NO" sz="1100" b="0" dirty="0"/>
          </a:p>
          <a:p>
            <a:r>
              <a:rPr lang="nb-NO" sz="2200" dirty="0"/>
              <a:t>Hva er budskapet til barnet? «Jeg føler feil, jeg er feil».</a:t>
            </a:r>
          </a:p>
          <a:p>
            <a:pPr defTabSz="1858244">
              <a:defRPr/>
            </a:pPr>
            <a:endParaRPr lang="nb-NO" sz="2200" dirty="0"/>
          </a:p>
          <a:p>
            <a:r>
              <a:rPr lang="nb-NO" sz="2200" b="1" dirty="0"/>
              <a:t>Hvorfor unngår vi følelser?</a:t>
            </a:r>
          </a:p>
          <a:p>
            <a:r>
              <a:rPr lang="nb-NO" sz="2200" b="1" dirty="0"/>
              <a:t>GODE INTENSJONER</a:t>
            </a:r>
            <a:r>
              <a:rPr lang="nb-NO" sz="2200" dirty="0"/>
              <a:t>: vi vil skåne barna for emosjonell smerte</a:t>
            </a:r>
          </a:p>
          <a:p>
            <a:r>
              <a:rPr lang="nb-NO" sz="2200" b="1" dirty="0"/>
              <a:t>SELVIVARETAKELSE: </a:t>
            </a:r>
            <a:r>
              <a:rPr lang="nb-NO" sz="2200" dirty="0"/>
              <a:t>unngå egne følelser</a:t>
            </a:r>
          </a:p>
          <a:p>
            <a:r>
              <a:rPr lang="nb-NO" sz="2200" b="1" dirty="0"/>
              <a:t>RÅDVILL/HJELPESLØS</a:t>
            </a:r>
            <a:r>
              <a:rPr lang="nb-NO" sz="2200" dirty="0"/>
              <a:t>: vet ikke hva vi skal si</a:t>
            </a:r>
          </a:p>
          <a:p>
            <a:r>
              <a:rPr lang="nb-NO" sz="2200" b="1" dirty="0"/>
              <a:t>FRYKT: </a:t>
            </a:r>
            <a:r>
              <a:rPr lang="nb-NO" sz="2200" dirty="0"/>
              <a:t>for å mislykkes eller gjøre det verre</a:t>
            </a:r>
            <a:r>
              <a:rPr lang="nb-NO" sz="2200" b="1" dirty="0"/>
              <a:t> </a:t>
            </a:r>
          </a:p>
          <a:p>
            <a:r>
              <a:rPr lang="nb-NO" sz="2200" b="1" dirty="0"/>
              <a:t>UFORSTAND I TJENESTEN</a:t>
            </a:r>
            <a:r>
              <a:rPr lang="nb-NO" sz="2200" dirty="0"/>
              <a:t>: vi forstår ikke følelsen/smerten</a:t>
            </a:r>
          </a:p>
          <a:p>
            <a:r>
              <a:rPr lang="nb-NO" sz="2200" dirty="0"/>
              <a:t>Hvordan havnet vi her?</a:t>
            </a:r>
          </a:p>
          <a:p>
            <a:r>
              <a:rPr lang="nb-NO" sz="2200" dirty="0"/>
              <a:t>Vi har ikke</a:t>
            </a:r>
            <a:r>
              <a:rPr lang="en-CA" sz="2200" dirty="0"/>
              <a:t> </a:t>
            </a:r>
            <a:r>
              <a:rPr lang="nb-NO" sz="2200" dirty="0"/>
              <a:t>lært hvordan vi skal respondere på følelsesmessig</a:t>
            </a:r>
            <a:r>
              <a:rPr lang="en-CA" sz="2200" dirty="0"/>
              <a:t> </a:t>
            </a:r>
            <a:r>
              <a:rPr lang="nb-NO" sz="2200" dirty="0"/>
              <a:t>smerte, sårbarhet og sinne (- </a:t>
            </a:r>
            <a:r>
              <a:rPr lang="nb-NO" sz="2200" b="1" dirty="0"/>
              <a:t>og det har ikke foreldrene våre eller deres foreldre heller</a:t>
            </a:r>
            <a:r>
              <a:rPr lang="en-CA" sz="2200" b="1" dirty="0"/>
              <a:t>)</a:t>
            </a:r>
          </a:p>
          <a:p>
            <a:r>
              <a:rPr lang="nb-NO" sz="2200" dirty="0"/>
              <a:t>Historiske hendelser (krig og nød, implisitt læring, kulturelt er det forbundet med svakhet å kjenne på smertefulle følelser – man skal liksom ha det bra, eller ignorere smerte. </a:t>
            </a:r>
          </a:p>
          <a:p>
            <a:pPr marL="929122" lvl="1"/>
            <a:endParaRPr lang="en-CA" sz="2200" b="1" dirty="0"/>
          </a:p>
          <a:p>
            <a:pPr defTabSz="1858244">
              <a:defRPr/>
            </a:pPr>
            <a:r>
              <a:rPr lang="nb-NO" sz="2200" dirty="0"/>
              <a:t>Hva er problemet med følelsesunngåelse?</a:t>
            </a:r>
          </a:p>
          <a:p>
            <a:pPr defTabSz="1858244">
              <a:defRPr/>
            </a:pPr>
            <a:r>
              <a:rPr lang="nb-NO" sz="2200" dirty="0"/>
              <a:t>Våre egne følelser hindrer oss i å se barnets emosjonelle behov (blokkering)</a:t>
            </a:r>
          </a:p>
          <a:p>
            <a:r>
              <a:rPr lang="nb-NO" sz="2200" b="1" dirty="0"/>
              <a:t>Underliggende budskap: </a:t>
            </a:r>
          </a:p>
          <a:p>
            <a:r>
              <a:rPr lang="nb-NO" sz="2200" dirty="0"/>
              <a:t>ta deg sammen og slutt å føl sånn</a:t>
            </a:r>
          </a:p>
          <a:p>
            <a:r>
              <a:rPr lang="nb-NO" sz="2200" dirty="0"/>
              <a:t>ikke vis de vonde følelsene, andre tåler dem ikke</a:t>
            </a:r>
          </a:p>
          <a:p>
            <a:r>
              <a:rPr lang="nb-NO" sz="2200" dirty="0"/>
              <a:t>lat som du er glad og har det fint</a:t>
            </a:r>
          </a:p>
          <a:p>
            <a:r>
              <a:rPr lang="nb-NO" sz="2200" dirty="0"/>
              <a:t>Hva du enn gjør: IKKE VIS SÅRBARHET! </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23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dirty="0">
                <a:latin typeface="+mn-lt"/>
              </a:rPr>
              <a:t>Følelser som må «pakkes vekk» har tendens til å bli verkebyll over tid.</a:t>
            </a:r>
            <a:br>
              <a:rPr lang="nb-NO" sz="1200" b="0" dirty="0">
                <a:latin typeface="+mn-lt"/>
              </a:rPr>
            </a:br>
            <a:r>
              <a:rPr lang="nb-NO" sz="1200" b="0" dirty="0">
                <a:latin typeface="+mn-lt"/>
              </a:rPr>
              <a:t>Dialog!!!- eksempler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dirty="0">
                <a:solidFill>
                  <a:srgbClr val="000000"/>
                </a:solidFill>
                <a:effectLst/>
                <a:latin typeface="+mn-lt"/>
              </a:rPr>
              <a:t>Blir barna mindre robuste når vi voksne anstrenger oss for å legge til rette for barna våre? – ja når vi tilrettelegger for at de ikke skal få ha følelsen, gjennom løsninger, som løser vårt behov. Eller når vi ber dem om å føle noe annet. </a:t>
            </a:r>
            <a:endParaRPr lang="nb-NO"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100" b="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409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numCol="1"/>
          <a:lstStyle/>
          <a:p>
            <a:r>
              <a:rPr lang="nb-NO" altLang="nb-NO" b="1" dirty="0"/>
              <a:t>Vi viser- en av oss forteller om en ting å være sint for, den andre </a:t>
            </a:r>
            <a:r>
              <a:rPr lang="nb-NO" altLang="nb-NO" b="1" dirty="0" err="1"/>
              <a:t>invaliderer</a:t>
            </a:r>
            <a:r>
              <a:rPr lang="nb-NO" altLang="nb-NO" b="1" dirty="0"/>
              <a:t>. Den andre validerer. </a:t>
            </a:r>
            <a:br>
              <a:rPr lang="nb-NO" altLang="nb-NO" b="1" dirty="0"/>
            </a:br>
            <a:br>
              <a:rPr lang="nb-NO" altLang="nb-NO" b="1" dirty="0"/>
            </a:br>
            <a:r>
              <a:rPr lang="nb-NO" altLang="nb-NO" b="1" dirty="0"/>
              <a:t>- Hoppe over. </a:t>
            </a:r>
          </a:p>
        </p:txBody>
      </p:sp>
      <p:sp>
        <p:nvSpPr>
          <p:cNvPr id="4" name="Plassholder for lysbildenummer 3"/>
          <p:cNvSpPr>
            <a:spLocks noGrp="1"/>
          </p:cNvSpPr>
          <p:nvPr>
            <p:ph type="sldNum" sz="quarter" idx="10"/>
          </p:nvPr>
        </p:nvSpPr>
        <p:spPr/>
        <p:txBody>
          <a:bodyPr numCol="1"/>
          <a:lstStyle/>
          <a:p>
            <a:pPr marL="0" marR="0" lvl="0" indent="0" algn="r" defTabSz="1858244" rtl="0" eaLnBrk="1" fontAlgn="auto" latinLnBrk="0" hangingPunct="1">
              <a:lnSpc>
                <a:spcPct val="100000"/>
              </a:lnSpc>
              <a:spcBef>
                <a:spcPts val="0"/>
              </a:spcBef>
              <a:spcAft>
                <a:spcPts val="0"/>
              </a:spcAft>
              <a:buClrTx/>
              <a:buSzTx/>
              <a:buFontTx/>
              <a:buNone/>
              <a:tabLst/>
              <a:defRPr/>
            </a:pPr>
            <a:fld id="{44B2E8C7-50E2-4119-B353-56AACFB37853}" type="slidenum">
              <a:rPr kumimoji="0" lang="nb-NO" altLang="nb-NO" sz="49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58244" rtl="0" eaLnBrk="1" fontAlgn="auto" latinLnBrk="0" hangingPunct="1">
                <a:lnSpc>
                  <a:spcPct val="100000"/>
                </a:lnSpc>
                <a:spcBef>
                  <a:spcPts val="0"/>
                </a:spcBef>
                <a:spcAft>
                  <a:spcPts val="0"/>
                </a:spcAft>
                <a:buClrTx/>
                <a:buSzTx/>
                <a:buFontTx/>
                <a:buNone/>
                <a:tabLst/>
                <a:defRPr/>
              </a:pPr>
              <a:t>8</a:t>
            </a:fld>
            <a:endParaRPr kumimoji="0" lang="nb-NO" altLang="nb-NO" sz="4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028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dirty="0"/>
              <a:t>Intro til det vi skal jobbe med. </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B2E8C7-50E2-4119-B353-56AACFB3785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829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9D7F7CA7-7639-438D-863E-B128F6007A91}" type="datetime1">
              <a:rPr lang="nb-NO" smtClean="0"/>
              <a:t>03.06.2024</a:t>
            </a:fld>
            <a:endParaRPr lang="nb-NO"/>
          </a:p>
        </p:txBody>
      </p:sp>
      <p:sp>
        <p:nvSpPr>
          <p:cNvPr id="5" name="Footer Placeholder 4"/>
          <p:cNvSpPr>
            <a:spLocks noGrp="1"/>
          </p:cNvSpPr>
          <p:nvPr>
            <p:ph type="ftr" sz="quarter" idx="11"/>
          </p:nvPr>
        </p:nvSpPr>
        <p:spPr/>
        <p:txBody>
          <a:bodyPr/>
          <a:lstStyle/>
          <a:p>
            <a:r>
              <a:rPr lang="en-US"/>
              <a:t>Copyright Joanne Dolhanty 2018 www.emotionfocusedskillstraining.org                                         </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4108603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EE2E90CE-1FA0-49FC-AE64-09A2A4302609}" type="datetime1">
              <a:rPr lang="nb-NO" smtClean="0"/>
              <a:t>03.06.2024</a:t>
            </a:fld>
            <a:endParaRPr lang="nb-NO"/>
          </a:p>
        </p:txBody>
      </p:sp>
      <p:sp>
        <p:nvSpPr>
          <p:cNvPr id="5" name="Footer Placeholder 4"/>
          <p:cNvSpPr>
            <a:spLocks noGrp="1"/>
          </p:cNvSpPr>
          <p:nvPr>
            <p:ph type="ftr" sz="quarter" idx="11"/>
          </p:nvPr>
        </p:nvSpPr>
        <p:spPr/>
        <p:txBody>
          <a:bodyPr/>
          <a:lstStyle/>
          <a:p>
            <a:r>
              <a:rPr lang="en-US"/>
              <a:t>Copyright Joanne Dolhanty 2018 www.emotionfocusedskillstraining.org                                         </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2659835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A563E37C-7D39-4892-A1D6-EAF7A642DEA3}" type="datetime1">
              <a:rPr lang="nb-NO" smtClean="0"/>
              <a:t>03.06.2024</a:t>
            </a:fld>
            <a:endParaRPr lang="nb-NO"/>
          </a:p>
        </p:txBody>
      </p:sp>
      <p:sp>
        <p:nvSpPr>
          <p:cNvPr id="5" name="Footer Placeholder 4"/>
          <p:cNvSpPr>
            <a:spLocks noGrp="1"/>
          </p:cNvSpPr>
          <p:nvPr>
            <p:ph type="ftr" sz="quarter" idx="11"/>
          </p:nvPr>
        </p:nvSpPr>
        <p:spPr/>
        <p:txBody>
          <a:bodyPr/>
          <a:lstStyle/>
          <a:p>
            <a:r>
              <a:rPr lang="en-US"/>
              <a:t>Copyright Joanne Dolhanty 2018 www.emotionfocusedskillstraining.org                                         </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907720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numCol="1" anchor="b"/>
          <a:lstStyle>
            <a:lvl1pPr algn="ctr">
              <a:defRPr sz="6000"/>
            </a:lvl1pPr>
          </a:lstStyle>
          <a:p>
            <a:r>
              <a:rPr lang="nb-NO" altLang="nb-NO"/>
              <a:t>Klikk for å redigere tittelstil</a:t>
            </a:r>
            <a:endParaRPr lang="en-US"/>
          </a:p>
        </p:txBody>
      </p:sp>
      <p:sp>
        <p:nvSpPr>
          <p:cNvPr id="3" name="Subtitle 2"/>
          <p:cNvSpPr>
            <a:spLocks noGrp="1"/>
          </p:cNvSpPr>
          <p:nvPr>
            <p:ph type="subTitle" idx="1"/>
          </p:nvPr>
        </p:nvSpPr>
        <p:spPr>
          <a:xfrm>
            <a:off x="1524000" y="3602038"/>
            <a:ext cx="9144000" cy="1655762"/>
          </a:xfrm>
        </p:spPr>
        <p:txBody>
          <a:bodyPr numCol="1"/>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ltLang="nb-NO"/>
              <a:t>Klikk for å redigere undertittelstil i malen</a:t>
            </a:r>
            <a:endParaRPr lang="en-US"/>
          </a:p>
        </p:txBody>
      </p:sp>
      <p:sp>
        <p:nvSpPr>
          <p:cNvPr id="4" name="Date Placeholder 3"/>
          <p:cNvSpPr>
            <a:spLocks noGrp="1"/>
          </p:cNvSpPr>
          <p:nvPr>
            <p:ph type="dt" sz="half" idx="10"/>
          </p:nvPr>
        </p:nvSpPr>
        <p:spPr/>
        <p:txBody>
          <a:bodyPr numCol="1"/>
          <a:lstStyle/>
          <a:p>
            <a:fld id="{764C8333-5CB0-4016-8F79-0CF84001896C}" type="datetime1">
              <a:rPr lang="nb-NO" altLang="nb-NO" smtClean="0"/>
              <a:t>03.06.2024</a:t>
            </a:fld>
            <a:endParaRPr lang="nb-NO" altLang="nb-NO"/>
          </a:p>
        </p:txBody>
      </p:sp>
      <p:sp>
        <p:nvSpPr>
          <p:cNvPr id="5" name="Footer Placeholder 4"/>
          <p:cNvSpPr>
            <a:spLocks noGrp="1"/>
          </p:cNvSpPr>
          <p:nvPr>
            <p:ph type="ftr" sz="quarter" idx="11"/>
          </p:nvPr>
        </p:nvSpPr>
        <p:spPr/>
        <p:txBody>
          <a:bodyPr numCol="1"/>
          <a:lstStyle/>
          <a:p>
            <a:r>
              <a:rPr lang="en-US"/>
              <a:t>Copyright Joanne Dolhanty 2018 www.emotionfocusedskillstraining.org                                         </a:t>
            </a:r>
            <a:endParaRPr lang="nb-NO" altLang="nb-NO"/>
          </a:p>
        </p:txBody>
      </p:sp>
      <p:sp>
        <p:nvSpPr>
          <p:cNvPr id="6" name="Slide Number Placeholder 5"/>
          <p:cNvSpPr>
            <a:spLocks noGrp="1"/>
          </p:cNvSpPr>
          <p:nvPr>
            <p:ph type="sldNum" sz="quarter" idx="12"/>
          </p:nvPr>
        </p:nvSpPr>
        <p:spPr/>
        <p:txBody>
          <a:bodyPr numCol="1"/>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2507496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nb-NO" altLang="nb-NO"/>
              <a:t>Klikk for å redigere tittelstil</a:t>
            </a:r>
            <a:endParaRPr lang="en-US"/>
          </a:p>
        </p:txBody>
      </p:sp>
      <p:sp>
        <p:nvSpPr>
          <p:cNvPr id="3" name="Content Placeholder 2"/>
          <p:cNvSpPr>
            <a:spLocks noGrp="1"/>
          </p:cNvSpPr>
          <p:nvPr>
            <p:ph idx="1"/>
          </p:nvPr>
        </p:nvSpPr>
        <p:spPr/>
        <p:txBody>
          <a:bodyPr numCol="1"/>
          <a:lstStyle/>
          <a:p>
            <a:pPr lvl="0"/>
            <a:r>
              <a:rPr lang="nb-NO" altLang="nb-NO"/>
              <a:t>Rediger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p>
        </p:txBody>
      </p:sp>
      <p:sp>
        <p:nvSpPr>
          <p:cNvPr id="4" name="Date Placeholder 3"/>
          <p:cNvSpPr>
            <a:spLocks noGrp="1"/>
          </p:cNvSpPr>
          <p:nvPr>
            <p:ph type="dt" sz="half" idx="10"/>
          </p:nvPr>
        </p:nvSpPr>
        <p:spPr/>
        <p:txBody>
          <a:bodyPr numCol="1"/>
          <a:lstStyle/>
          <a:p>
            <a:fld id="{4A05DB22-CA0C-4A59-977D-CF55DAF93807}" type="datetime1">
              <a:rPr lang="nb-NO" altLang="nb-NO" smtClean="0"/>
              <a:t>03.06.2024</a:t>
            </a:fld>
            <a:endParaRPr lang="nb-NO" altLang="nb-NO"/>
          </a:p>
        </p:txBody>
      </p:sp>
      <p:sp>
        <p:nvSpPr>
          <p:cNvPr id="5" name="Footer Placeholder 4"/>
          <p:cNvSpPr>
            <a:spLocks noGrp="1"/>
          </p:cNvSpPr>
          <p:nvPr>
            <p:ph type="ftr" sz="quarter" idx="11"/>
          </p:nvPr>
        </p:nvSpPr>
        <p:spPr/>
        <p:txBody>
          <a:bodyPr numCol="1"/>
          <a:lstStyle/>
          <a:p>
            <a:r>
              <a:rPr lang="en-US"/>
              <a:t>Copyright Joanne Dolhanty 2018 www.emotionfocusedskillstraining.org                                         </a:t>
            </a:r>
            <a:endParaRPr lang="nb-NO" altLang="nb-NO"/>
          </a:p>
        </p:txBody>
      </p:sp>
      <p:sp>
        <p:nvSpPr>
          <p:cNvPr id="6" name="Slide Number Placeholder 5"/>
          <p:cNvSpPr>
            <a:spLocks noGrp="1"/>
          </p:cNvSpPr>
          <p:nvPr>
            <p:ph type="sldNum" sz="quarter" idx="12"/>
          </p:nvPr>
        </p:nvSpPr>
        <p:spPr/>
        <p:txBody>
          <a:bodyPr numCol="1"/>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1425491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numCol="1" anchor="b"/>
          <a:lstStyle>
            <a:lvl1pPr>
              <a:defRPr sz="6000"/>
            </a:lvl1pPr>
          </a:lstStyle>
          <a:p>
            <a:r>
              <a:rPr lang="nb-NO" altLang="nb-NO"/>
              <a:t>Klikk for å redigere tittelstil</a:t>
            </a:r>
            <a:endParaRPr lang="en-US"/>
          </a:p>
        </p:txBody>
      </p:sp>
      <p:sp>
        <p:nvSpPr>
          <p:cNvPr id="3" name="Text Placeholder 2"/>
          <p:cNvSpPr>
            <a:spLocks noGrp="1"/>
          </p:cNvSpPr>
          <p:nvPr>
            <p:ph type="body" idx="1"/>
          </p:nvPr>
        </p:nvSpPr>
        <p:spPr>
          <a:xfrm>
            <a:off x="831850" y="4589463"/>
            <a:ext cx="10515600" cy="1500187"/>
          </a:xfrm>
        </p:spPr>
        <p:txBody>
          <a:bodyPr numCol="1"/>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ltLang="nb-NO"/>
              <a:t>Rediger tekststiler i malen</a:t>
            </a:r>
          </a:p>
        </p:txBody>
      </p:sp>
      <p:sp>
        <p:nvSpPr>
          <p:cNvPr id="4" name="Date Placeholder 3"/>
          <p:cNvSpPr>
            <a:spLocks noGrp="1"/>
          </p:cNvSpPr>
          <p:nvPr>
            <p:ph type="dt" sz="half" idx="10"/>
          </p:nvPr>
        </p:nvSpPr>
        <p:spPr/>
        <p:txBody>
          <a:bodyPr numCol="1"/>
          <a:lstStyle/>
          <a:p>
            <a:fld id="{DF6EC7FE-D061-4E57-9B62-219A5F2BAC99}" type="datetime1">
              <a:rPr lang="nb-NO" altLang="nb-NO" smtClean="0"/>
              <a:t>03.06.2024</a:t>
            </a:fld>
            <a:endParaRPr lang="nb-NO" altLang="nb-NO"/>
          </a:p>
        </p:txBody>
      </p:sp>
      <p:sp>
        <p:nvSpPr>
          <p:cNvPr id="5" name="Footer Placeholder 4"/>
          <p:cNvSpPr>
            <a:spLocks noGrp="1"/>
          </p:cNvSpPr>
          <p:nvPr>
            <p:ph type="ftr" sz="quarter" idx="11"/>
          </p:nvPr>
        </p:nvSpPr>
        <p:spPr/>
        <p:txBody>
          <a:bodyPr numCol="1"/>
          <a:lstStyle/>
          <a:p>
            <a:r>
              <a:rPr lang="en-US"/>
              <a:t>Copyright Joanne Dolhanty 2018 www.emotionfocusedskillstraining.org                                         </a:t>
            </a:r>
            <a:endParaRPr lang="nb-NO" altLang="nb-NO"/>
          </a:p>
        </p:txBody>
      </p:sp>
      <p:sp>
        <p:nvSpPr>
          <p:cNvPr id="6" name="Slide Number Placeholder 5"/>
          <p:cNvSpPr>
            <a:spLocks noGrp="1"/>
          </p:cNvSpPr>
          <p:nvPr>
            <p:ph type="sldNum" sz="quarter" idx="12"/>
          </p:nvPr>
        </p:nvSpPr>
        <p:spPr/>
        <p:txBody>
          <a:bodyPr numCol="1"/>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3610621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nb-NO" altLang="nb-NO"/>
              <a:t>Klikk for å redigere tittelstil</a:t>
            </a:r>
            <a:endParaRPr lang="en-US"/>
          </a:p>
        </p:txBody>
      </p:sp>
      <p:sp>
        <p:nvSpPr>
          <p:cNvPr id="3" name="Content Placeholder 2"/>
          <p:cNvSpPr>
            <a:spLocks noGrp="1"/>
          </p:cNvSpPr>
          <p:nvPr>
            <p:ph sz="half" idx="1"/>
          </p:nvPr>
        </p:nvSpPr>
        <p:spPr>
          <a:xfrm>
            <a:off x="838200" y="1825625"/>
            <a:ext cx="5181600" cy="4351338"/>
          </a:xfrm>
        </p:spPr>
        <p:txBody>
          <a:bodyPr numCol="1"/>
          <a:lstStyle/>
          <a:p>
            <a:pPr lvl="0"/>
            <a:r>
              <a:rPr lang="nb-NO" altLang="nb-NO"/>
              <a:t>Rediger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p>
        </p:txBody>
      </p:sp>
      <p:sp>
        <p:nvSpPr>
          <p:cNvPr id="4" name="Content Placeholder 3"/>
          <p:cNvSpPr>
            <a:spLocks noGrp="1"/>
          </p:cNvSpPr>
          <p:nvPr>
            <p:ph sz="half" idx="2"/>
          </p:nvPr>
        </p:nvSpPr>
        <p:spPr>
          <a:xfrm>
            <a:off x="6172200" y="1825625"/>
            <a:ext cx="5181600" cy="4351338"/>
          </a:xfrm>
        </p:spPr>
        <p:txBody>
          <a:bodyPr numCol="1"/>
          <a:lstStyle/>
          <a:p>
            <a:pPr lvl="0"/>
            <a:r>
              <a:rPr lang="nb-NO" altLang="nb-NO"/>
              <a:t>Rediger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p>
        </p:txBody>
      </p:sp>
      <p:sp>
        <p:nvSpPr>
          <p:cNvPr id="5" name="Date Placeholder 4"/>
          <p:cNvSpPr>
            <a:spLocks noGrp="1"/>
          </p:cNvSpPr>
          <p:nvPr>
            <p:ph type="dt" sz="half" idx="10"/>
          </p:nvPr>
        </p:nvSpPr>
        <p:spPr/>
        <p:txBody>
          <a:bodyPr numCol="1"/>
          <a:lstStyle/>
          <a:p>
            <a:fld id="{02FC59CD-1B4C-453F-8774-12AC4045D1A6}" type="datetime1">
              <a:rPr lang="nb-NO" altLang="nb-NO" smtClean="0"/>
              <a:t>03.06.2024</a:t>
            </a:fld>
            <a:endParaRPr lang="nb-NO" altLang="nb-NO"/>
          </a:p>
        </p:txBody>
      </p:sp>
      <p:sp>
        <p:nvSpPr>
          <p:cNvPr id="6" name="Footer Placeholder 5"/>
          <p:cNvSpPr>
            <a:spLocks noGrp="1"/>
          </p:cNvSpPr>
          <p:nvPr>
            <p:ph type="ftr" sz="quarter" idx="11"/>
          </p:nvPr>
        </p:nvSpPr>
        <p:spPr/>
        <p:txBody>
          <a:bodyPr numCol="1"/>
          <a:lstStyle/>
          <a:p>
            <a:r>
              <a:rPr lang="en-US"/>
              <a:t>Copyright Joanne Dolhanty 2018 www.emotionfocusedskillstraining.org                                         </a:t>
            </a:r>
            <a:endParaRPr lang="nb-NO" altLang="nb-NO"/>
          </a:p>
        </p:txBody>
      </p:sp>
      <p:sp>
        <p:nvSpPr>
          <p:cNvPr id="7" name="Slide Number Placeholder 6"/>
          <p:cNvSpPr>
            <a:spLocks noGrp="1"/>
          </p:cNvSpPr>
          <p:nvPr>
            <p:ph type="sldNum" sz="quarter" idx="12"/>
          </p:nvPr>
        </p:nvSpPr>
        <p:spPr/>
        <p:txBody>
          <a:bodyPr numCol="1"/>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1972122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numCol="1"/>
          <a:lstStyle/>
          <a:p>
            <a:r>
              <a:rPr lang="nb-NO" altLang="nb-NO"/>
              <a:t>Klikk for å redigere tittelstil</a:t>
            </a:r>
            <a:endParaRPr lang="en-US"/>
          </a:p>
        </p:txBody>
      </p:sp>
      <p:sp>
        <p:nvSpPr>
          <p:cNvPr id="3" name="Text Placeholder 2"/>
          <p:cNvSpPr>
            <a:spLocks noGrp="1"/>
          </p:cNvSpPr>
          <p:nvPr>
            <p:ph type="body" idx="1"/>
          </p:nvPr>
        </p:nvSpPr>
        <p:spPr>
          <a:xfrm>
            <a:off x="839788" y="1681163"/>
            <a:ext cx="5157787"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ltLang="nb-NO"/>
              <a:t>Rediger tekststiler i malen</a:t>
            </a:r>
          </a:p>
        </p:txBody>
      </p:sp>
      <p:sp>
        <p:nvSpPr>
          <p:cNvPr id="4" name="Content Placeholder 3"/>
          <p:cNvSpPr>
            <a:spLocks noGrp="1"/>
          </p:cNvSpPr>
          <p:nvPr>
            <p:ph sz="half" idx="2"/>
          </p:nvPr>
        </p:nvSpPr>
        <p:spPr>
          <a:xfrm>
            <a:off x="839788" y="2505075"/>
            <a:ext cx="5157787" cy="3684588"/>
          </a:xfrm>
        </p:spPr>
        <p:txBody>
          <a:bodyPr numCol="1"/>
          <a:lstStyle/>
          <a:p>
            <a:pPr lvl="0"/>
            <a:r>
              <a:rPr lang="nb-NO" altLang="nb-NO"/>
              <a:t>Rediger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p>
        </p:txBody>
      </p:sp>
      <p:sp>
        <p:nvSpPr>
          <p:cNvPr id="5" name="Text Placeholder 4"/>
          <p:cNvSpPr>
            <a:spLocks noGrp="1"/>
          </p:cNvSpPr>
          <p:nvPr>
            <p:ph type="body" sz="quarter" idx="3"/>
          </p:nvPr>
        </p:nvSpPr>
        <p:spPr>
          <a:xfrm>
            <a:off x="6172200" y="1681163"/>
            <a:ext cx="5183188" cy="82391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ltLang="nb-NO"/>
              <a:t>Rediger tekststiler i malen</a:t>
            </a:r>
          </a:p>
        </p:txBody>
      </p:sp>
      <p:sp>
        <p:nvSpPr>
          <p:cNvPr id="6" name="Content Placeholder 5"/>
          <p:cNvSpPr>
            <a:spLocks noGrp="1"/>
          </p:cNvSpPr>
          <p:nvPr>
            <p:ph sz="quarter" idx="4"/>
          </p:nvPr>
        </p:nvSpPr>
        <p:spPr>
          <a:xfrm>
            <a:off x="6172200" y="2505075"/>
            <a:ext cx="5183188" cy="3684588"/>
          </a:xfrm>
        </p:spPr>
        <p:txBody>
          <a:bodyPr numCol="1"/>
          <a:lstStyle/>
          <a:p>
            <a:pPr lvl="0"/>
            <a:r>
              <a:rPr lang="nb-NO" altLang="nb-NO"/>
              <a:t>Rediger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p>
        </p:txBody>
      </p:sp>
      <p:sp>
        <p:nvSpPr>
          <p:cNvPr id="7" name="Date Placeholder 6"/>
          <p:cNvSpPr>
            <a:spLocks noGrp="1"/>
          </p:cNvSpPr>
          <p:nvPr>
            <p:ph type="dt" sz="half" idx="10"/>
          </p:nvPr>
        </p:nvSpPr>
        <p:spPr/>
        <p:txBody>
          <a:bodyPr numCol="1"/>
          <a:lstStyle/>
          <a:p>
            <a:fld id="{8994CD44-A840-4D15-9B20-3562A396716B}" type="datetime1">
              <a:rPr lang="nb-NO" altLang="nb-NO" smtClean="0"/>
              <a:t>03.06.2024</a:t>
            </a:fld>
            <a:endParaRPr lang="nb-NO" altLang="nb-NO"/>
          </a:p>
        </p:txBody>
      </p:sp>
      <p:sp>
        <p:nvSpPr>
          <p:cNvPr id="8" name="Footer Placeholder 7"/>
          <p:cNvSpPr>
            <a:spLocks noGrp="1"/>
          </p:cNvSpPr>
          <p:nvPr>
            <p:ph type="ftr" sz="quarter" idx="11"/>
          </p:nvPr>
        </p:nvSpPr>
        <p:spPr/>
        <p:txBody>
          <a:bodyPr numCol="1"/>
          <a:lstStyle/>
          <a:p>
            <a:r>
              <a:rPr lang="en-US"/>
              <a:t>Copyright Joanne Dolhanty 2018 www.emotionfocusedskillstraining.org                                         </a:t>
            </a:r>
            <a:endParaRPr lang="nb-NO" altLang="nb-NO"/>
          </a:p>
        </p:txBody>
      </p:sp>
      <p:sp>
        <p:nvSpPr>
          <p:cNvPr id="9" name="Slide Number Placeholder 8"/>
          <p:cNvSpPr>
            <a:spLocks noGrp="1"/>
          </p:cNvSpPr>
          <p:nvPr>
            <p:ph type="sldNum" sz="quarter" idx="12"/>
          </p:nvPr>
        </p:nvSpPr>
        <p:spPr/>
        <p:txBody>
          <a:bodyPr numCol="1"/>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1644110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nb-NO" altLang="nb-NO"/>
              <a:t>Klikk for å redigere tittelstil</a:t>
            </a:r>
            <a:endParaRPr lang="en-US"/>
          </a:p>
        </p:txBody>
      </p:sp>
      <p:sp>
        <p:nvSpPr>
          <p:cNvPr id="3" name="Date Placeholder 2"/>
          <p:cNvSpPr>
            <a:spLocks noGrp="1"/>
          </p:cNvSpPr>
          <p:nvPr>
            <p:ph type="dt" sz="half" idx="10"/>
          </p:nvPr>
        </p:nvSpPr>
        <p:spPr/>
        <p:txBody>
          <a:bodyPr numCol="1"/>
          <a:lstStyle/>
          <a:p>
            <a:fld id="{A29E91B5-AE4A-4416-8C50-168D1F26B269}" type="datetime1">
              <a:rPr lang="nb-NO" altLang="nb-NO" smtClean="0"/>
              <a:t>03.06.2024</a:t>
            </a:fld>
            <a:endParaRPr lang="nb-NO" altLang="nb-NO"/>
          </a:p>
        </p:txBody>
      </p:sp>
      <p:sp>
        <p:nvSpPr>
          <p:cNvPr id="4" name="Footer Placeholder 3"/>
          <p:cNvSpPr>
            <a:spLocks noGrp="1"/>
          </p:cNvSpPr>
          <p:nvPr>
            <p:ph type="ftr" sz="quarter" idx="11"/>
          </p:nvPr>
        </p:nvSpPr>
        <p:spPr/>
        <p:txBody>
          <a:bodyPr numCol="1"/>
          <a:lstStyle/>
          <a:p>
            <a:r>
              <a:rPr lang="en-US"/>
              <a:t>Copyright Joanne Dolhanty 2018 www.emotionfocusedskillstraining.org                                         </a:t>
            </a:r>
            <a:endParaRPr lang="nb-NO" altLang="nb-NO"/>
          </a:p>
        </p:txBody>
      </p:sp>
      <p:sp>
        <p:nvSpPr>
          <p:cNvPr id="5" name="Slide Number Placeholder 4"/>
          <p:cNvSpPr>
            <a:spLocks noGrp="1"/>
          </p:cNvSpPr>
          <p:nvPr>
            <p:ph type="sldNum" sz="quarter" idx="12"/>
          </p:nvPr>
        </p:nvSpPr>
        <p:spPr/>
        <p:txBody>
          <a:bodyPr numCol="1"/>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1262189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fld id="{172A9B11-C32F-452E-A5D5-7AB8695D67E0}" type="datetime1">
              <a:rPr lang="nb-NO" altLang="nb-NO" smtClean="0"/>
              <a:t>03.06.2024</a:t>
            </a:fld>
            <a:endParaRPr lang="nb-NO" altLang="nb-NO"/>
          </a:p>
        </p:txBody>
      </p:sp>
      <p:sp>
        <p:nvSpPr>
          <p:cNvPr id="3" name="Footer Placeholder 2"/>
          <p:cNvSpPr>
            <a:spLocks noGrp="1"/>
          </p:cNvSpPr>
          <p:nvPr>
            <p:ph type="ftr" sz="quarter" idx="11"/>
          </p:nvPr>
        </p:nvSpPr>
        <p:spPr/>
        <p:txBody>
          <a:bodyPr numCol="1"/>
          <a:lstStyle/>
          <a:p>
            <a:r>
              <a:rPr lang="en-US"/>
              <a:t>Copyright Joanne Dolhanty 2018 www.emotionfocusedskillstraining.org                                         </a:t>
            </a:r>
            <a:endParaRPr lang="nb-NO" altLang="nb-NO"/>
          </a:p>
        </p:txBody>
      </p:sp>
      <p:sp>
        <p:nvSpPr>
          <p:cNvPr id="4" name="Slide Number Placeholder 3"/>
          <p:cNvSpPr>
            <a:spLocks noGrp="1"/>
          </p:cNvSpPr>
          <p:nvPr>
            <p:ph type="sldNum" sz="quarter" idx="12"/>
          </p:nvPr>
        </p:nvSpPr>
        <p:spPr/>
        <p:txBody>
          <a:bodyPr numCol="1"/>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763910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numCol="1" anchor="b"/>
          <a:lstStyle>
            <a:lvl1pPr>
              <a:defRPr sz="3200"/>
            </a:lvl1pPr>
          </a:lstStyle>
          <a:p>
            <a:r>
              <a:rPr lang="nb-NO" altLang="nb-NO"/>
              <a:t>Klikk for å redigere tittelstil</a:t>
            </a:r>
            <a:endParaRPr lang="en-US"/>
          </a:p>
        </p:txBody>
      </p:sp>
      <p:sp>
        <p:nvSpPr>
          <p:cNvPr id="3" name="Content Placeholder 2"/>
          <p:cNvSpPr>
            <a:spLocks noGrp="1"/>
          </p:cNvSpPr>
          <p:nvPr>
            <p:ph idx="1"/>
          </p:nvPr>
        </p:nvSpPr>
        <p:spPr>
          <a:xfrm>
            <a:off x="5183188" y="987425"/>
            <a:ext cx="6172200" cy="4873625"/>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ltLang="nb-NO"/>
              <a:t>Rediger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p>
        </p:txBody>
      </p:sp>
      <p:sp>
        <p:nvSpPr>
          <p:cNvPr id="4" name="Text Placeholder 3"/>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ltLang="nb-NO"/>
              <a:t>Rediger tekststiler i malen</a:t>
            </a:r>
          </a:p>
        </p:txBody>
      </p:sp>
      <p:sp>
        <p:nvSpPr>
          <p:cNvPr id="5" name="Date Placeholder 4"/>
          <p:cNvSpPr>
            <a:spLocks noGrp="1"/>
          </p:cNvSpPr>
          <p:nvPr>
            <p:ph type="dt" sz="half" idx="10"/>
          </p:nvPr>
        </p:nvSpPr>
        <p:spPr/>
        <p:txBody>
          <a:bodyPr numCol="1"/>
          <a:lstStyle/>
          <a:p>
            <a:fld id="{C232BF0A-3E7E-4D74-9062-281C40663076}" type="datetime1">
              <a:rPr lang="nb-NO" altLang="nb-NO" smtClean="0"/>
              <a:t>03.06.2024</a:t>
            </a:fld>
            <a:endParaRPr lang="nb-NO" altLang="nb-NO"/>
          </a:p>
        </p:txBody>
      </p:sp>
      <p:sp>
        <p:nvSpPr>
          <p:cNvPr id="6" name="Footer Placeholder 5"/>
          <p:cNvSpPr>
            <a:spLocks noGrp="1"/>
          </p:cNvSpPr>
          <p:nvPr>
            <p:ph type="ftr" sz="quarter" idx="11"/>
          </p:nvPr>
        </p:nvSpPr>
        <p:spPr/>
        <p:txBody>
          <a:bodyPr numCol="1"/>
          <a:lstStyle/>
          <a:p>
            <a:r>
              <a:rPr lang="en-US"/>
              <a:t>Copyright Joanne Dolhanty 2018 www.emotionfocusedskillstraining.org                                         </a:t>
            </a:r>
            <a:endParaRPr lang="nb-NO" altLang="nb-NO"/>
          </a:p>
        </p:txBody>
      </p:sp>
      <p:sp>
        <p:nvSpPr>
          <p:cNvPr id="7" name="Slide Number Placeholder 6"/>
          <p:cNvSpPr>
            <a:spLocks noGrp="1"/>
          </p:cNvSpPr>
          <p:nvPr>
            <p:ph type="sldNum" sz="quarter" idx="12"/>
          </p:nvPr>
        </p:nvSpPr>
        <p:spPr/>
        <p:txBody>
          <a:bodyPr numCol="1"/>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1537710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A0A3B4C2-38B1-48BC-8037-ADCB98CC1248}" type="datetime1">
              <a:rPr lang="nb-NO" smtClean="0"/>
              <a:t>03.06.2024</a:t>
            </a:fld>
            <a:endParaRPr lang="nb-NO"/>
          </a:p>
        </p:txBody>
      </p:sp>
      <p:sp>
        <p:nvSpPr>
          <p:cNvPr id="5" name="Footer Placeholder 4"/>
          <p:cNvSpPr>
            <a:spLocks noGrp="1"/>
          </p:cNvSpPr>
          <p:nvPr>
            <p:ph type="ftr" sz="quarter" idx="11"/>
          </p:nvPr>
        </p:nvSpPr>
        <p:spPr/>
        <p:txBody>
          <a:bodyPr/>
          <a:lstStyle/>
          <a:p>
            <a:r>
              <a:rPr lang="en-US"/>
              <a:t>Copyright Joanne Dolhanty 2018 www.emotionfocusedskillstraining.org                                         </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937570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numCol="1" anchor="b"/>
          <a:lstStyle>
            <a:lvl1pPr>
              <a:defRPr sz="3200"/>
            </a:lvl1pPr>
          </a:lstStyle>
          <a:p>
            <a:r>
              <a:rPr lang="nb-NO" altLang="nb-NO"/>
              <a:t>Klikk for å redigere tittelstil</a:t>
            </a:r>
            <a:endParaRPr lang="en-US"/>
          </a:p>
        </p:txBody>
      </p:sp>
      <p:sp>
        <p:nvSpPr>
          <p:cNvPr id="3" name="Picture Placeholder 2"/>
          <p:cNvSpPr>
            <a:spLocks noGrp="1" noChangeAspect="1"/>
          </p:cNvSpPr>
          <p:nvPr>
            <p:ph type="pic" idx="1"/>
          </p:nvPr>
        </p:nvSpPr>
        <p:spPr>
          <a:xfrm>
            <a:off x="5183188" y="987425"/>
            <a:ext cx="6172200" cy="4873625"/>
          </a:xfrm>
        </p:spPr>
        <p:txBody>
          <a:bodyPr numCol="1"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ltLang="nb-NO"/>
              <a:t>Klikk på ikonet for å legge til et bilde</a:t>
            </a:r>
            <a:endParaRPr lang="en-US"/>
          </a:p>
        </p:txBody>
      </p:sp>
      <p:sp>
        <p:nvSpPr>
          <p:cNvPr id="4" name="Text Placeholder 3"/>
          <p:cNvSpPr>
            <a:spLocks noGrp="1"/>
          </p:cNvSpPr>
          <p:nvPr>
            <p:ph type="body" sz="half" idx="2"/>
          </p:nvPr>
        </p:nvSpPr>
        <p:spPr>
          <a:xfrm>
            <a:off x="839788" y="2057400"/>
            <a:ext cx="3932237" cy="3811588"/>
          </a:xfrm>
        </p:spPr>
        <p:txBody>
          <a:bodyPr numCol="1"/>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ltLang="nb-NO"/>
              <a:t>Rediger tekststiler i malen</a:t>
            </a:r>
          </a:p>
        </p:txBody>
      </p:sp>
      <p:sp>
        <p:nvSpPr>
          <p:cNvPr id="5" name="Date Placeholder 4"/>
          <p:cNvSpPr>
            <a:spLocks noGrp="1"/>
          </p:cNvSpPr>
          <p:nvPr>
            <p:ph type="dt" sz="half" idx="10"/>
          </p:nvPr>
        </p:nvSpPr>
        <p:spPr/>
        <p:txBody>
          <a:bodyPr numCol="1"/>
          <a:lstStyle/>
          <a:p>
            <a:fld id="{3AF04211-0CA1-438A-A08A-9814918872D3}" type="datetime1">
              <a:rPr lang="nb-NO" altLang="nb-NO" smtClean="0"/>
              <a:t>03.06.2024</a:t>
            </a:fld>
            <a:endParaRPr lang="nb-NO" altLang="nb-NO"/>
          </a:p>
        </p:txBody>
      </p:sp>
      <p:sp>
        <p:nvSpPr>
          <p:cNvPr id="6" name="Footer Placeholder 5"/>
          <p:cNvSpPr>
            <a:spLocks noGrp="1"/>
          </p:cNvSpPr>
          <p:nvPr>
            <p:ph type="ftr" sz="quarter" idx="11"/>
          </p:nvPr>
        </p:nvSpPr>
        <p:spPr/>
        <p:txBody>
          <a:bodyPr numCol="1"/>
          <a:lstStyle/>
          <a:p>
            <a:r>
              <a:rPr lang="en-US"/>
              <a:t>Copyright Joanne Dolhanty 2018 www.emotionfocusedskillstraining.org                                         </a:t>
            </a:r>
            <a:endParaRPr lang="nb-NO" altLang="nb-NO"/>
          </a:p>
        </p:txBody>
      </p:sp>
      <p:sp>
        <p:nvSpPr>
          <p:cNvPr id="7" name="Slide Number Placeholder 6"/>
          <p:cNvSpPr>
            <a:spLocks noGrp="1"/>
          </p:cNvSpPr>
          <p:nvPr>
            <p:ph type="sldNum" sz="quarter" idx="12"/>
          </p:nvPr>
        </p:nvSpPr>
        <p:spPr/>
        <p:txBody>
          <a:bodyPr numCol="1"/>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1942904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nb-NO" altLang="nb-NO"/>
              <a:t>Klikk for å redigere tittelstil</a:t>
            </a:r>
            <a:endParaRPr lang="en-US"/>
          </a:p>
        </p:txBody>
      </p:sp>
      <p:sp>
        <p:nvSpPr>
          <p:cNvPr id="3" name="Vertical Text Placeholder 2"/>
          <p:cNvSpPr>
            <a:spLocks noGrp="1"/>
          </p:cNvSpPr>
          <p:nvPr>
            <p:ph type="body" orient="vert" idx="1"/>
          </p:nvPr>
        </p:nvSpPr>
        <p:spPr/>
        <p:txBody>
          <a:bodyPr vert="eaVert" numCol="1"/>
          <a:lstStyle/>
          <a:p>
            <a:pPr lvl="0"/>
            <a:r>
              <a:rPr lang="nb-NO" altLang="nb-NO"/>
              <a:t>Rediger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p>
        </p:txBody>
      </p:sp>
      <p:sp>
        <p:nvSpPr>
          <p:cNvPr id="4" name="Date Placeholder 3"/>
          <p:cNvSpPr>
            <a:spLocks noGrp="1"/>
          </p:cNvSpPr>
          <p:nvPr>
            <p:ph type="dt" sz="half" idx="10"/>
          </p:nvPr>
        </p:nvSpPr>
        <p:spPr/>
        <p:txBody>
          <a:bodyPr numCol="1"/>
          <a:lstStyle/>
          <a:p>
            <a:fld id="{0EF54FEB-015D-4ADA-A020-92E23B1976C2}" type="datetime1">
              <a:rPr lang="nb-NO" altLang="nb-NO" smtClean="0"/>
              <a:t>03.06.2024</a:t>
            </a:fld>
            <a:endParaRPr lang="nb-NO" altLang="nb-NO"/>
          </a:p>
        </p:txBody>
      </p:sp>
      <p:sp>
        <p:nvSpPr>
          <p:cNvPr id="5" name="Footer Placeholder 4"/>
          <p:cNvSpPr>
            <a:spLocks noGrp="1"/>
          </p:cNvSpPr>
          <p:nvPr>
            <p:ph type="ftr" sz="quarter" idx="11"/>
          </p:nvPr>
        </p:nvSpPr>
        <p:spPr/>
        <p:txBody>
          <a:bodyPr numCol="1"/>
          <a:lstStyle/>
          <a:p>
            <a:r>
              <a:rPr lang="en-US"/>
              <a:t>Copyright Joanne Dolhanty 2018 www.emotionfocusedskillstraining.org                                         </a:t>
            </a:r>
            <a:endParaRPr lang="nb-NO" altLang="nb-NO"/>
          </a:p>
        </p:txBody>
      </p:sp>
      <p:sp>
        <p:nvSpPr>
          <p:cNvPr id="6" name="Slide Number Placeholder 5"/>
          <p:cNvSpPr>
            <a:spLocks noGrp="1"/>
          </p:cNvSpPr>
          <p:nvPr>
            <p:ph type="sldNum" sz="quarter" idx="12"/>
          </p:nvPr>
        </p:nvSpPr>
        <p:spPr/>
        <p:txBody>
          <a:bodyPr numCol="1"/>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898176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numCol="1"/>
          <a:lstStyle/>
          <a:p>
            <a:r>
              <a:rPr lang="nb-NO" altLang="nb-NO"/>
              <a:t>Klikk for å redigere tittelstil</a:t>
            </a:r>
            <a:endParaRPr lang="en-US"/>
          </a:p>
        </p:txBody>
      </p:sp>
      <p:sp>
        <p:nvSpPr>
          <p:cNvPr id="3" name="Vertical Text Placeholder 2"/>
          <p:cNvSpPr>
            <a:spLocks noGrp="1"/>
          </p:cNvSpPr>
          <p:nvPr>
            <p:ph type="body" orient="vert" idx="1"/>
          </p:nvPr>
        </p:nvSpPr>
        <p:spPr>
          <a:xfrm>
            <a:off x="838200" y="365125"/>
            <a:ext cx="7734300" cy="5811838"/>
          </a:xfrm>
        </p:spPr>
        <p:txBody>
          <a:bodyPr vert="eaVert" numCol="1"/>
          <a:lstStyle/>
          <a:p>
            <a:pPr lvl="0"/>
            <a:r>
              <a:rPr lang="nb-NO" altLang="nb-NO"/>
              <a:t>Rediger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p>
        </p:txBody>
      </p:sp>
      <p:sp>
        <p:nvSpPr>
          <p:cNvPr id="4" name="Date Placeholder 3"/>
          <p:cNvSpPr>
            <a:spLocks noGrp="1"/>
          </p:cNvSpPr>
          <p:nvPr>
            <p:ph type="dt" sz="half" idx="10"/>
          </p:nvPr>
        </p:nvSpPr>
        <p:spPr/>
        <p:txBody>
          <a:bodyPr numCol="1"/>
          <a:lstStyle/>
          <a:p>
            <a:fld id="{799F8C9F-4B47-4A7A-A855-9F38150B355E}" type="datetime1">
              <a:rPr lang="nb-NO" altLang="nb-NO" smtClean="0"/>
              <a:t>03.06.2024</a:t>
            </a:fld>
            <a:endParaRPr lang="nb-NO" altLang="nb-NO"/>
          </a:p>
        </p:txBody>
      </p:sp>
      <p:sp>
        <p:nvSpPr>
          <p:cNvPr id="5" name="Footer Placeholder 4"/>
          <p:cNvSpPr>
            <a:spLocks noGrp="1"/>
          </p:cNvSpPr>
          <p:nvPr>
            <p:ph type="ftr" sz="quarter" idx="11"/>
          </p:nvPr>
        </p:nvSpPr>
        <p:spPr/>
        <p:txBody>
          <a:bodyPr numCol="1"/>
          <a:lstStyle/>
          <a:p>
            <a:r>
              <a:rPr lang="en-US"/>
              <a:t>Copyright Joanne Dolhanty 2018 www.emotionfocusedskillstraining.org                                         </a:t>
            </a:r>
            <a:endParaRPr lang="nb-NO" altLang="nb-NO"/>
          </a:p>
        </p:txBody>
      </p:sp>
      <p:sp>
        <p:nvSpPr>
          <p:cNvPr id="6" name="Slide Number Placeholder 5"/>
          <p:cNvSpPr>
            <a:spLocks noGrp="1"/>
          </p:cNvSpPr>
          <p:nvPr>
            <p:ph type="sldNum" sz="quarter" idx="12"/>
          </p:nvPr>
        </p:nvSpPr>
        <p:spPr/>
        <p:txBody>
          <a:bodyPr numCol="1"/>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1044146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Navnekort">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numCol="1" anchor="b">
            <a:normAutofit/>
          </a:bodyPr>
          <a:lstStyle>
            <a:lvl1pPr algn="l">
              <a:defRPr sz="3200" b="0" cap="all"/>
            </a:lvl1pPr>
          </a:lstStyle>
          <a:p>
            <a:r>
              <a:rPr lang="nb-NO" altLang="nb-NO"/>
              <a:t>Klikk for å redigere tittelstil</a:t>
            </a:r>
            <a:endParaRPr lang="en-US"/>
          </a:p>
        </p:txBody>
      </p:sp>
      <p:sp>
        <p:nvSpPr>
          <p:cNvPr id="3" name="Text Placeholder 2"/>
          <p:cNvSpPr>
            <a:spLocks noGrp="1"/>
          </p:cNvSpPr>
          <p:nvPr>
            <p:ph type="body" idx="1"/>
          </p:nvPr>
        </p:nvSpPr>
        <p:spPr>
          <a:xfrm>
            <a:off x="684211" y="5132981"/>
            <a:ext cx="8535990" cy="860400"/>
          </a:xfrm>
        </p:spPr>
        <p:txBody>
          <a:bodyPr numCol="1"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ltLang="nb-NO"/>
              <a:t>Klikk for å redigere tekststiler i malen</a:t>
            </a:r>
          </a:p>
        </p:txBody>
      </p:sp>
      <p:sp>
        <p:nvSpPr>
          <p:cNvPr id="4" name="Date Placeholder 3"/>
          <p:cNvSpPr>
            <a:spLocks noGrp="1"/>
          </p:cNvSpPr>
          <p:nvPr>
            <p:ph type="dt" sz="half" idx="10"/>
          </p:nvPr>
        </p:nvSpPr>
        <p:spPr/>
        <p:txBody>
          <a:bodyPr numCol="1"/>
          <a:lstStyle/>
          <a:p>
            <a:fld id="{C24D539B-2942-494F-96DD-043AFD69F2C9}" type="datetime1">
              <a:rPr lang="nb-NO" altLang="nb-NO" smtClean="0"/>
              <a:t>03.06.2024</a:t>
            </a:fld>
            <a:endParaRPr lang="nb-NO" altLang="nb-NO"/>
          </a:p>
        </p:txBody>
      </p:sp>
      <p:sp>
        <p:nvSpPr>
          <p:cNvPr id="5" name="Footer Placeholder 4"/>
          <p:cNvSpPr>
            <a:spLocks noGrp="1"/>
          </p:cNvSpPr>
          <p:nvPr>
            <p:ph type="ftr" sz="quarter" idx="11"/>
          </p:nvPr>
        </p:nvSpPr>
        <p:spPr/>
        <p:txBody>
          <a:bodyPr numCol="1"/>
          <a:lstStyle/>
          <a:p>
            <a:r>
              <a:rPr lang="en-US"/>
              <a:t>Copyright Joanne Dolhanty 2018 www.emotionfocusedskillstraining.org                                         </a:t>
            </a:r>
            <a:endParaRPr lang="nb-NO" altLang="nb-NO"/>
          </a:p>
        </p:txBody>
      </p:sp>
      <p:sp>
        <p:nvSpPr>
          <p:cNvPr id="6" name="Slide Number Placeholder 5"/>
          <p:cNvSpPr>
            <a:spLocks noGrp="1"/>
          </p:cNvSpPr>
          <p:nvPr>
            <p:ph type="sldNum" sz="quarter" idx="12"/>
          </p:nvPr>
        </p:nvSpPr>
        <p:spPr/>
        <p:txBody>
          <a:bodyPr numCol="1"/>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1357670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cSld name="1_Innhold med tekst">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numCol="1" anchor="b"/>
          <a:lstStyle>
            <a:lvl1pPr algn="ctr">
              <a:defRPr sz="3200"/>
            </a:lvl1pPr>
          </a:lstStyle>
          <a:p>
            <a:r>
              <a:rPr lang="nb-NO" altLang="nb-NO"/>
              <a:t>Klikk for å redigere tittelstil</a:t>
            </a:r>
            <a:endParaRPr lang="en-US"/>
          </a:p>
        </p:txBody>
      </p:sp>
      <p:sp>
        <p:nvSpPr>
          <p:cNvPr id="10" name="Content Placeholder 2"/>
          <p:cNvSpPr>
            <a:spLocks noGrp="1"/>
          </p:cNvSpPr>
          <p:nvPr>
            <p:ph sz="quarter" idx="13"/>
          </p:nvPr>
        </p:nvSpPr>
        <p:spPr>
          <a:xfrm>
            <a:off x="5078062" y="609600"/>
            <a:ext cx="6200163" cy="5181599"/>
          </a:xfrm>
        </p:spPr>
        <p:txBody>
          <a:bodyPr numCol="1"/>
          <a:lstStyle/>
          <a:p>
            <a:pPr lvl="0"/>
            <a:r>
              <a:rPr lang="nb-NO" altLang="nb-NO"/>
              <a:t>Rediger tekststiler i malen
Andre nivå
Tredje nivå
Fjerde nivå
Femte nivå</a:t>
            </a:r>
            <a:endParaRPr lang="en-US"/>
          </a:p>
        </p:txBody>
      </p:sp>
      <p:sp>
        <p:nvSpPr>
          <p:cNvPr id="4" name="Text Placeholder 3"/>
          <p:cNvSpPr>
            <a:spLocks noGrp="1"/>
          </p:cNvSpPr>
          <p:nvPr>
            <p:ph type="body" sz="half" idx="2"/>
          </p:nvPr>
        </p:nvSpPr>
        <p:spPr>
          <a:xfrm>
            <a:off x="913774" y="2632852"/>
            <a:ext cx="3935689" cy="3158348"/>
          </a:xfrm>
        </p:spPr>
        <p:txBody>
          <a:bodyPr numCol="1"/>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ltLang="nb-NO"/>
              <a:t>Rediger tekststiler i malen
Andre nivå
Tredje nivå
Fjerde nivå
Femte nivå</a:t>
            </a:r>
            <a:endParaRPr lang="en-US"/>
          </a:p>
        </p:txBody>
      </p:sp>
      <p:sp>
        <p:nvSpPr>
          <p:cNvPr id="5" name="Date Placeholder 4"/>
          <p:cNvSpPr>
            <a:spLocks noGrp="1"/>
          </p:cNvSpPr>
          <p:nvPr>
            <p:ph type="dt" sz="half" idx="10"/>
          </p:nvPr>
        </p:nvSpPr>
        <p:spPr/>
        <p:txBody>
          <a:bodyPr numCol="1"/>
          <a:lstStyle/>
          <a:p>
            <a:pPr defTabSz="914400">
              <a:defRPr/>
            </a:pPr>
            <a:fld id="{CEC80E59-5C9F-4E8A-A253-21CDF15136BF}" type="datetime1">
              <a:rPr lang="nb-NO" altLang="nb-NO" smtClean="0">
                <a:solidFill>
                  <a:prstClr val="black"/>
                </a:solidFill>
              </a:rPr>
              <a:t>03.06.2024</a:t>
            </a:fld>
            <a:endParaRPr lang="en-US">
              <a:solidFill>
                <a:prstClr val="black"/>
              </a:solidFill>
            </a:endParaRPr>
          </a:p>
        </p:txBody>
      </p:sp>
      <p:sp>
        <p:nvSpPr>
          <p:cNvPr id="6" name="Footer Placeholder 5"/>
          <p:cNvSpPr>
            <a:spLocks noGrp="1"/>
          </p:cNvSpPr>
          <p:nvPr>
            <p:ph type="ftr" sz="quarter" idx="11"/>
          </p:nvPr>
        </p:nvSpPr>
        <p:spPr/>
        <p:txBody>
          <a:bodyPr numCol="1"/>
          <a:lstStyle/>
          <a:p>
            <a:pPr defTabSz="914400">
              <a:defRPr/>
            </a:pPr>
            <a:r>
              <a:rPr lang="en-US">
                <a:solidFill>
                  <a:prstClr val="black"/>
                </a:solidFill>
              </a:rPr>
              <a:t>Copyright Joanne Dolhanty 2018 www.emotionfocusedskillstraining.org                                         </a:t>
            </a:r>
          </a:p>
        </p:txBody>
      </p:sp>
      <p:sp>
        <p:nvSpPr>
          <p:cNvPr id="7" name="Slide Number Placeholder 6"/>
          <p:cNvSpPr>
            <a:spLocks noGrp="1"/>
          </p:cNvSpPr>
          <p:nvPr>
            <p:ph type="sldNum" sz="quarter" idx="12"/>
          </p:nvPr>
        </p:nvSpPr>
        <p:spPr/>
        <p:txBody>
          <a:bodyPr numCol="1"/>
          <a:lstStyle/>
          <a:p>
            <a:pPr defTabSz="914400">
              <a:defRPr/>
            </a:pPr>
            <a:fld id="{94C9A9A0-37CB-49BE-B0B0-6AF45B31383E}" type="slidenum">
              <a:rPr lang="en-US" smtClean="0">
                <a:solidFill>
                  <a:prstClr val="black"/>
                </a:solidFill>
              </a:rPr>
              <a:pPr defTabSz="914400">
                <a:defRPr/>
              </a:pPr>
              <a:t>‹#›</a:t>
            </a:fld>
            <a:endParaRPr lang="en-US">
              <a:solidFill>
                <a:prstClr val="black"/>
              </a:solidFill>
            </a:endParaRPr>
          </a:p>
        </p:txBody>
      </p:sp>
    </p:spTree>
    <p:extLst>
      <p:ext uri="{BB962C8B-B14F-4D97-AF65-F5344CB8AC3E}">
        <p14:creationId xmlns:p14="http://schemas.microsoft.com/office/powerpoint/2010/main" val="3342519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Date Placeholder 3"/>
          <p:cNvSpPr>
            <a:spLocks noGrp="1"/>
          </p:cNvSpPr>
          <p:nvPr>
            <p:ph type="dt" sz="half" idx="10"/>
          </p:nvPr>
        </p:nvSpPr>
        <p:spPr/>
        <p:txBody>
          <a:bodyPr/>
          <a:lstStyle/>
          <a:p>
            <a:fld id="{3A86305D-ADCA-4F6C-B2BC-B6897B03EAAF}" type="datetime1">
              <a:rPr lang="nb-NO" smtClean="0"/>
              <a:t>03.06.2024</a:t>
            </a:fld>
            <a:endParaRPr lang="nb-NO"/>
          </a:p>
        </p:txBody>
      </p:sp>
      <p:sp>
        <p:nvSpPr>
          <p:cNvPr id="5" name="Footer Placeholder 4"/>
          <p:cNvSpPr>
            <a:spLocks noGrp="1"/>
          </p:cNvSpPr>
          <p:nvPr>
            <p:ph type="ftr" sz="quarter" idx="11"/>
          </p:nvPr>
        </p:nvSpPr>
        <p:spPr/>
        <p:txBody>
          <a:bodyPr/>
          <a:lstStyle/>
          <a:p>
            <a:r>
              <a:rPr lang="en-US"/>
              <a:t>Hanna Aardal &amp; Bente Austbø</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4277620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A144CC3B-785B-4B3F-9864-FDB991832901}" type="datetime1">
              <a:rPr lang="nb-NO" smtClean="0"/>
              <a:t>03.06.2024</a:t>
            </a:fld>
            <a:endParaRPr lang="nb-NO"/>
          </a:p>
        </p:txBody>
      </p:sp>
      <p:sp>
        <p:nvSpPr>
          <p:cNvPr id="5" name="Footer Placeholder 4"/>
          <p:cNvSpPr>
            <a:spLocks noGrp="1"/>
          </p:cNvSpPr>
          <p:nvPr>
            <p:ph type="ftr" sz="quarter" idx="11"/>
          </p:nvPr>
        </p:nvSpPr>
        <p:spPr/>
        <p:txBody>
          <a:bodyPr/>
          <a:lstStyle/>
          <a:p>
            <a:r>
              <a:rPr lang="en-US"/>
              <a:t>Hanna Aardal &amp; Bente Austbø</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103505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2C868E99-AD6F-4E87-8FD9-7B5EBA42730C}" type="datetime1">
              <a:rPr lang="nb-NO" smtClean="0"/>
              <a:t>03.06.2024</a:t>
            </a:fld>
            <a:endParaRPr lang="nb-NO"/>
          </a:p>
        </p:txBody>
      </p:sp>
      <p:sp>
        <p:nvSpPr>
          <p:cNvPr id="5" name="Footer Placeholder 4"/>
          <p:cNvSpPr>
            <a:spLocks noGrp="1"/>
          </p:cNvSpPr>
          <p:nvPr>
            <p:ph type="ftr" sz="quarter" idx="11"/>
          </p:nvPr>
        </p:nvSpPr>
        <p:spPr/>
        <p:txBody>
          <a:bodyPr/>
          <a:lstStyle/>
          <a:p>
            <a:r>
              <a:rPr lang="en-US"/>
              <a:t>Hanna Aardal &amp; Bente Austbø</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1066343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6B6D4646-6220-4BD1-B640-1A431CC6CDB2}" type="datetime1">
              <a:rPr lang="nb-NO" smtClean="0"/>
              <a:t>03.06.2024</a:t>
            </a:fld>
            <a:endParaRPr lang="nb-NO"/>
          </a:p>
        </p:txBody>
      </p:sp>
      <p:sp>
        <p:nvSpPr>
          <p:cNvPr id="6" name="Footer Placeholder 5"/>
          <p:cNvSpPr>
            <a:spLocks noGrp="1"/>
          </p:cNvSpPr>
          <p:nvPr>
            <p:ph type="ftr" sz="quarter" idx="11"/>
          </p:nvPr>
        </p:nvSpPr>
        <p:spPr/>
        <p:txBody>
          <a:bodyPr/>
          <a:lstStyle/>
          <a:p>
            <a:r>
              <a:rPr lang="en-US"/>
              <a:t>Hanna Aardal &amp; Bente Austbø</a:t>
            </a:r>
            <a:endParaRPr lang="nb-NO"/>
          </a:p>
        </p:txBody>
      </p:sp>
      <p:sp>
        <p:nvSpPr>
          <p:cNvPr id="7" name="Slide Number Placeholder 6"/>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1029277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2E14D106-69FC-4C7E-8A67-C3208EA53173}" type="datetime1">
              <a:rPr lang="nb-NO" smtClean="0"/>
              <a:t>03.06.2024</a:t>
            </a:fld>
            <a:endParaRPr lang="nb-NO"/>
          </a:p>
        </p:txBody>
      </p:sp>
      <p:sp>
        <p:nvSpPr>
          <p:cNvPr id="8" name="Footer Placeholder 7"/>
          <p:cNvSpPr>
            <a:spLocks noGrp="1"/>
          </p:cNvSpPr>
          <p:nvPr>
            <p:ph type="ftr" sz="quarter" idx="11"/>
          </p:nvPr>
        </p:nvSpPr>
        <p:spPr/>
        <p:txBody>
          <a:bodyPr/>
          <a:lstStyle/>
          <a:p>
            <a:r>
              <a:rPr lang="en-US"/>
              <a:t>Hanna Aardal &amp; Bente Austbø</a:t>
            </a:r>
            <a:endParaRPr lang="nb-NO"/>
          </a:p>
        </p:txBody>
      </p:sp>
      <p:sp>
        <p:nvSpPr>
          <p:cNvPr id="9" name="Slide Number Placeholder 8"/>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2028222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810BFD0A-0F4B-4763-8BB0-DF5292E9903A}" type="datetime1">
              <a:rPr lang="nb-NO" smtClean="0"/>
              <a:t>03.06.2024</a:t>
            </a:fld>
            <a:endParaRPr lang="nb-NO"/>
          </a:p>
        </p:txBody>
      </p:sp>
      <p:sp>
        <p:nvSpPr>
          <p:cNvPr id="5" name="Footer Placeholder 4"/>
          <p:cNvSpPr>
            <a:spLocks noGrp="1"/>
          </p:cNvSpPr>
          <p:nvPr>
            <p:ph type="ftr" sz="quarter" idx="11"/>
          </p:nvPr>
        </p:nvSpPr>
        <p:spPr/>
        <p:txBody>
          <a:bodyPr/>
          <a:lstStyle/>
          <a:p>
            <a:r>
              <a:rPr lang="en-US"/>
              <a:t>Copyright Joanne Dolhanty 2018 www.emotionfocusedskillstraining.org                                         </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14374937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C51B23D3-1F37-49E2-9D31-E475F889476E}" type="datetime1">
              <a:rPr lang="nb-NO" smtClean="0"/>
              <a:t>03.06.2024</a:t>
            </a:fld>
            <a:endParaRPr lang="nb-NO"/>
          </a:p>
        </p:txBody>
      </p:sp>
      <p:sp>
        <p:nvSpPr>
          <p:cNvPr id="4" name="Footer Placeholder 3"/>
          <p:cNvSpPr>
            <a:spLocks noGrp="1"/>
          </p:cNvSpPr>
          <p:nvPr>
            <p:ph type="ftr" sz="quarter" idx="11"/>
          </p:nvPr>
        </p:nvSpPr>
        <p:spPr/>
        <p:txBody>
          <a:bodyPr/>
          <a:lstStyle/>
          <a:p>
            <a:r>
              <a:rPr lang="en-US"/>
              <a:t>Hanna Aardal &amp; Bente Austbø</a:t>
            </a:r>
            <a:endParaRPr lang="nb-NO"/>
          </a:p>
        </p:txBody>
      </p:sp>
      <p:sp>
        <p:nvSpPr>
          <p:cNvPr id="5" name="Slide Number Placeholder 4"/>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3522662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68B9C-8575-4657-AE51-25E17A693692}" type="datetime1">
              <a:rPr lang="nb-NO" smtClean="0"/>
              <a:t>03.06.2024</a:t>
            </a:fld>
            <a:endParaRPr lang="nb-NO"/>
          </a:p>
        </p:txBody>
      </p:sp>
      <p:sp>
        <p:nvSpPr>
          <p:cNvPr id="3" name="Footer Placeholder 2"/>
          <p:cNvSpPr>
            <a:spLocks noGrp="1"/>
          </p:cNvSpPr>
          <p:nvPr>
            <p:ph type="ftr" sz="quarter" idx="11"/>
          </p:nvPr>
        </p:nvSpPr>
        <p:spPr/>
        <p:txBody>
          <a:bodyPr/>
          <a:lstStyle/>
          <a:p>
            <a:r>
              <a:rPr lang="en-US"/>
              <a:t>Hanna Aardal &amp; Bente Austbø</a:t>
            </a:r>
            <a:endParaRPr lang="nb-NO"/>
          </a:p>
        </p:txBody>
      </p:sp>
      <p:sp>
        <p:nvSpPr>
          <p:cNvPr id="4" name="Slide Number Placeholder 3"/>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830954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563B8BDA-1574-41DD-B16B-35BB3BCF9006}" type="datetime1">
              <a:rPr lang="nb-NO" smtClean="0"/>
              <a:t>03.06.2024</a:t>
            </a:fld>
            <a:endParaRPr lang="nb-NO"/>
          </a:p>
        </p:txBody>
      </p:sp>
      <p:sp>
        <p:nvSpPr>
          <p:cNvPr id="6" name="Footer Placeholder 5"/>
          <p:cNvSpPr>
            <a:spLocks noGrp="1"/>
          </p:cNvSpPr>
          <p:nvPr>
            <p:ph type="ftr" sz="quarter" idx="11"/>
          </p:nvPr>
        </p:nvSpPr>
        <p:spPr/>
        <p:txBody>
          <a:bodyPr/>
          <a:lstStyle/>
          <a:p>
            <a:r>
              <a:rPr lang="en-US"/>
              <a:t>Hanna Aardal &amp; Bente Austbø</a:t>
            </a:r>
            <a:endParaRPr lang="nb-NO"/>
          </a:p>
        </p:txBody>
      </p:sp>
      <p:sp>
        <p:nvSpPr>
          <p:cNvPr id="7" name="Slide Number Placeholder 6"/>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3842835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E19E4561-1260-4E75-A66D-09C7C0508AFC}" type="datetime1">
              <a:rPr lang="nb-NO" smtClean="0"/>
              <a:t>03.06.2024</a:t>
            </a:fld>
            <a:endParaRPr lang="nb-NO"/>
          </a:p>
        </p:txBody>
      </p:sp>
      <p:sp>
        <p:nvSpPr>
          <p:cNvPr id="6" name="Footer Placeholder 5"/>
          <p:cNvSpPr>
            <a:spLocks noGrp="1"/>
          </p:cNvSpPr>
          <p:nvPr>
            <p:ph type="ftr" sz="quarter" idx="11"/>
          </p:nvPr>
        </p:nvSpPr>
        <p:spPr/>
        <p:txBody>
          <a:bodyPr/>
          <a:lstStyle/>
          <a:p>
            <a:r>
              <a:rPr lang="en-US"/>
              <a:t>Hanna Aardal &amp; Bente Austbø</a:t>
            </a:r>
            <a:endParaRPr lang="nb-NO"/>
          </a:p>
        </p:txBody>
      </p:sp>
      <p:sp>
        <p:nvSpPr>
          <p:cNvPr id="7" name="Slide Number Placeholder 6"/>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2510868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25EF42DA-A7A1-4425-B028-01D7A96BC705}" type="datetime1">
              <a:rPr lang="nb-NO" smtClean="0"/>
              <a:t>03.06.2024</a:t>
            </a:fld>
            <a:endParaRPr lang="nb-NO"/>
          </a:p>
        </p:txBody>
      </p:sp>
      <p:sp>
        <p:nvSpPr>
          <p:cNvPr id="5" name="Footer Placeholder 4"/>
          <p:cNvSpPr>
            <a:spLocks noGrp="1"/>
          </p:cNvSpPr>
          <p:nvPr>
            <p:ph type="ftr" sz="quarter" idx="11"/>
          </p:nvPr>
        </p:nvSpPr>
        <p:spPr/>
        <p:txBody>
          <a:bodyPr/>
          <a:lstStyle/>
          <a:p>
            <a:r>
              <a:rPr lang="en-US"/>
              <a:t>Hanna Aardal &amp; Bente Austbø</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21242226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FF23A773-7E7E-455D-B00D-17D597C7439C}" type="datetime1">
              <a:rPr lang="nb-NO" smtClean="0"/>
              <a:t>03.06.2024</a:t>
            </a:fld>
            <a:endParaRPr lang="nb-NO"/>
          </a:p>
        </p:txBody>
      </p:sp>
      <p:sp>
        <p:nvSpPr>
          <p:cNvPr id="5" name="Footer Placeholder 4"/>
          <p:cNvSpPr>
            <a:spLocks noGrp="1"/>
          </p:cNvSpPr>
          <p:nvPr>
            <p:ph type="ftr" sz="quarter" idx="11"/>
          </p:nvPr>
        </p:nvSpPr>
        <p:spPr/>
        <p:txBody>
          <a:bodyPr/>
          <a:lstStyle/>
          <a:p>
            <a:r>
              <a:rPr lang="en-US"/>
              <a:t>Hanna Aardal &amp; Bente Austbø</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2067148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Navnekort">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nb-NO"/>
              <a:t>Klikk for å redigere tittelstil</a:t>
            </a:r>
            <a:endParaRPr lang="en-US"/>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B6458B10-E670-4867-ABC2-0CBE25861799}" type="datetime1">
              <a:rPr lang="nb-NO" smtClean="0"/>
              <a:t>03.06.2024</a:t>
            </a:fld>
            <a:endParaRPr lang="nb-NO"/>
          </a:p>
        </p:txBody>
      </p:sp>
      <p:sp>
        <p:nvSpPr>
          <p:cNvPr id="5" name="Footer Placeholder 4"/>
          <p:cNvSpPr>
            <a:spLocks noGrp="1"/>
          </p:cNvSpPr>
          <p:nvPr>
            <p:ph type="ftr" sz="quarter" idx="11"/>
          </p:nvPr>
        </p:nvSpPr>
        <p:spPr/>
        <p:txBody>
          <a:bodyPr/>
          <a:lstStyle/>
          <a:p>
            <a:r>
              <a:rPr lang="en-US"/>
              <a:t>Hanna Aardal &amp; Bente Austbø</a:t>
            </a:r>
            <a:endParaRPr lang="nb-NO"/>
          </a:p>
        </p:txBody>
      </p:sp>
      <p:sp>
        <p:nvSpPr>
          <p:cNvPr id="6" name="Slide Number Placeholder 5"/>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3713902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cSld name="1_Innhold med tekst">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nb-NO"/>
              <a:t>Klikk for å redigere tittelstil</a:t>
            </a:r>
            <a:endParaRPr lang="en-US"/>
          </a:p>
        </p:txBody>
      </p:sp>
      <p:sp>
        <p:nvSpPr>
          <p:cNvPr id="10" name="Content Placeholder 2"/>
          <p:cNvSpPr>
            <a:spLocks noGrp="1"/>
          </p:cNvSpPr>
          <p:nvPr>
            <p:ph sz="quarter" idx="13"/>
          </p:nvPr>
        </p:nvSpPr>
        <p:spPr>
          <a:xfrm>
            <a:off x="5078062" y="609600"/>
            <a:ext cx="6200163" cy="5181599"/>
          </a:xfrm>
        </p:spPr>
        <p:txBody>
          <a:bodyPr/>
          <a:lstStyle/>
          <a:p>
            <a:pPr lvl="0"/>
            <a:r>
              <a:rPr lang="nb-NO"/>
              <a:t>Rediger tekststiler i malen
Andre nivå
Tredje nivå
Fjerde nivå
Femte nivå</a:t>
            </a:r>
            <a:endParaRPr lang="en-US"/>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
Andre nivå
Tredje nivå
Fjerde nivå
Femte nivå</a:t>
            </a:r>
            <a:endParaRPr lang="en-US"/>
          </a:p>
        </p:txBody>
      </p:sp>
      <p:sp>
        <p:nvSpPr>
          <p:cNvPr id="5" name="Date Placeholder 4"/>
          <p:cNvSpPr>
            <a:spLocks noGrp="1"/>
          </p:cNvSpPr>
          <p:nvPr>
            <p:ph type="dt" sz="half" idx="10"/>
          </p:nvPr>
        </p:nvSpPr>
        <p:spPr/>
        <p:txBody>
          <a:bodyPr/>
          <a:lstStyle/>
          <a:p>
            <a:pPr defTabSz="914400">
              <a:defRPr/>
            </a:pPr>
            <a:fld id="{50B9D9C2-EFDD-4006-8216-94706A6390E5}" type="datetime1">
              <a:rPr lang="nb-NO" smtClean="0">
                <a:solidFill>
                  <a:prstClr val="black"/>
                </a:solidFill>
              </a:rPr>
              <a:t>03.06.2024</a:t>
            </a:fld>
            <a:endParaRPr lang="en-US">
              <a:solidFill>
                <a:prstClr val="black"/>
              </a:solidFill>
            </a:endParaRPr>
          </a:p>
        </p:txBody>
      </p:sp>
      <p:sp>
        <p:nvSpPr>
          <p:cNvPr id="6" name="Footer Placeholder 5"/>
          <p:cNvSpPr>
            <a:spLocks noGrp="1"/>
          </p:cNvSpPr>
          <p:nvPr>
            <p:ph type="ftr" sz="quarter" idx="11"/>
          </p:nvPr>
        </p:nvSpPr>
        <p:spPr/>
        <p:txBody>
          <a:bodyPr/>
          <a:lstStyle/>
          <a:p>
            <a:pPr defTabSz="914400">
              <a:defRPr/>
            </a:pPr>
            <a:r>
              <a:rPr lang="en-US">
                <a:solidFill>
                  <a:prstClr val="black"/>
                </a:solidFill>
              </a:rPr>
              <a:t>Hanna Aardal &amp; Bente Austbø</a:t>
            </a:r>
          </a:p>
        </p:txBody>
      </p:sp>
      <p:sp>
        <p:nvSpPr>
          <p:cNvPr id="7" name="Slide Number Placeholder 6"/>
          <p:cNvSpPr>
            <a:spLocks noGrp="1"/>
          </p:cNvSpPr>
          <p:nvPr>
            <p:ph type="sldNum" sz="quarter" idx="12"/>
          </p:nvPr>
        </p:nvSpPr>
        <p:spPr/>
        <p:txBody>
          <a:bodyPr/>
          <a:lstStyle/>
          <a:p>
            <a:pPr defTabSz="914400">
              <a:defRPr/>
            </a:pPr>
            <a:fld id="{94C9A9A0-37CB-49BE-B0B0-6AF45B31383E}" type="slidenum">
              <a:rPr lang="en-US" altLang="en-US" smtClean="0">
                <a:solidFill>
                  <a:prstClr val="black"/>
                </a:solidFill>
              </a:rPr>
              <a:pPr defTabSz="914400">
                <a:defRPr/>
              </a:pPr>
              <a:t>‹#›</a:t>
            </a:fld>
            <a:endParaRPr lang="en-US" altLang="en-US">
              <a:solidFill>
                <a:prstClr val="black"/>
              </a:solidFill>
            </a:endParaRPr>
          </a:p>
        </p:txBody>
      </p:sp>
    </p:spTree>
    <p:extLst>
      <p:ext uri="{BB962C8B-B14F-4D97-AF65-F5344CB8AC3E}">
        <p14:creationId xmlns:p14="http://schemas.microsoft.com/office/powerpoint/2010/main" val="3479147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3 kolonner">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nb-NO"/>
              <a:t>Klikk for å redigere tittelstil</a:t>
            </a:r>
            <a:endParaRPr lang="en-US"/>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
Andre nivå
Tredje nivå
Fjerde nivå
Femte nivå</a:t>
            </a:r>
            <a:endParaRPr lang="en-US"/>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
Andre nivå
Tredje nivå
Fjerde nivå
Femte nivå</a:t>
            </a:r>
            <a:endParaRPr lang="en-US"/>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
Andre nivå
Tredje nivå
Fjerde nivå
Femte nivå</a:t>
            </a:r>
            <a:endParaRPr lang="en-US"/>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
Andre nivå
Tredje nivå
Fjerde nivå
Femte nivå</a:t>
            </a:r>
            <a:endParaRPr lang="en-US"/>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
Andre nivå
Tredje nivå
Fjerde nivå
Femte nivå</a:t>
            </a:r>
            <a:endParaRPr lang="en-US"/>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
Andre nivå
Tredje nivå
Fjerde nivå
Femte nivå</a:t>
            </a:r>
            <a:endParaRPr lang="en-US"/>
          </a:p>
        </p:txBody>
      </p:sp>
      <p:sp>
        <p:nvSpPr>
          <p:cNvPr id="3" name="Date Placeholder 2"/>
          <p:cNvSpPr>
            <a:spLocks noGrp="1"/>
          </p:cNvSpPr>
          <p:nvPr>
            <p:ph type="dt" sz="half" idx="10"/>
          </p:nvPr>
        </p:nvSpPr>
        <p:spPr/>
        <p:txBody>
          <a:bodyPr/>
          <a:lstStyle/>
          <a:p>
            <a:pPr>
              <a:defRPr/>
            </a:pPr>
            <a:fld id="{104C488D-C642-49F7-BBE6-DCD4B8A8D3B2}" type="datetime1">
              <a:rPr lang="nb-NO" smtClean="0">
                <a:solidFill>
                  <a:prstClr val="black"/>
                </a:solidFill>
              </a:rPr>
              <a:t>03.06.2024</a:t>
            </a:fld>
            <a:endParaRPr lang="en-US">
              <a:solidFill>
                <a:prstClr val="black"/>
              </a:solidFill>
            </a:endParaRPr>
          </a:p>
        </p:txBody>
      </p:sp>
      <p:sp>
        <p:nvSpPr>
          <p:cNvPr id="4" name="Footer Placeholder 3"/>
          <p:cNvSpPr>
            <a:spLocks noGrp="1"/>
          </p:cNvSpPr>
          <p:nvPr>
            <p:ph type="ftr" sz="quarter" idx="11"/>
          </p:nvPr>
        </p:nvSpPr>
        <p:spPr/>
        <p:txBody>
          <a:bodyPr/>
          <a:lstStyle/>
          <a:p>
            <a:pPr>
              <a:defRPr/>
            </a:pPr>
            <a:r>
              <a:rPr lang="en-US">
                <a:solidFill>
                  <a:prstClr val="black"/>
                </a:solidFill>
              </a:rPr>
              <a:t>Hanna Aardal &amp; Bente Austbø</a:t>
            </a:r>
          </a:p>
        </p:txBody>
      </p:sp>
      <p:sp>
        <p:nvSpPr>
          <p:cNvPr id="5" name="Slide Number Placeholder 4"/>
          <p:cNvSpPr>
            <a:spLocks noGrp="1"/>
          </p:cNvSpPr>
          <p:nvPr>
            <p:ph type="sldNum" sz="quarter" idx="12"/>
          </p:nvPr>
        </p:nvSpPr>
        <p:spPr/>
        <p:txBody>
          <a:bodyPr/>
          <a:lstStyle/>
          <a:p>
            <a:pPr>
              <a:defRPr/>
            </a:pPr>
            <a:fld id="{94C9A9A0-37CB-49BE-B0B0-6AF45B31383E}" type="slidenum">
              <a:rPr lang="en-US" altLang="en-US" smtClean="0">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846659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764C8333-5CB0-4016-8F79-0CF84001896C}" type="datetime1">
              <a:rPr lang="nb-NO" altLang="nb-NO" smtClean="0"/>
              <a:t>03.06.2024</a:t>
            </a:fld>
            <a:endParaRPr lang="nb-NO" altLang="nb-NO"/>
          </a:p>
        </p:txBody>
      </p:sp>
      <p:sp>
        <p:nvSpPr>
          <p:cNvPr id="5" name="Footer Placeholder 4"/>
          <p:cNvSpPr>
            <a:spLocks noGrp="1"/>
          </p:cNvSpPr>
          <p:nvPr>
            <p:ph type="ftr" sz="quarter" idx="11"/>
          </p:nvPr>
        </p:nvSpPr>
        <p:spPr/>
        <p:txBody>
          <a:bodyPr/>
          <a:lstStyle/>
          <a:p>
            <a:r>
              <a:rPr lang="en-US"/>
              <a:t>Copyright Joanne Dolhanty 2018 www.emotionfocusedskillstraining.org                                         </a:t>
            </a:r>
            <a:endParaRPr lang="nb-NO" altLang="nb-NO"/>
          </a:p>
        </p:txBody>
      </p:sp>
      <p:sp>
        <p:nvSpPr>
          <p:cNvPr id="6" name="Slide Number Placeholder 5"/>
          <p:cNvSpPr>
            <a:spLocks noGrp="1"/>
          </p:cNvSpPr>
          <p:nvPr>
            <p:ph type="sldNum" sz="quarter" idx="12"/>
          </p:nvPr>
        </p:nvSpPr>
        <p:spPr/>
        <p:txBody>
          <a:bodyPr/>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3677474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Date Placeholder 4"/>
          <p:cNvSpPr>
            <a:spLocks noGrp="1"/>
          </p:cNvSpPr>
          <p:nvPr>
            <p:ph type="dt" sz="half" idx="10"/>
          </p:nvPr>
        </p:nvSpPr>
        <p:spPr/>
        <p:txBody>
          <a:bodyPr/>
          <a:lstStyle/>
          <a:p>
            <a:fld id="{279DE632-D1ED-46D7-97E5-DC5965007E21}" type="datetime1">
              <a:rPr lang="nb-NO" smtClean="0"/>
              <a:t>03.06.2024</a:t>
            </a:fld>
            <a:endParaRPr lang="nb-NO"/>
          </a:p>
        </p:txBody>
      </p:sp>
      <p:sp>
        <p:nvSpPr>
          <p:cNvPr id="6" name="Footer Placeholder 5"/>
          <p:cNvSpPr>
            <a:spLocks noGrp="1"/>
          </p:cNvSpPr>
          <p:nvPr>
            <p:ph type="ftr" sz="quarter" idx="11"/>
          </p:nvPr>
        </p:nvSpPr>
        <p:spPr/>
        <p:txBody>
          <a:bodyPr/>
          <a:lstStyle/>
          <a:p>
            <a:r>
              <a:rPr lang="en-US"/>
              <a:t>Copyright Joanne Dolhanty 2018 www.emotionfocusedskillstraining.org                                         </a:t>
            </a:r>
            <a:endParaRPr lang="nb-NO"/>
          </a:p>
        </p:txBody>
      </p:sp>
      <p:sp>
        <p:nvSpPr>
          <p:cNvPr id="7" name="Slide Number Placeholder 6"/>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418688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A05DB22-CA0C-4A59-977D-CF55DAF93807}" type="datetime1">
              <a:rPr lang="nb-NO" altLang="nb-NO" smtClean="0"/>
              <a:t>03.06.2024</a:t>
            </a:fld>
            <a:endParaRPr lang="nb-NO" altLang="nb-NO"/>
          </a:p>
        </p:txBody>
      </p:sp>
      <p:sp>
        <p:nvSpPr>
          <p:cNvPr id="5" name="Footer Placeholder 4"/>
          <p:cNvSpPr>
            <a:spLocks noGrp="1"/>
          </p:cNvSpPr>
          <p:nvPr>
            <p:ph type="ftr" sz="quarter" idx="11"/>
          </p:nvPr>
        </p:nvSpPr>
        <p:spPr/>
        <p:txBody>
          <a:bodyPr/>
          <a:lstStyle/>
          <a:p>
            <a:r>
              <a:rPr lang="en-US"/>
              <a:t>Copyright Joanne Dolhanty 2018 www.emotionfocusedskillstraining.org                                         </a:t>
            </a:r>
            <a:endParaRPr lang="nb-NO" altLang="nb-NO"/>
          </a:p>
        </p:txBody>
      </p:sp>
      <p:sp>
        <p:nvSpPr>
          <p:cNvPr id="6" name="Slide Number Placeholder 5"/>
          <p:cNvSpPr>
            <a:spLocks noGrp="1"/>
          </p:cNvSpPr>
          <p:nvPr>
            <p:ph type="sldNum" sz="quarter" idx="12"/>
          </p:nvPr>
        </p:nvSpPr>
        <p:spPr/>
        <p:txBody>
          <a:bodyPr/>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888588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DF6EC7FE-D061-4E57-9B62-219A5F2BAC99}" type="datetime1">
              <a:rPr lang="nb-NO" altLang="nb-NO" smtClean="0"/>
              <a:t>03.06.2024</a:t>
            </a:fld>
            <a:endParaRPr lang="nb-NO" altLang="nb-NO"/>
          </a:p>
        </p:txBody>
      </p:sp>
      <p:sp>
        <p:nvSpPr>
          <p:cNvPr id="5" name="Footer Placeholder 4"/>
          <p:cNvSpPr>
            <a:spLocks noGrp="1"/>
          </p:cNvSpPr>
          <p:nvPr>
            <p:ph type="ftr" sz="quarter" idx="11"/>
          </p:nvPr>
        </p:nvSpPr>
        <p:spPr/>
        <p:txBody>
          <a:bodyPr/>
          <a:lstStyle/>
          <a:p>
            <a:r>
              <a:rPr lang="en-US"/>
              <a:t>Copyright Joanne Dolhanty 2018 www.emotionfocusedskillstraining.org                                         </a:t>
            </a:r>
            <a:endParaRPr lang="nb-NO" altLang="nb-NO"/>
          </a:p>
        </p:txBody>
      </p:sp>
      <p:sp>
        <p:nvSpPr>
          <p:cNvPr id="6" name="Slide Number Placeholder 5"/>
          <p:cNvSpPr>
            <a:spLocks noGrp="1"/>
          </p:cNvSpPr>
          <p:nvPr>
            <p:ph type="sldNum" sz="quarter" idx="12"/>
          </p:nvPr>
        </p:nvSpPr>
        <p:spPr/>
        <p:txBody>
          <a:bodyPr/>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1214829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02FC59CD-1B4C-453F-8774-12AC4045D1A6}" type="datetime1">
              <a:rPr lang="nb-NO" altLang="nb-NO" smtClean="0"/>
              <a:t>03.06.2024</a:t>
            </a:fld>
            <a:endParaRPr lang="nb-NO" altLang="nb-NO"/>
          </a:p>
        </p:txBody>
      </p:sp>
      <p:sp>
        <p:nvSpPr>
          <p:cNvPr id="6" name="Footer Placeholder 5"/>
          <p:cNvSpPr>
            <a:spLocks noGrp="1"/>
          </p:cNvSpPr>
          <p:nvPr>
            <p:ph type="ftr" sz="quarter" idx="11"/>
          </p:nvPr>
        </p:nvSpPr>
        <p:spPr/>
        <p:txBody>
          <a:bodyPr/>
          <a:lstStyle/>
          <a:p>
            <a:r>
              <a:rPr lang="en-US"/>
              <a:t>Copyright Joanne Dolhanty 2018 www.emotionfocusedskillstraining.org                                         </a:t>
            </a:r>
            <a:endParaRPr lang="nb-NO" altLang="nb-NO"/>
          </a:p>
        </p:txBody>
      </p:sp>
      <p:sp>
        <p:nvSpPr>
          <p:cNvPr id="7" name="Slide Number Placeholder 6"/>
          <p:cNvSpPr>
            <a:spLocks noGrp="1"/>
          </p:cNvSpPr>
          <p:nvPr>
            <p:ph type="sldNum" sz="quarter" idx="12"/>
          </p:nvPr>
        </p:nvSpPr>
        <p:spPr/>
        <p:txBody>
          <a:bodyPr/>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30127059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8994CD44-A840-4D15-9B20-3562A396716B}" type="datetime1">
              <a:rPr lang="nb-NO" altLang="nb-NO" smtClean="0"/>
              <a:t>03.06.2024</a:t>
            </a:fld>
            <a:endParaRPr lang="nb-NO" altLang="nb-NO"/>
          </a:p>
        </p:txBody>
      </p:sp>
      <p:sp>
        <p:nvSpPr>
          <p:cNvPr id="8" name="Footer Placeholder 7"/>
          <p:cNvSpPr>
            <a:spLocks noGrp="1"/>
          </p:cNvSpPr>
          <p:nvPr>
            <p:ph type="ftr" sz="quarter" idx="11"/>
          </p:nvPr>
        </p:nvSpPr>
        <p:spPr/>
        <p:txBody>
          <a:bodyPr/>
          <a:lstStyle/>
          <a:p>
            <a:r>
              <a:rPr lang="en-US"/>
              <a:t>Copyright Joanne Dolhanty 2018 www.emotionfocusedskillstraining.org                                         </a:t>
            </a:r>
            <a:endParaRPr lang="nb-NO" altLang="nb-NO"/>
          </a:p>
        </p:txBody>
      </p:sp>
      <p:sp>
        <p:nvSpPr>
          <p:cNvPr id="9" name="Slide Number Placeholder 8"/>
          <p:cNvSpPr>
            <a:spLocks noGrp="1"/>
          </p:cNvSpPr>
          <p:nvPr>
            <p:ph type="sldNum" sz="quarter" idx="12"/>
          </p:nvPr>
        </p:nvSpPr>
        <p:spPr/>
        <p:txBody>
          <a:bodyPr/>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3314387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A29E91B5-AE4A-4416-8C50-168D1F26B269}" type="datetime1">
              <a:rPr lang="nb-NO" altLang="nb-NO" smtClean="0"/>
              <a:t>03.06.2024</a:t>
            </a:fld>
            <a:endParaRPr lang="nb-NO" altLang="nb-NO"/>
          </a:p>
        </p:txBody>
      </p:sp>
      <p:sp>
        <p:nvSpPr>
          <p:cNvPr id="4" name="Footer Placeholder 3"/>
          <p:cNvSpPr>
            <a:spLocks noGrp="1"/>
          </p:cNvSpPr>
          <p:nvPr>
            <p:ph type="ftr" sz="quarter" idx="11"/>
          </p:nvPr>
        </p:nvSpPr>
        <p:spPr/>
        <p:txBody>
          <a:bodyPr/>
          <a:lstStyle/>
          <a:p>
            <a:r>
              <a:rPr lang="en-US"/>
              <a:t>Copyright Joanne Dolhanty 2018 www.emotionfocusedskillstraining.org                                         </a:t>
            </a:r>
            <a:endParaRPr lang="nb-NO" altLang="nb-NO"/>
          </a:p>
        </p:txBody>
      </p:sp>
      <p:sp>
        <p:nvSpPr>
          <p:cNvPr id="5" name="Slide Number Placeholder 4"/>
          <p:cNvSpPr>
            <a:spLocks noGrp="1"/>
          </p:cNvSpPr>
          <p:nvPr>
            <p:ph type="sldNum" sz="quarter" idx="12"/>
          </p:nvPr>
        </p:nvSpPr>
        <p:spPr/>
        <p:txBody>
          <a:bodyPr/>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36378756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2A9B11-C32F-452E-A5D5-7AB8695D67E0}" type="datetime1">
              <a:rPr lang="nb-NO" altLang="nb-NO" smtClean="0"/>
              <a:t>03.06.2024</a:t>
            </a:fld>
            <a:endParaRPr lang="nb-NO" altLang="nb-NO"/>
          </a:p>
        </p:txBody>
      </p:sp>
      <p:sp>
        <p:nvSpPr>
          <p:cNvPr id="3" name="Footer Placeholder 2"/>
          <p:cNvSpPr>
            <a:spLocks noGrp="1"/>
          </p:cNvSpPr>
          <p:nvPr>
            <p:ph type="ftr" sz="quarter" idx="11"/>
          </p:nvPr>
        </p:nvSpPr>
        <p:spPr/>
        <p:txBody>
          <a:bodyPr/>
          <a:lstStyle/>
          <a:p>
            <a:r>
              <a:rPr lang="en-US"/>
              <a:t>Copyright Joanne Dolhanty 2018 www.emotionfocusedskillstraining.org                                         </a:t>
            </a:r>
            <a:endParaRPr lang="nb-NO" altLang="nb-NO"/>
          </a:p>
        </p:txBody>
      </p:sp>
      <p:sp>
        <p:nvSpPr>
          <p:cNvPr id="4" name="Slide Number Placeholder 3"/>
          <p:cNvSpPr>
            <a:spLocks noGrp="1"/>
          </p:cNvSpPr>
          <p:nvPr>
            <p:ph type="sldNum" sz="quarter" idx="12"/>
          </p:nvPr>
        </p:nvSpPr>
        <p:spPr/>
        <p:txBody>
          <a:bodyPr/>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394035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C232BF0A-3E7E-4D74-9062-281C40663076}" type="datetime1">
              <a:rPr lang="nb-NO" altLang="nb-NO" smtClean="0"/>
              <a:t>03.06.2024</a:t>
            </a:fld>
            <a:endParaRPr lang="nb-NO" altLang="nb-NO"/>
          </a:p>
        </p:txBody>
      </p:sp>
      <p:sp>
        <p:nvSpPr>
          <p:cNvPr id="6" name="Footer Placeholder 5"/>
          <p:cNvSpPr>
            <a:spLocks noGrp="1"/>
          </p:cNvSpPr>
          <p:nvPr>
            <p:ph type="ftr" sz="quarter" idx="11"/>
          </p:nvPr>
        </p:nvSpPr>
        <p:spPr/>
        <p:txBody>
          <a:bodyPr/>
          <a:lstStyle/>
          <a:p>
            <a:r>
              <a:rPr lang="en-US"/>
              <a:t>Copyright Joanne Dolhanty 2018 www.emotionfocusedskillstraining.org                                         </a:t>
            </a:r>
            <a:endParaRPr lang="nb-NO" altLang="nb-NO"/>
          </a:p>
        </p:txBody>
      </p:sp>
      <p:sp>
        <p:nvSpPr>
          <p:cNvPr id="7" name="Slide Number Placeholder 6"/>
          <p:cNvSpPr>
            <a:spLocks noGrp="1"/>
          </p:cNvSpPr>
          <p:nvPr>
            <p:ph type="sldNum" sz="quarter" idx="12"/>
          </p:nvPr>
        </p:nvSpPr>
        <p:spPr/>
        <p:txBody>
          <a:bodyPr/>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416852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3AF04211-0CA1-438A-A08A-9814918872D3}" type="datetime1">
              <a:rPr lang="nb-NO" altLang="nb-NO" smtClean="0"/>
              <a:t>03.06.2024</a:t>
            </a:fld>
            <a:endParaRPr lang="nb-NO" altLang="nb-NO"/>
          </a:p>
        </p:txBody>
      </p:sp>
      <p:sp>
        <p:nvSpPr>
          <p:cNvPr id="6" name="Footer Placeholder 5"/>
          <p:cNvSpPr>
            <a:spLocks noGrp="1"/>
          </p:cNvSpPr>
          <p:nvPr>
            <p:ph type="ftr" sz="quarter" idx="11"/>
          </p:nvPr>
        </p:nvSpPr>
        <p:spPr/>
        <p:txBody>
          <a:bodyPr/>
          <a:lstStyle/>
          <a:p>
            <a:r>
              <a:rPr lang="en-US"/>
              <a:t>Copyright Joanne Dolhanty 2018 www.emotionfocusedskillstraining.org                                         </a:t>
            </a:r>
            <a:endParaRPr lang="nb-NO" altLang="nb-NO"/>
          </a:p>
        </p:txBody>
      </p:sp>
      <p:sp>
        <p:nvSpPr>
          <p:cNvPr id="7" name="Slide Number Placeholder 6"/>
          <p:cNvSpPr>
            <a:spLocks noGrp="1"/>
          </p:cNvSpPr>
          <p:nvPr>
            <p:ph type="sldNum" sz="quarter" idx="12"/>
          </p:nvPr>
        </p:nvSpPr>
        <p:spPr/>
        <p:txBody>
          <a:bodyPr/>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38379210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0EF54FEB-015D-4ADA-A020-92E23B1976C2}" type="datetime1">
              <a:rPr lang="nb-NO" altLang="nb-NO" smtClean="0"/>
              <a:t>03.06.2024</a:t>
            </a:fld>
            <a:endParaRPr lang="nb-NO" altLang="nb-NO"/>
          </a:p>
        </p:txBody>
      </p:sp>
      <p:sp>
        <p:nvSpPr>
          <p:cNvPr id="5" name="Footer Placeholder 4"/>
          <p:cNvSpPr>
            <a:spLocks noGrp="1"/>
          </p:cNvSpPr>
          <p:nvPr>
            <p:ph type="ftr" sz="quarter" idx="11"/>
          </p:nvPr>
        </p:nvSpPr>
        <p:spPr/>
        <p:txBody>
          <a:bodyPr/>
          <a:lstStyle/>
          <a:p>
            <a:r>
              <a:rPr lang="en-US"/>
              <a:t>Copyright Joanne Dolhanty 2018 www.emotionfocusedskillstraining.org                                         </a:t>
            </a:r>
            <a:endParaRPr lang="nb-NO" altLang="nb-NO"/>
          </a:p>
        </p:txBody>
      </p:sp>
      <p:sp>
        <p:nvSpPr>
          <p:cNvPr id="6" name="Slide Number Placeholder 5"/>
          <p:cNvSpPr>
            <a:spLocks noGrp="1"/>
          </p:cNvSpPr>
          <p:nvPr>
            <p:ph type="sldNum" sz="quarter" idx="12"/>
          </p:nvPr>
        </p:nvSpPr>
        <p:spPr/>
        <p:txBody>
          <a:bodyPr/>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1872721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799F8C9F-4B47-4A7A-A855-9F38150B355E}" type="datetime1">
              <a:rPr lang="nb-NO" altLang="nb-NO" smtClean="0"/>
              <a:t>03.06.2024</a:t>
            </a:fld>
            <a:endParaRPr lang="nb-NO" altLang="nb-NO"/>
          </a:p>
        </p:txBody>
      </p:sp>
      <p:sp>
        <p:nvSpPr>
          <p:cNvPr id="5" name="Footer Placeholder 4"/>
          <p:cNvSpPr>
            <a:spLocks noGrp="1"/>
          </p:cNvSpPr>
          <p:nvPr>
            <p:ph type="ftr" sz="quarter" idx="11"/>
          </p:nvPr>
        </p:nvSpPr>
        <p:spPr/>
        <p:txBody>
          <a:bodyPr/>
          <a:lstStyle/>
          <a:p>
            <a:r>
              <a:rPr lang="en-US"/>
              <a:t>Copyright Joanne Dolhanty 2018 www.emotionfocusedskillstraining.org                                         </a:t>
            </a:r>
            <a:endParaRPr lang="nb-NO" altLang="nb-NO"/>
          </a:p>
        </p:txBody>
      </p:sp>
      <p:sp>
        <p:nvSpPr>
          <p:cNvPr id="6" name="Slide Number Placeholder 5"/>
          <p:cNvSpPr>
            <a:spLocks noGrp="1"/>
          </p:cNvSpPr>
          <p:nvPr>
            <p:ph type="sldNum" sz="quarter" idx="12"/>
          </p:nvPr>
        </p:nvSpPr>
        <p:spPr/>
        <p:txBody>
          <a:bodyPr/>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445530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Date Placeholder 6"/>
          <p:cNvSpPr>
            <a:spLocks noGrp="1"/>
          </p:cNvSpPr>
          <p:nvPr>
            <p:ph type="dt" sz="half" idx="10"/>
          </p:nvPr>
        </p:nvSpPr>
        <p:spPr/>
        <p:txBody>
          <a:bodyPr/>
          <a:lstStyle/>
          <a:p>
            <a:fld id="{C763BF02-4E28-4510-B321-4DD7C2BD2F0C}" type="datetime1">
              <a:rPr lang="nb-NO" smtClean="0"/>
              <a:t>03.06.2024</a:t>
            </a:fld>
            <a:endParaRPr lang="nb-NO"/>
          </a:p>
        </p:txBody>
      </p:sp>
      <p:sp>
        <p:nvSpPr>
          <p:cNvPr id="8" name="Footer Placeholder 7"/>
          <p:cNvSpPr>
            <a:spLocks noGrp="1"/>
          </p:cNvSpPr>
          <p:nvPr>
            <p:ph type="ftr" sz="quarter" idx="11"/>
          </p:nvPr>
        </p:nvSpPr>
        <p:spPr/>
        <p:txBody>
          <a:bodyPr/>
          <a:lstStyle/>
          <a:p>
            <a:r>
              <a:rPr lang="en-US"/>
              <a:t>Copyright Joanne Dolhanty 2018 www.emotionfocusedskillstraining.org                                         </a:t>
            </a:r>
            <a:endParaRPr lang="nb-NO"/>
          </a:p>
        </p:txBody>
      </p:sp>
      <p:sp>
        <p:nvSpPr>
          <p:cNvPr id="9" name="Slide Number Placeholder 8"/>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3873304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9FC43E4F-AB67-450E-9AC2-7B6672AD725C}" type="datetime1">
              <a:rPr lang="nb-NO" smtClean="0"/>
              <a:t>03.06.2024</a:t>
            </a:fld>
            <a:endParaRPr lang="nb-NO"/>
          </a:p>
        </p:txBody>
      </p:sp>
      <p:sp>
        <p:nvSpPr>
          <p:cNvPr id="4" name="Footer Placeholder 3"/>
          <p:cNvSpPr>
            <a:spLocks noGrp="1"/>
          </p:cNvSpPr>
          <p:nvPr>
            <p:ph type="ftr" sz="quarter" idx="11"/>
          </p:nvPr>
        </p:nvSpPr>
        <p:spPr/>
        <p:txBody>
          <a:bodyPr/>
          <a:lstStyle/>
          <a:p>
            <a:r>
              <a:rPr lang="en-US"/>
              <a:t>Copyright Joanne Dolhanty 2018 www.emotionfocusedskillstraining.org                                         </a:t>
            </a:r>
            <a:endParaRPr lang="nb-NO"/>
          </a:p>
        </p:txBody>
      </p:sp>
      <p:sp>
        <p:nvSpPr>
          <p:cNvPr id="5" name="Slide Number Placeholder 4"/>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1399196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655FD-243D-4EA0-9DD1-2289BAE1F1C8}" type="datetime1">
              <a:rPr lang="nb-NO" smtClean="0"/>
              <a:t>03.06.2024</a:t>
            </a:fld>
            <a:endParaRPr lang="nb-NO"/>
          </a:p>
        </p:txBody>
      </p:sp>
      <p:sp>
        <p:nvSpPr>
          <p:cNvPr id="3" name="Footer Placeholder 2"/>
          <p:cNvSpPr>
            <a:spLocks noGrp="1"/>
          </p:cNvSpPr>
          <p:nvPr>
            <p:ph type="ftr" sz="quarter" idx="11"/>
          </p:nvPr>
        </p:nvSpPr>
        <p:spPr/>
        <p:txBody>
          <a:bodyPr/>
          <a:lstStyle/>
          <a:p>
            <a:r>
              <a:rPr lang="en-US"/>
              <a:t>Copyright Joanne Dolhanty 2018 www.emotionfocusedskillstraining.org                                         </a:t>
            </a:r>
            <a:endParaRPr lang="nb-NO"/>
          </a:p>
        </p:txBody>
      </p:sp>
      <p:sp>
        <p:nvSpPr>
          <p:cNvPr id="4" name="Slide Number Placeholder 3"/>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833096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CD674CB0-85E2-4758-88BD-9D926CE32890}" type="datetime1">
              <a:rPr lang="nb-NO" smtClean="0"/>
              <a:t>03.06.2024</a:t>
            </a:fld>
            <a:endParaRPr lang="nb-NO"/>
          </a:p>
        </p:txBody>
      </p:sp>
      <p:sp>
        <p:nvSpPr>
          <p:cNvPr id="6" name="Footer Placeholder 5"/>
          <p:cNvSpPr>
            <a:spLocks noGrp="1"/>
          </p:cNvSpPr>
          <p:nvPr>
            <p:ph type="ftr" sz="quarter" idx="11"/>
          </p:nvPr>
        </p:nvSpPr>
        <p:spPr/>
        <p:txBody>
          <a:bodyPr/>
          <a:lstStyle/>
          <a:p>
            <a:r>
              <a:rPr lang="en-US"/>
              <a:t>Copyright Joanne Dolhanty 2018 www.emotionfocusedskillstraining.org                                         </a:t>
            </a:r>
            <a:endParaRPr lang="nb-NO"/>
          </a:p>
        </p:txBody>
      </p:sp>
      <p:sp>
        <p:nvSpPr>
          <p:cNvPr id="7" name="Slide Number Placeholder 6"/>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165921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9B6DE682-AD32-4E06-AE70-B6E5B6BA7AF7}" type="datetime1">
              <a:rPr lang="nb-NO" smtClean="0"/>
              <a:t>03.06.2024</a:t>
            </a:fld>
            <a:endParaRPr lang="nb-NO"/>
          </a:p>
        </p:txBody>
      </p:sp>
      <p:sp>
        <p:nvSpPr>
          <p:cNvPr id="6" name="Footer Placeholder 5"/>
          <p:cNvSpPr>
            <a:spLocks noGrp="1"/>
          </p:cNvSpPr>
          <p:nvPr>
            <p:ph type="ftr" sz="quarter" idx="11"/>
          </p:nvPr>
        </p:nvSpPr>
        <p:spPr/>
        <p:txBody>
          <a:bodyPr/>
          <a:lstStyle/>
          <a:p>
            <a:r>
              <a:rPr lang="en-US"/>
              <a:t>Copyright Joanne Dolhanty 2018 www.emotionfocusedskillstraining.org                                         </a:t>
            </a:r>
            <a:endParaRPr lang="nb-NO"/>
          </a:p>
        </p:txBody>
      </p:sp>
      <p:sp>
        <p:nvSpPr>
          <p:cNvPr id="7" name="Slide Number Placeholder 6"/>
          <p:cNvSpPr>
            <a:spLocks noGrp="1"/>
          </p:cNvSpPr>
          <p:nvPr>
            <p:ph type="sldNum" sz="quarter" idx="12"/>
          </p:nvPr>
        </p:nvSpPr>
        <p:spPr/>
        <p:txBody>
          <a:bodyPr/>
          <a:lstStyle/>
          <a:p>
            <a:fld id="{7B1E1485-502F-4DF1-A952-5BAF49DF564B}" type="slidenum">
              <a:rPr lang="nb-NO" smtClean="0"/>
              <a:t>‹#›</a:t>
            </a:fld>
            <a:endParaRPr lang="nb-NO"/>
          </a:p>
        </p:txBody>
      </p:sp>
    </p:spTree>
    <p:extLst>
      <p:ext uri="{BB962C8B-B14F-4D97-AF65-F5344CB8AC3E}">
        <p14:creationId xmlns:p14="http://schemas.microsoft.com/office/powerpoint/2010/main" val="569869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64A251-64B8-4BEE-852F-C23B3554763F}" type="datetime1">
              <a:rPr lang="nb-NO" smtClean="0"/>
              <a:t>03.06.2024</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Joanne Dolhanty 2018 www.emotionfocusedskillstraining.org                                         </a:t>
            </a:r>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E1485-502F-4DF1-A952-5BAF49DF564B}" type="slidenum">
              <a:rPr lang="nb-NO" smtClean="0"/>
              <a:t>‹#›</a:t>
            </a:fld>
            <a:endParaRPr lang="nb-NO"/>
          </a:p>
        </p:txBody>
      </p:sp>
    </p:spTree>
    <p:extLst>
      <p:ext uri="{BB962C8B-B14F-4D97-AF65-F5344CB8AC3E}">
        <p14:creationId xmlns:p14="http://schemas.microsoft.com/office/powerpoint/2010/main" val="1353336932"/>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numCol="1" rtlCol="0" anchor="ctr">
            <a:normAutofit/>
          </a:bodyPr>
          <a:lstStyle/>
          <a:p>
            <a:r>
              <a:rPr lang="nb-NO" altLang="nb-NO"/>
              <a:t>Klikk for å redigere tittelstil</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numCol="1" rtlCol="0">
            <a:normAutofit/>
          </a:bodyPr>
          <a:lstStyle/>
          <a:p>
            <a:pPr lvl="0"/>
            <a:r>
              <a:rPr lang="nb-NO" altLang="nb-NO"/>
              <a:t>Rediger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8239ADA7-4FAB-4644-9CA7-8CD907B4ABE3}" type="datetime1">
              <a:rPr lang="nb-NO" altLang="nb-NO" smtClean="0"/>
              <a:t>03.06.2024</a:t>
            </a:fld>
            <a:endParaRPr lang="nb-NO" alt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r>
              <a:rPr lang="en-US"/>
              <a:t>Copyright Joanne Dolhanty 2018 www.emotionfocusedskillstraining.org                                         </a:t>
            </a:r>
            <a:endParaRPr lang="nb-NO" alt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7B1E1485-502F-4DF1-A952-5BAF49DF564B}" type="slidenum">
              <a:rPr lang="nb-NO" altLang="nb-NO" smtClean="0"/>
              <a:t>‹#›</a:t>
            </a:fld>
            <a:endParaRPr lang="nb-NO" altLang="nb-NO"/>
          </a:p>
        </p:txBody>
      </p:sp>
    </p:spTree>
    <p:extLst>
      <p:ext uri="{BB962C8B-B14F-4D97-AF65-F5344CB8AC3E}">
        <p14:creationId xmlns:p14="http://schemas.microsoft.com/office/powerpoint/2010/main" val="3203580841"/>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DC556D-0C85-425C-A44D-866AEA5D7F0C}" type="datetime1">
              <a:rPr lang="nb-NO" smtClean="0"/>
              <a:t>03.06.2024</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Hanna Aardal &amp; Bente Austbø</a:t>
            </a:r>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E1485-502F-4DF1-A952-5BAF49DF564B}" type="slidenum">
              <a:rPr lang="nb-NO" smtClean="0"/>
              <a:t>‹#›</a:t>
            </a:fld>
            <a:endParaRPr lang="nb-NO"/>
          </a:p>
        </p:txBody>
      </p:sp>
    </p:spTree>
    <p:extLst>
      <p:ext uri="{BB962C8B-B14F-4D97-AF65-F5344CB8AC3E}">
        <p14:creationId xmlns:p14="http://schemas.microsoft.com/office/powerpoint/2010/main" val="518053109"/>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64A251-64B8-4BEE-852F-C23B3554763F}" type="datetime1">
              <a:rPr lang="nb-NO" smtClean="0"/>
              <a:t>03.06.2024</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Joanne Dolhanty 2018 www.emotionfocusedskillstraining.org                                         </a:t>
            </a:r>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E1485-502F-4DF1-A952-5BAF49DF564B}" type="slidenum">
              <a:rPr lang="nb-NO" smtClean="0"/>
              <a:t>‹#›</a:t>
            </a:fld>
            <a:endParaRPr lang="nb-NO"/>
          </a:p>
        </p:txBody>
      </p:sp>
    </p:spTree>
    <p:extLst>
      <p:ext uri="{BB962C8B-B14F-4D97-AF65-F5344CB8AC3E}">
        <p14:creationId xmlns:p14="http://schemas.microsoft.com/office/powerpoint/2010/main" val="374443449"/>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youtube.com/watch?v=QT6FdhKriB8&amp;t=2s"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Kkz7frj6TL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youtu.be/7IMNeQO_LSQ" TargetMode="External"/><Relationship Id="rId3" Type="http://schemas.openxmlformats.org/officeDocument/2006/relationships/hyperlink" Target="https://emotionfocusedskillstraining.org/" TargetMode="External"/><Relationship Id="rId7" Type="http://schemas.openxmlformats.org/officeDocument/2006/relationships/hyperlink" Target="https://youtu.be/YX5Qoi2pD34"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hyperlink" Target="https://youtu.be/UYDUocIGep4" TargetMode="External"/><Relationship Id="rId5" Type="http://schemas.openxmlformats.org/officeDocument/2006/relationships/hyperlink" Target="https://www.youtube.com/watch?v=w0SIBIPhJMo" TargetMode="External"/><Relationship Id="rId10" Type="http://schemas.openxmlformats.org/officeDocument/2006/relationships/image" Target="../media/image38.png"/><Relationship Id="rId4" Type="http://schemas.openxmlformats.org/officeDocument/2006/relationships/hyperlink" Target="http://www.ipr.no/om-oss/videoer" TargetMode="External"/><Relationship Id="rId9" Type="http://schemas.openxmlformats.org/officeDocument/2006/relationships/hyperlink" Target="https://www.youtube.com/watch?v=sg8Ai2ZWnIM"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40.xml"/><Relationship Id="rId6" Type="http://schemas.openxmlformats.org/officeDocument/2006/relationships/image" Target="../media/image42.jpeg"/><Relationship Id="rId5" Type="http://schemas.openxmlformats.org/officeDocument/2006/relationships/image" Target="../media/image41.jp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emf"/><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youtube.com/watch?v=w0SIBIPhJM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5877270" y="2681329"/>
            <a:ext cx="5104152" cy="2360131"/>
          </a:xfrm>
        </p:spPr>
        <p:txBody>
          <a:bodyPr vert="horz" lIns="91440" tIns="45720" rIns="91440" bIns="45720" rtlCol="0" anchor="t">
            <a:normAutofit fontScale="90000"/>
          </a:bodyPr>
          <a:lstStyle/>
          <a:p>
            <a:pPr algn="l" rtl="0">
              <a:spcBef>
                <a:spcPts val="0"/>
              </a:spcBef>
              <a:spcAft>
                <a:spcPts val="0"/>
              </a:spcAft>
            </a:pPr>
            <a:r>
              <a:rPr lang="nb-NO" sz="4400" b="1" dirty="0">
                <a:solidFill>
                  <a:srgbClr val="FFFF00"/>
                </a:solidFill>
                <a:latin typeface="Calibri"/>
                <a:cs typeface="Calibri"/>
              </a:rPr>
              <a:t>ROBUSTE BARN </a:t>
            </a:r>
            <a:r>
              <a:rPr lang="nb-NO" sz="3600" dirty="0">
                <a:solidFill>
                  <a:srgbClr val="FFFF00"/>
                </a:solidFill>
                <a:latin typeface="Calibri"/>
                <a:cs typeface="Calibri"/>
              </a:rPr>
              <a:t>–</a:t>
            </a:r>
            <a:br>
              <a:rPr lang="nb-NO" sz="3600" dirty="0">
                <a:solidFill>
                  <a:srgbClr val="FFFF00"/>
                </a:solidFill>
                <a:latin typeface="Calibri"/>
                <a:cs typeface="Calibri"/>
              </a:rPr>
            </a:br>
            <a:br>
              <a:rPr lang="nb-NO" sz="3600" dirty="0">
                <a:solidFill>
                  <a:srgbClr val="FFFF00"/>
                </a:solidFill>
                <a:latin typeface="Calibri"/>
                <a:cs typeface="Calibri"/>
              </a:rPr>
            </a:br>
            <a:r>
              <a:rPr lang="nb-NO" sz="3100" b="1" dirty="0">
                <a:solidFill>
                  <a:srgbClr val="FFFF00"/>
                </a:solidFill>
                <a:latin typeface="+mn-lt"/>
                <a:cs typeface="Calibri"/>
              </a:rPr>
              <a:t>- </a:t>
            </a:r>
            <a:r>
              <a:rPr lang="nb-NO" sz="3100" b="1" i="0" u="none" strike="noStrike" dirty="0">
                <a:solidFill>
                  <a:srgbClr val="FFFF00"/>
                </a:solidFill>
                <a:effectLst/>
                <a:latin typeface="+mn-lt"/>
              </a:rPr>
              <a:t>Hvordan hjelpe barna med å takle vanskelige følelser?</a:t>
            </a:r>
            <a:br>
              <a:rPr lang="nb-NO" sz="3100" b="1" dirty="0">
                <a:solidFill>
                  <a:srgbClr val="FFFF00"/>
                </a:solidFill>
                <a:effectLst/>
                <a:latin typeface="+mn-lt"/>
              </a:rPr>
            </a:br>
            <a:r>
              <a:rPr lang="nb-NO" sz="3100" b="1" dirty="0">
                <a:solidFill>
                  <a:srgbClr val="FFFF00"/>
                </a:solidFill>
                <a:effectLst/>
                <a:latin typeface="+mn-lt"/>
              </a:rPr>
              <a:t>-</a:t>
            </a:r>
            <a:r>
              <a:rPr lang="nb-NO" sz="3100" b="1" i="0" u="none" strike="noStrike" dirty="0">
                <a:solidFill>
                  <a:srgbClr val="FFFF00"/>
                </a:solidFill>
                <a:effectLst/>
                <a:latin typeface="+mn-lt"/>
              </a:rPr>
              <a:t>Hvordan takle egne vanskelige følelser i møte med barna?</a:t>
            </a:r>
            <a:br>
              <a:rPr lang="nb-NO" sz="2000" b="0" dirty="0">
                <a:solidFill>
                  <a:srgbClr val="FEFFFB"/>
                </a:solidFill>
                <a:effectLst/>
                <a:latin typeface="+mn-lt"/>
              </a:rPr>
            </a:br>
            <a:br>
              <a:rPr lang="nb-NO" sz="2000" dirty="0">
                <a:solidFill>
                  <a:srgbClr val="FEFFFB"/>
                </a:solidFill>
                <a:latin typeface="+mn-lt"/>
              </a:rPr>
            </a:br>
            <a:br>
              <a:rPr lang="nb-NO" sz="3600" dirty="0">
                <a:latin typeface="Calibri"/>
                <a:cs typeface="Calibri"/>
              </a:rPr>
            </a:br>
            <a:r>
              <a:rPr lang="nb-NO" sz="3600" dirty="0">
                <a:latin typeface="Calibri"/>
                <a:cs typeface="Calibri"/>
              </a:rPr>
              <a:t>- </a:t>
            </a:r>
          </a:p>
        </p:txBody>
      </p:sp>
      <p:sp>
        <p:nvSpPr>
          <p:cNvPr id="15" name="Freeform: Shape 14">
            <a:extLst>
              <a:ext uri="{FF2B5EF4-FFF2-40B4-BE49-F238E27FC236}">
                <a16:creationId xmlns:a16="http://schemas.microsoft.com/office/drawing/2014/main" id="{0C526D66-3621-4347-B1EF-342CBF4D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3466"/>
            <a:ext cx="5393770" cy="6374535"/>
          </a:xfrm>
          <a:custGeom>
            <a:avLst/>
            <a:gdLst>
              <a:gd name="connsiteX0" fmla="*/ 2047752 w 5393770"/>
              <a:gd name="connsiteY0" fmla="*/ 0 h 6374535"/>
              <a:gd name="connsiteX1" fmla="*/ 5393770 w 5393770"/>
              <a:gd name="connsiteY1" fmla="*/ 3346018 h 6374535"/>
              <a:gd name="connsiteX2" fmla="*/ 3642663 w 5393770"/>
              <a:gd name="connsiteY2" fmla="*/ 6288190 h 6374535"/>
              <a:gd name="connsiteX3" fmla="*/ 3463422 w 5393770"/>
              <a:gd name="connsiteY3" fmla="*/ 6374535 h 6374535"/>
              <a:gd name="connsiteX4" fmla="*/ 624279 w 5393770"/>
              <a:gd name="connsiteY4" fmla="*/ 6374535 h 6374535"/>
              <a:gd name="connsiteX5" fmla="*/ 382249 w 5393770"/>
              <a:gd name="connsiteY5" fmla="*/ 6248727 h 6374535"/>
              <a:gd name="connsiteX6" fmla="*/ 143729 w 5393770"/>
              <a:gd name="connsiteY6" fmla="*/ 6097845 h 6374535"/>
              <a:gd name="connsiteX7" fmla="*/ 0 w 5393770"/>
              <a:gd name="connsiteY7" fmla="*/ 5989017 h 6374535"/>
              <a:gd name="connsiteX8" fmla="*/ 0 w 5393770"/>
              <a:gd name="connsiteY8" fmla="*/ 703020 h 6374535"/>
              <a:gd name="connsiteX9" fmla="*/ 143728 w 5393770"/>
              <a:gd name="connsiteY9" fmla="*/ 594191 h 6374535"/>
              <a:gd name="connsiteX10" fmla="*/ 2047752 w 5393770"/>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93770" h="6374535">
                <a:moveTo>
                  <a:pt x="2047752" y="0"/>
                </a:moveTo>
                <a:cubicBezTo>
                  <a:pt x="3895707" y="0"/>
                  <a:pt x="5393770" y="1498063"/>
                  <a:pt x="5393770" y="3346018"/>
                </a:cubicBezTo>
                <a:cubicBezTo>
                  <a:pt x="5393770" y="4616487"/>
                  <a:pt x="4685701" y="5721578"/>
                  <a:pt x="3642663" y="6288190"/>
                </a:cubicBezTo>
                <a:lnTo>
                  <a:pt x="3463422" y="6374535"/>
                </a:lnTo>
                <a:lnTo>
                  <a:pt x="624279" y="6374535"/>
                </a:lnTo>
                <a:lnTo>
                  <a:pt x="382249" y="6248727"/>
                </a:lnTo>
                <a:cubicBezTo>
                  <a:pt x="300507" y="6201724"/>
                  <a:pt x="220937" y="6151368"/>
                  <a:pt x="143729" y="6097845"/>
                </a:cubicBezTo>
                <a:lnTo>
                  <a:pt x="0" y="5989017"/>
                </a:lnTo>
                <a:lnTo>
                  <a:pt x="0" y="703020"/>
                </a:lnTo>
                <a:lnTo>
                  <a:pt x="143728" y="594191"/>
                </a:lnTo>
                <a:cubicBezTo>
                  <a:pt x="684187" y="219535"/>
                  <a:pt x="1340332" y="0"/>
                  <a:pt x="204775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193166D-DDF1-4F9A-A786-A7AEF5375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7373"/>
            <a:ext cx="5229863" cy="6210629"/>
          </a:xfrm>
          <a:custGeom>
            <a:avLst/>
            <a:gdLst>
              <a:gd name="connsiteX0" fmla="*/ 2047751 w 5229863"/>
              <a:gd name="connsiteY0" fmla="*/ 0 h 6210629"/>
              <a:gd name="connsiteX1" fmla="*/ 5229863 w 5229863"/>
              <a:gd name="connsiteY1" fmla="*/ 3182112 h 6210629"/>
              <a:gd name="connsiteX2" fmla="*/ 3286373 w 5229863"/>
              <a:gd name="connsiteY2" fmla="*/ 6114158 h 6210629"/>
              <a:gd name="connsiteX3" fmla="*/ 3022794 w 5229863"/>
              <a:gd name="connsiteY3" fmla="*/ 6210629 h 6210629"/>
              <a:gd name="connsiteX4" fmla="*/ 1077939 w 5229863"/>
              <a:gd name="connsiteY4" fmla="*/ 6210629 h 6210629"/>
              <a:gd name="connsiteX5" fmla="*/ 953634 w 5229863"/>
              <a:gd name="connsiteY5" fmla="*/ 6171135 h 6210629"/>
              <a:gd name="connsiteX6" fmla="*/ 23632 w 5229863"/>
              <a:gd name="connsiteY6" fmla="*/ 5637585 h 6210629"/>
              <a:gd name="connsiteX7" fmla="*/ 0 w 5229863"/>
              <a:gd name="connsiteY7" fmla="*/ 5616107 h 6210629"/>
              <a:gd name="connsiteX8" fmla="*/ 0 w 5229863"/>
              <a:gd name="connsiteY8" fmla="*/ 748118 h 6210629"/>
              <a:gd name="connsiteX9" fmla="*/ 23632 w 5229863"/>
              <a:gd name="connsiteY9" fmla="*/ 726640 h 6210629"/>
              <a:gd name="connsiteX10" fmla="*/ 2047751 w 5229863"/>
              <a:gd name="connsiteY10" fmla="*/ 0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9863" h="6210629">
                <a:moveTo>
                  <a:pt x="2047751" y="0"/>
                </a:moveTo>
                <a:cubicBezTo>
                  <a:pt x="3805183" y="0"/>
                  <a:pt x="5229863" y="1424680"/>
                  <a:pt x="5229863" y="3182112"/>
                </a:cubicBezTo>
                <a:cubicBezTo>
                  <a:pt x="5229863" y="4500186"/>
                  <a:pt x="4428481" y="5631087"/>
                  <a:pt x="3286373" y="6114158"/>
                </a:cubicBezTo>
                <a:lnTo>
                  <a:pt x="3022794" y="6210629"/>
                </a:lnTo>
                <a:lnTo>
                  <a:pt x="1077939" y="6210629"/>
                </a:lnTo>
                <a:lnTo>
                  <a:pt x="953634" y="6171135"/>
                </a:lnTo>
                <a:cubicBezTo>
                  <a:pt x="612471" y="6046219"/>
                  <a:pt x="298661" y="5864559"/>
                  <a:pt x="23632" y="5637585"/>
                </a:cubicBezTo>
                <a:lnTo>
                  <a:pt x="0" y="5616107"/>
                </a:lnTo>
                <a:lnTo>
                  <a:pt x="0" y="748118"/>
                </a:lnTo>
                <a:lnTo>
                  <a:pt x="23632" y="726640"/>
                </a:lnTo>
                <a:cubicBezTo>
                  <a:pt x="573689" y="272693"/>
                  <a:pt x="1278875" y="0"/>
                  <a:pt x="20477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4EE7214-AC05-465E-A501-65AA04EF5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8355" y="2"/>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kstSylinder 3">
            <a:extLst>
              <a:ext uri="{FF2B5EF4-FFF2-40B4-BE49-F238E27FC236}">
                <a16:creationId xmlns:a16="http://schemas.microsoft.com/office/drawing/2014/main" id="{668AF5AF-7C22-4761-8F8F-1FB171414F76}"/>
              </a:ext>
            </a:extLst>
          </p:cNvPr>
          <p:cNvSpPr txBox="1"/>
          <p:nvPr/>
        </p:nvSpPr>
        <p:spPr>
          <a:xfrm>
            <a:off x="418161" y="3300661"/>
            <a:ext cx="4667406" cy="1938992"/>
          </a:xfrm>
          <a:prstGeom prst="rect">
            <a:avLst/>
          </a:prstGeom>
          <a:noFill/>
        </p:spPr>
        <p:txBody>
          <a:bodyPr wrap="square" rtlCol="0">
            <a:spAutoFit/>
          </a:bodyPr>
          <a:lstStyle/>
          <a:p>
            <a:r>
              <a:rPr lang="nb-NO" sz="2400" b="1" dirty="0">
                <a:solidFill>
                  <a:schemeClr val="bg1"/>
                </a:solidFill>
              </a:rPr>
              <a:t>-  Elin Mikkelsen</a:t>
            </a:r>
            <a:br>
              <a:rPr lang="nb-NO" sz="2400" dirty="0">
                <a:solidFill>
                  <a:schemeClr val="bg1"/>
                </a:solidFill>
              </a:rPr>
            </a:br>
            <a:r>
              <a:rPr lang="nb-NO" sz="2400" dirty="0">
                <a:solidFill>
                  <a:schemeClr val="bg1"/>
                </a:solidFill>
              </a:rPr>
              <a:t>-  </a:t>
            </a:r>
            <a:r>
              <a:rPr lang="nb-NO" sz="2400" b="1" dirty="0">
                <a:solidFill>
                  <a:schemeClr val="bg1"/>
                </a:solidFill>
              </a:rPr>
              <a:t>Helene B. Fredheim, Emosjonsfokusnettverket i Agder</a:t>
            </a:r>
            <a:endParaRPr lang="nb-NO" sz="2400" dirty="0">
              <a:solidFill>
                <a:schemeClr val="bg1"/>
              </a:solidFill>
            </a:endParaRPr>
          </a:p>
          <a:p>
            <a:pPr algn="ctr"/>
            <a:endParaRPr lang="nb-NO" sz="2400" dirty="0">
              <a:solidFill>
                <a:srgbClr val="5EAFC9"/>
              </a:solidFill>
            </a:endParaRPr>
          </a:p>
          <a:p>
            <a:r>
              <a:rPr lang="nb-NO" sz="2400" dirty="0"/>
              <a:t>13. og Helene B. Fredheim</a:t>
            </a:r>
          </a:p>
        </p:txBody>
      </p:sp>
    </p:spTree>
    <p:extLst>
      <p:ext uri="{BB962C8B-B14F-4D97-AF65-F5344CB8AC3E}">
        <p14:creationId xmlns:p14="http://schemas.microsoft.com/office/powerpoint/2010/main" val="73163484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0" name="Plassholder for innhold 9">
            <a:extLst>
              <a:ext uri="{FF2B5EF4-FFF2-40B4-BE49-F238E27FC236}">
                <a16:creationId xmlns:a16="http://schemas.microsoft.com/office/drawing/2014/main" id="{DD6A7115-458F-47FE-A149-F10202E9CA83}"/>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15730"/>
          <a:stretch/>
        </p:blipFill>
        <p:spPr>
          <a:xfrm>
            <a:off x="-1" y="-21255"/>
            <a:ext cx="12192000" cy="6857990"/>
          </a:xfrm>
          <a:prstGeom prst="rect">
            <a:avLst/>
          </a:prstGeom>
        </p:spPr>
      </p:pic>
      <p:sp>
        <p:nvSpPr>
          <p:cNvPr id="1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numCol="1"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Plassholder for tekst 3">
            <a:extLst>
              <a:ext uri="{FF2B5EF4-FFF2-40B4-BE49-F238E27FC236}">
                <a16:creationId xmlns:a16="http://schemas.microsoft.com/office/drawing/2014/main" id="{66770BDF-808B-4A4C-83AF-4DEA297E1B8C}"/>
              </a:ext>
            </a:extLst>
          </p:cNvPr>
          <p:cNvSpPr>
            <a:spLocks noGrp="1"/>
          </p:cNvSpPr>
          <p:nvPr>
            <p:ph type="body" sz="half" idx="2"/>
          </p:nvPr>
        </p:nvSpPr>
        <p:spPr>
          <a:xfrm>
            <a:off x="97344" y="3229100"/>
            <a:ext cx="5428343" cy="2619839"/>
          </a:xfrm>
        </p:spPr>
        <p:txBody>
          <a:bodyPr vert="horz" lIns="91440" tIns="45720" rIns="91440" bIns="45720" numCol="1" rtlCol="0" anchor="ctr">
            <a:normAutofit/>
          </a:bodyPr>
          <a:lstStyle/>
          <a:p>
            <a:pPr indent="-228600" algn="l">
              <a:buFont typeface="Arial" panose="020B0604020202020204" pitchFamily="34" charset="0"/>
              <a:buChar char="•"/>
            </a:pPr>
            <a:endParaRPr lang="en-US" sz="1800" dirty="0"/>
          </a:p>
          <a:p>
            <a:pPr marL="457200" indent="-228600" algn="l">
              <a:buFont typeface="Arial" panose="020B0604020202020204" pitchFamily="34" charset="0"/>
              <a:buChar char="•"/>
            </a:pPr>
            <a:endParaRPr lang="en-US" sz="2400" dirty="0" err="1"/>
          </a:p>
        </p:txBody>
      </p:sp>
      <p:sp>
        <p:nvSpPr>
          <p:cNvPr id="6" name="Plassholder for bunntekst 5">
            <a:extLst>
              <a:ext uri="{FF2B5EF4-FFF2-40B4-BE49-F238E27FC236}">
                <a16:creationId xmlns:a16="http://schemas.microsoft.com/office/drawing/2014/main" id="{D6E53B82-A0B9-1F41-84B3-81D0516AC041}"/>
              </a:ext>
            </a:extLst>
          </p:cNvPr>
          <p:cNvSpPr>
            <a:spLocks noGrp="1"/>
          </p:cNvSpPr>
          <p:nvPr>
            <p:ph type="ftr" sz="quarter" idx="11"/>
          </p:nvPr>
        </p:nvSpPr>
        <p:spPr>
          <a:xfrm>
            <a:off x="1216573" y="6144611"/>
            <a:ext cx="3069020" cy="361977"/>
          </a:xfrm>
        </p:spPr>
        <p:txBody>
          <a:bodyPr vert="horz" lIns="91440" tIns="45720" rIns="91440" bIns="45720" numCol="1"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7" name="Bilde 6">
            <a:extLst>
              <a:ext uri="{FF2B5EF4-FFF2-40B4-BE49-F238E27FC236}">
                <a16:creationId xmlns:a16="http://schemas.microsoft.com/office/drawing/2014/main" id="{98BC2A3D-67BC-4D6E-BDFF-D3C40EA8567D}"/>
              </a:ext>
            </a:extLst>
          </p:cNvPr>
          <p:cNvPicPr>
            <a:picLocks noChangeAspect="1"/>
          </p:cNvPicPr>
          <p:nvPr/>
        </p:nvPicPr>
        <p:blipFill>
          <a:blip r:embed="rId4"/>
          <a:stretch>
            <a:fillRect/>
          </a:stretch>
        </p:blipFill>
        <p:spPr>
          <a:xfrm>
            <a:off x="1501980" y="3499616"/>
            <a:ext cx="2682472" cy="1072989"/>
          </a:xfrm>
          <a:prstGeom prst="rect">
            <a:avLst/>
          </a:prstGeom>
        </p:spPr>
      </p:pic>
      <p:pic>
        <p:nvPicPr>
          <p:cNvPr id="8" name="Bilde 7">
            <a:extLst>
              <a:ext uri="{FF2B5EF4-FFF2-40B4-BE49-F238E27FC236}">
                <a16:creationId xmlns:a16="http://schemas.microsoft.com/office/drawing/2014/main" id="{B9420419-373C-4312-9F82-81E236538E32}"/>
              </a:ext>
            </a:extLst>
          </p:cNvPr>
          <p:cNvPicPr>
            <a:picLocks noChangeAspect="1"/>
          </p:cNvPicPr>
          <p:nvPr/>
        </p:nvPicPr>
        <p:blipFill>
          <a:blip r:embed="rId5"/>
          <a:stretch>
            <a:fillRect/>
          </a:stretch>
        </p:blipFill>
        <p:spPr>
          <a:xfrm>
            <a:off x="885012" y="1398819"/>
            <a:ext cx="3853006" cy="2091109"/>
          </a:xfrm>
          <a:prstGeom prst="rect">
            <a:avLst/>
          </a:prstGeom>
        </p:spPr>
      </p:pic>
    </p:spTree>
    <p:extLst>
      <p:ext uri="{BB962C8B-B14F-4D97-AF65-F5344CB8AC3E}">
        <p14:creationId xmlns:p14="http://schemas.microsoft.com/office/powerpoint/2010/main" val="3557897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EF7EF2-BC8F-4D2E-A6D9-8F4A680CA6B0}"/>
              </a:ext>
            </a:extLst>
          </p:cNvPr>
          <p:cNvSpPr>
            <a:spLocks noGrp="1"/>
          </p:cNvSpPr>
          <p:nvPr>
            <p:ph type="title"/>
          </p:nvPr>
        </p:nvSpPr>
        <p:spPr>
          <a:xfrm>
            <a:off x="838200" y="0"/>
            <a:ext cx="10515600" cy="1325563"/>
          </a:xfrm>
        </p:spPr>
        <p:txBody>
          <a:bodyPr/>
          <a:lstStyle/>
          <a:p>
            <a:r>
              <a:rPr lang="nb-NO" dirty="0">
                <a:solidFill>
                  <a:srgbClr val="5EA4C9"/>
                </a:solidFill>
                <a:cs typeface="Calibri Light"/>
              </a:rPr>
              <a:t>Forstå følelser – Validering</a:t>
            </a:r>
            <a:endParaRPr lang="nb-NO" dirty="0">
              <a:solidFill>
                <a:srgbClr val="5EA4C9"/>
              </a:solidFill>
            </a:endParaRPr>
          </a:p>
        </p:txBody>
      </p:sp>
      <p:sp>
        <p:nvSpPr>
          <p:cNvPr id="3" name="Plassholder for innhold 2">
            <a:extLst>
              <a:ext uri="{FF2B5EF4-FFF2-40B4-BE49-F238E27FC236}">
                <a16:creationId xmlns:a16="http://schemas.microsoft.com/office/drawing/2014/main" id="{396C3803-B2FD-48CC-9D39-6B68576FDA6D}"/>
              </a:ext>
            </a:extLst>
          </p:cNvPr>
          <p:cNvSpPr>
            <a:spLocks noGrp="1"/>
          </p:cNvSpPr>
          <p:nvPr>
            <p:ph idx="1"/>
          </p:nvPr>
        </p:nvSpPr>
        <p:spPr>
          <a:xfrm>
            <a:off x="273269" y="1229518"/>
            <a:ext cx="11645462" cy="5491957"/>
          </a:xfrm>
        </p:spPr>
        <p:txBody>
          <a:bodyPr vert="horz" lIns="91440" tIns="45720" rIns="91440" bIns="45720" rtlCol="0" anchor="t">
            <a:normAutofit fontScale="92500"/>
          </a:bodyPr>
          <a:lstStyle/>
          <a:p>
            <a:r>
              <a:rPr lang="nb-NO" b="1" dirty="0">
                <a:cs typeface="Calibri"/>
              </a:rPr>
              <a:t>Vis aksept for følelsen</a:t>
            </a:r>
            <a:r>
              <a:rPr lang="nb-NO" dirty="0">
                <a:cs typeface="Calibri"/>
              </a:rPr>
              <a:t> </a:t>
            </a:r>
            <a:r>
              <a:rPr lang="nb-NO" sz="2400" dirty="0">
                <a:cs typeface="Calibri"/>
              </a:rPr>
              <a:t>– også for følelser som er uventet eller vanskelig å forstå, som redd uten fare, sint uten grunn</a:t>
            </a:r>
          </a:p>
          <a:p>
            <a:pPr marL="457200" lvl="1" indent="0">
              <a:buNone/>
            </a:pPr>
            <a:r>
              <a:rPr lang="nb-NO" sz="2600" dirty="0">
                <a:cs typeface="Calibri"/>
              </a:rPr>
              <a:t>…</a:t>
            </a:r>
            <a:r>
              <a:rPr lang="nb-NO" sz="2600" i="1" dirty="0">
                <a:cs typeface="Calibri"/>
              </a:rPr>
              <a:t>det er helt greit at du er redd når…, jeg skjønner at du er sint fordi at….</a:t>
            </a:r>
            <a:endParaRPr lang="en-US" sz="2600" i="1" dirty="0">
              <a:cs typeface="Calibri"/>
            </a:endParaRPr>
          </a:p>
          <a:p>
            <a:r>
              <a:rPr lang="nb-NO" b="1" dirty="0">
                <a:cs typeface="Calibri"/>
              </a:rPr>
              <a:t>Valider den andres opplevelse</a:t>
            </a:r>
          </a:p>
          <a:p>
            <a:pPr marL="457200" lvl="1" indent="0">
              <a:buNone/>
            </a:pPr>
            <a:r>
              <a:rPr lang="nb-NO" sz="2600" dirty="0">
                <a:cs typeface="Calibri"/>
              </a:rPr>
              <a:t>…</a:t>
            </a:r>
            <a:r>
              <a:rPr lang="nb-NO" sz="2600" i="1" dirty="0">
                <a:cs typeface="Calibri"/>
              </a:rPr>
              <a:t>jeg ser du har det tøft, det er kjipt å ha det sånn, vondt å bli avvist, ikke godt å få kritikk</a:t>
            </a:r>
            <a:endParaRPr lang="en-US" sz="2600" i="1" dirty="0">
              <a:cs typeface="Calibri"/>
            </a:endParaRPr>
          </a:p>
          <a:p>
            <a:r>
              <a:rPr lang="nb-NO" b="1" dirty="0">
                <a:cs typeface="Calibri"/>
              </a:rPr>
              <a:t>Empati </a:t>
            </a:r>
            <a:r>
              <a:rPr lang="nb-NO" sz="2600" dirty="0">
                <a:cs typeface="Calibri"/>
              </a:rPr>
              <a:t>– prøv å sette deg inn i hvordan den andre har det og beskriv, koble deg på den andres indre opplevelsesverden</a:t>
            </a:r>
          </a:p>
          <a:p>
            <a:r>
              <a:rPr lang="nb-NO" b="1" dirty="0" err="1">
                <a:cs typeface="Calibri"/>
              </a:rPr>
              <a:t>Inntoning</a:t>
            </a:r>
            <a:r>
              <a:rPr lang="nb-NO" dirty="0">
                <a:cs typeface="Calibri"/>
              </a:rPr>
              <a:t> (språk, ansikt, stemme) </a:t>
            </a:r>
            <a:r>
              <a:rPr lang="nb-NO" sz="2600" dirty="0">
                <a:cs typeface="Calibri"/>
              </a:rPr>
              <a:t>– matche energien i følelsen du validerer (skala 1-5)</a:t>
            </a:r>
          </a:p>
          <a:p>
            <a:r>
              <a:rPr lang="nb-NO" b="1" dirty="0">
                <a:cs typeface="Calibri"/>
              </a:rPr>
              <a:t>Unngå å gå for “den lyse siden” </a:t>
            </a:r>
            <a:r>
              <a:rPr lang="nb-NO" sz="2600" dirty="0">
                <a:cs typeface="Calibri"/>
              </a:rPr>
              <a:t> hvis du prøver å ta vekk den vonde følelsen før den andre føler seg forstått, vil følelsen gå under jorden. </a:t>
            </a:r>
          </a:p>
          <a:p>
            <a:r>
              <a:rPr lang="nb-NO" sz="2400" b="1" dirty="0">
                <a:latin typeface="Calibri" panose="020F0502020204030204" pitchFamily="34" charset="0"/>
                <a:cs typeface="Calibri" panose="020F0502020204030204" pitchFamily="34" charset="0"/>
              </a:rPr>
              <a:t>Valider følelsen- ikke atferd </a:t>
            </a:r>
            <a:r>
              <a:rPr lang="nb-NO" sz="2400" dirty="0" err="1">
                <a:latin typeface="Calibri" panose="020F0502020204030204" pitchFamily="34" charset="0"/>
                <a:cs typeface="Calibri" panose="020F0502020204030204" pitchFamily="34" charset="0"/>
              </a:rPr>
              <a:t>Atferd</a:t>
            </a:r>
            <a:r>
              <a:rPr lang="nb-NO" sz="2400" dirty="0">
                <a:latin typeface="Calibri" panose="020F0502020204030204" pitchFamily="34" charset="0"/>
                <a:cs typeface="Calibri" panose="020F0502020204030204" pitchFamily="34" charset="0"/>
              </a:rPr>
              <a:t> skal </a:t>
            </a:r>
            <a:r>
              <a:rPr lang="nb-NO" sz="2400" dirty="0" err="1">
                <a:latin typeface="Calibri" panose="020F0502020204030204" pitchFamily="34" charset="0"/>
                <a:cs typeface="Calibri" panose="020F0502020204030204" pitchFamily="34" charset="0"/>
              </a:rPr>
              <a:t>grensesettes</a:t>
            </a:r>
            <a:r>
              <a:rPr lang="nb-NO" sz="2400" dirty="0">
                <a:latin typeface="Calibri" panose="020F0502020204030204" pitchFamily="34" charset="0"/>
                <a:cs typeface="Calibri" panose="020F0502020204030204" pitchFamily="34" charset="0"/>
              </a:rPr>
              <a:t> (sinne </a:t>
            </a:r>
            <a:r>
              <a:rPr lang="nb-NO" sz="2400" dirty="0" err="1">
                <a:latin typeface="Calibri" panose="020F0502020204030204" pitchFamily="34" charset="0"/>
                <a:cs typeface="Calibri" panose="020F0502020204030204" pitchFamily="34" charset="0"/>
              </a:rPr>
              <a:t>vs</a:t>
            </a:r>
            <a:r>
              <a:rPr lang="nb-NO" sz="2400" dirty="0">
                <a:latin typeface="Calibri" panose="020F0502020204030204" pitchFamily="34" charset="0"/>
                <a:cs typeface="Calibri" panose="020F0502020204030204" pitchFamily="34" charset="0"/>
              </a:rPr>
              <a:t> aggressiv atferd-slå /selvskading)</a:t>
            </a:r>
            <a:endParaRPr lang="nb-NO" sz="2600" dirty="0">
              <a:cs typeface="Calibri"/>
            </a:endParaRPr>
          </a:p>
          <a:p>
            <a:r>
              <a:rPr lang="nb-NO" sz="2400" b="1" dirty="0">
                <a:cs typeface="Calibri"/>
              </a:rPr>
              <a:t>Husk: </a:t>
            </a:r>
            <a:r>
              <a:rPr lang="nb-NO" sz="2400" dirty="0">
                <a:cs typeface="Calibri"/>
              </a:rPr>
              <a:t>Selv om du er uenig i andres opplevelse av virkeligheten er deres følelser likevel gyldige!</a:t>
            </a:r>
          </a:p>
          <a:p>
            <a:endParaRPr lang="nb-NO" sz="2600" dirty="0">
              <a:cs typeface="Calibri"/>
            </a:endParaRPr>
          </a:p>
          <a:p>
            <a:endParaRPr lang="nb-NO" dirty="0">
              <a:cs typeface="Calibri"/>
            </a:endParaRPr>
          </a:p>
        </p:txBody>
      </p:sp>
      <p:sp>
        <p:nvSpPr>
          <p:cNvPr id="4" name="Plassholder for bunntekst 3">
            <a:extLst>
              <a:ext uri="{FF2B5EF4-FFF2-40B4-BE49-F238E27FC236}">
                <a16:creationId xmlns:a16="http://schemas.microsoft.com/office/drawing/2014/main" id="{E9F2EDD8-0953-4B64-94BF-785C210F51E5}"/>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nb-NO"/>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109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AF2EB2-0E5D-4C60-A05E-D3AE79603A70}"/>
              </a:ext>
            </a:extLst>
          </p:cNvPr>
          <p:cNvSpPr>
            <a:spLocks noGrp="1"/>
          </p:cNvSpPr>
          <p:nvPr>
            <p:ph type="title"/>
          </p:nvPr>
        </p:nvSpPr>
        <p:spPr>
          <a:xfrm>
            <a:off x="676940" y="173627"/>
            <a:ext cx="10838120" cy="1325563"/>
          </a:xfrm>
        </p:spPr>
        <p:txBody>
          <a:bodyPr>
            <a:normAutofit/>
          </a:bodyPr>
          <a:lstStyle/>
          <a:p>
            <a:r>
              <a:rPr lang="nb-NO" sz="5400" dirty="0">
                <a:solidFill>
                  <a:srgbClr val="5EA4C9"/>
                </a:solidFill>
                <a:cs typeface="Calibri Light"/>
              </a:rPr>
              <a:t>"BUT" is a killer!</a:t>
            </a:r>
            <a:endParaRPr lang="nb-NO" sz="4000" dirty="0">
              <a:solidFill>
                <a:srgbClr val="5EA4C9"/>
              </a:solidFill>
            </a:endParaRPr>
          </a:p>
        </p:txBody>
      </p:sp>
      <p:sp>
        <p:nvSpPr>
          <p:cNvPr id="3" name="Plassholder for innhold 2">
            <a:extLst>
              <a:ext uri="{FF2B5EF4-FFF2-40B4-BE49-F238E27FC236}">
                <a16:creationId xmlns:a16="http://schemas.microsoft.com/office/drawing/2014/main" id="{2EC6D751-9EFA-4985-BA6E-D3E11B6EDAB4}"/>
              </a:ext>
            </a:extLst>
          </p:cNvPr>
          <p:cNvSpPr>
            <a:spLocks noGrp="1"/>
          </p:cNvSpPr>
          <p:nvPr>
            <p:ph idx="1"/>
          </p:nvPr>
        </p:nvSpPr>
        <p:spPr>
          <a:xfrm>
            <a:off x="263047" y="1499191"/>
            <a:ext cx="11736887" cy="5358810"/>
          </a:xfrm>
        </p:spPr>
        <p:txBody>
          <a:bodyPr vert="horz" lIns="91440" tIns="45720" rIns="91440" bIns="45720" rtlCol="0" anchor="t">
            <a:normAutofit fontScale="85000" lnSpcReduction="20000"/>
          </a:bodyPr>
          <a:lstStyle/>
          <a:p>
            <a:r>
              <a:rPr lang="nb-NO" dirty="0">
                <a:cs typeface="Calibri"/>
              </a:rPr>
              <a:t>Erstatt MEN med FORDI</a:t>
            </a:r>
            <a:endParaRPr lang="en-US" dirty="0">
              <a:cs typeface="Calibri"/>
            </a:endParaRPr>
          </a:p>
          <a:p>
            <a:r>
              <a:rPr lang="nb-NO" dirty="0">
                <a:cs typeface="Calibri"/>
              </a:rPr>
              <a:t>«Jeg skjønner at du føler sånn FORDI…» i stedet for: </a:t>
            </a:r>
          </a:p>
          <a:p>
            <a:pPr marL="0" indent="0">
              <a:buNone/>
            </a:pPr>
            <a:r>
              <a:rPr lang="nb-NO" dirty="0">
                <a:cs typeface="Calibri"/>
              </a:rPr>
              <a:t>   «Jeg skjønner at du føler sånn, MEN…» </a:t>
            </a:r>
          </a:p>
          <a:p>
            <a:pPr marL="0" indent="0">
              <a:buNone/>
            </a:pPr>
            <a:br>
              <a:rPr lang="nb-NO" dirty="0">
                <a:cs typeface="Calibri"/>
              </a:rPr>
            </a:br>
            <a:r>
              <a:rPr lang="nb-NO" i="1" dirty="0"/>
              <a:t>«Eks: Selvfølgelig blir du forbannet, men Thomas gjorde det ikke med vilje» (med dette sier du egentlig: jeg tror ikke på deg/følelsen din er ikke riktig) </a:t>
            </a:r>
            <a:endParaRPr lang="no-NO" i="1" dirty="0"/>
          </a:p>
          <a:p>
            <a:pPr marL="0" indent="0">
              <a:buNone/>
            </a:pPr>
            <a:endParaRPr lang="nb-NO" dirty="0">
              <a:cs typeface="Calibri"/>
            </a:endParaRPr>
          </a:p>
          <a:p>
            <a:endParaRPr lang="nb-NO" dirty="0">
              <a:cs typeface="Calibri"/>
            </a:endParaRPr>
          </a:p>
          <a:p>
            <a:pPr marL="0" indent="0">
              <a:buNone/>
            </a:pPr>
            <a:endParaRPr lang="nb-NO" b="1" dirty="0"/>
          </a:p>
          <a:p>
            <a:pPr marL="0" indent="0">
              <a:buNone/>
            </a:pPr>
            <a:endParaRPr lang="nb-NO" b="1" dirty="0"/>
          </a:p>
          <a:p>
            <a:pPr marL="0" indent="0">
              <a:buNone/>
            </a:pPr>
            <a:endParaRPr lang="nb-NO" b="1" dirty="0"/>
          </a:p>
          <a:p>
            <a:pPr marL="0" indent="0">
              <a:buNone/>
            </a:pPr>
            <a:endParaRPr lang="nb-NO" dirty="0">
              <a:cs typeface="Calibri"/>
            </a:endParaRPr>
          </a:p>
          <a:p>
            <a:pPr marL="0" indent="0">
              <a:buNone/>
            </a:pPr>
            <a:endParaRPr lang="nb-NO" dirty="0">
              <a:cs typeface="Calibri"/>
            </a:endParaRPr>
          </a:p>
          <a:p>
            <a:r>
              <a:rPr lang="nb-NO" dirty="0">
                <a:cs typeface="Calibri"/>
              </a:rPr>
              <a:t>Valider følelsen og opplevelsen før råd, problemløsning og grensesetting. </a:t>
            </a:r>
            <a:endParaRPr lang="nb-NO" dirty="0"/>
          </a:p>
        </p:txBody>
      </p:sp>
      <p:sp>
        <p:nvSpPr>
          <p:cNvPr id="5" name="TekstSylinder 4">
            <a:extLst>
              <a:ext uri="{FF2B5EF4-FFF2-40B4-BE49-F238E27FC236}">
                <a16:creationId xmlns:a16="http://schemas.microsoft.com/office/drawing/2014/main" id="{8A347F93-2215-44C7-A85D-CD33D427B958}"/>
              </a:ext>
            </a:extLst>
          </p:cNvPr>
          <p:cNvSpPr txBox="1"/>
          <p:nvPr/>
        </p:nvSpPr>
        <p:spPr>
          <a:xfrm>
            <a:off x="676940" y="3825936"/>
            <a:ext cx="4890976" cy="2246769"/>
          </a:xfrm>
          <a:prstGeom prst="rect">
            <a:avLst/>
          </a:prstGeom>
          <a:noFill/>
          <a:ln w="12700">
            <a:solidFill>
              <a:srgbClr val="5EAFC9"/>
            </a:solidFill>
          </a:ln>
        </p:spPr>
        <p:txBody>
          <a:bodyPr wrap="square" rtlCol="0">
            <a:spAutoFit/>
          </a:bodyPr>
          <a:lstStyle/>
          <a:p>
            <a:r>
              <a:rPr lang="nb-NO" sz="2000" b="1" dirty="0"/>
              <a:t>«Ikke rart at du blir redd for ikke å få det til, FORDI (når)…»        </a:t>
            </a:r>
          </a:p>
          <a:p>
            <a:r>
              <a:rPr lang="nb-NO" sz="2000" dirty="0"/>
              <a:t>…det står så mye på spill</a:t>
            </a:r>
          </a:p>
          <a:p>
            <a:r>
              <a:rPr lang="nb-NO" sz="2000" dirty="0"/>
              <a:t>…det er så viktig for deg</a:t>
            </a:r>
          </a:p>
          <a:p>
            <a:r>
              <a:rPr lang="nb-NO" sz="2000" dirty="0"/>
              <a:t>…du har ikke gjort det før</a:t>
            </a:r>
          </a:p>
          <a:p>
            <a:r>
              <a:rPr lang="nb-NO" sz="2000" dirty="0"/>
              <a:t>…det gikk ikke så bra som du ville sist gang</a:t>
            </a:r>
          </a:p>
          <a:p>
            <a:r>
              <a:rPr lang="nb-NO" sz="2000" dirty="0"/>
              <a:t>…det er så mange som ser på</a:t>
            </a:r>
          </a:p>
        </p:txBody>
      </p:sp>
      <p:sp>
        <p:nvSpPr>
          <p:cNvPr id="7" name="TekstSylinder 6">
            <a:extLst>
              <a:ext uri="{FF2B5EF4-FFF2-40B4-BE49-F238E27FC236}">
                <a16:creationId xmlns:a16="http://schemas.microsoft.com/office/drawing/2014/main" id="{FE192AEA-5E1D-4C68-B1EF-3ADD4C1F5643}"/>
              </a:ext>
            </a:extLst>
          </p:cNvPr>
          <p:cNvSpPr txBox="1"/>
          <p:nvPr/>
        </p:nvSpPr>
        <p:spPr>
          <a:xfrm>
            <a:off x="6188148" y="3825935"/>
            <a:ext cx="5326912" cy="2246769"/>
          </a:xfrm>
          <a:prstGeom prst="rect">
            <a:avLst/>
          </a:prstGeom>
          <a:noFill/>
          <a:ln w="12700">
            <a:solidFill>
              <a:srgbClr val="5EAFC9"/>
            </a:solidFill>
          </a:ln>
        </p:spPr>
        <p:txBody>
          <a:bodyPr wrap="square" rtlCol="0">
            <a:spAutoFit/>
          </a:bodyPr>
          <a:lstStyle/>
          <a:p>
            <a:r>
              <a:rPr lang="nb-NO" sz="2000" b="1" dirty="0"/>
              <a:t>i stedet for: «Jeg skjønner at du føler sånn, MEN…»</a:t>
            </a:r>
          </a:p>
          <a:p>
            <a:r>
              <a:rPr lang="nb-NO" sz="2000" dirty="0"/>
              <a:t>…det er ingenting å være redd for</a:t>
            </a:r>
          </a:p>
          <a:p>
            <a:r>
              <a:rPr lang="nb-NO" sz="2000" dirty="0"/>
              <a:t>…det er ingenting å bry seg om</a:t>
            </a:r>
          </a:p>
          <a:p>
            <a:r>
              <a:rPr lang="nb-NO" sz="2000" dirty="0"/>
              <a:t>…ikke tenk på det</a:t>
            </a:r>
          </a:p>
          <a:p>
            <a:r>
              <a:rPr lang="nb-NO" sz="2000" dirty="0"/>
              <a:t>….du klarer det helt fint.</a:t>
            </a:r>
          </a:p>
          <a:p>
            <a:r>
              <a:rPr lang="nb-NO" sz="2000" dirty="0"/>
              <a:t>….dette fikser du</a:t>
            </a:r>
          </a:p>
        </p:txBody>
      </p:sp>
    </p:spTree>
    <p:extLst>
      <p:ext uri="{BB962C8B-B14F-4D97-AF65-F5344CB8AC3E}">
        <p14:creationId xmlns:p14="http://schemas.microsoft.com/office/powerpoint/2010/main" val="4258490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436232-F15D-4E7D-9BF1-045F00029BD9}"/>
              </a:ext>
            </a:extLst>
          </p:cNvPr>
          <p:cNvSpPr>
            <a:spLocks noGrp="1"/>
          </p:cNvSpPr>
          <p:nvPr>
            <p:ph type="title"/>
          </p:nvPr>
        </p:nvSpPr>
        <p:spPr>
          <a:xfrm>
            <a:off x="568693" y="1"/>
            <a:ext cx="10515600" cy="1325563"/>
          </a:xfrm>
        </p:spPr>
        <p:txBody>
          <a:bodyPr/>
          <a:lstStyle/>
          <a:p>
            <a:r>
              <a:rPr lang="nb-NO" dirty="0">
                <a:solidFill>
                  <a:srgbClr val="5EA4C9"/>
                </a:solidFill>
                <a:cs typeface="Calibri Light"/>
              </a:rPr>
              <a:t>Validering</a:t>
            </a:r>
            <a:endParaRPr lang="nb-NO" dirty="0">
              <a:solidFill>
                <a:srgbClr val="5EA4C9"/>
              </a:solidFill>
            </a:endParaRPr>
          </a:p>
        </p:txBody>
      </p:sp>
      <p:sp>
        <p:nvSpPr>
          <p:cNvPr id="3" name="Plassholder for innhold 2">
            <a:extLst>
              <a:ext uri="{FF2B5EF4-FFF2-40B4-BE49-F238E27FC236}">
                <a16:creationId xmlns:a16="http://schemas.microsoft.com/office/drawing/2014/main" id="{7A664EA9-45B9-4B3B-9E72-BEEC27FF15A5}"/>
              </a:ext>
            </a:extLst>
          </p:cNvPr>
          <p:cNvSpPr>
            <a:spLocks noGrp="1"/>
          </p:cNvSpPr>
          <p:nvPr>
            <p:ph idx="1"/>
          </p:nvPr>
        </p:nvSpPr>
        <p:spPr>
          <a:xfrm>
            <a:off x="442762" y="1472666"/>
            <a:ext cx="11425187" cy="5066248"/>
          </a:xfrm>
        </p:spPr>
        <p:txBody>
          <a:bodyPr vert="horz" lIns="91440" tIns="45720" rIns="91440" bIns="45720" rtlCol="0" anchor="t">
            <a:normAutofit/>
          </a:bodyPr>
          <a:lstStyle/>
          <a:p>
            <a:r>
              <a:rPr lang="nb-NO" b="1" i="0" u="none" strike="noStrike" dirty="0">
                <a:solidFill>
                  <a:srgbClr val="5EA4C9"/>
                </a:solidFill>
                <a:latin typeface="Calibri"/>
              </a:rPr>
              <a:t>Enkel validering</a:t>
            </a:r>
            <a:r>
              <a:rPr lang="en-US" b="1" i="0" dirty="0">
                <a:solidFill>
                  <a:srgbClr val="5EA4C9"/>
                </a:solidFill>
                <a:latin typeface="Calibri"/>
              </a:rPr>
              <a:t>​</a:t>
            </a:r>
            <a:endParaRPr lang="en-US" b="1" i="0" dirty="0">
              <a:solidFill>
                <a:srgbClr val="5EA4C9"/>
              </a:solidFill>
              <a:latin typeface="Calibri"/>
              <a:cs typeface="Calibri"/>
            </a:endParaRPr>
          </a:p>
          <a:p>
            <a:pPr marL="0" indent="0">
              <a:lnSpc>
                <a:spcPct val="110000"/>
              </a:lnSpc>
              <a:buNone/>
            </a:pPr>
            <a:r>
              <a:rPr lang="nb-NO" dirty="0">
                <a:solidFill>
                  <a:srgbClr val="000000"/>
                </a:solidFill>
                <a:latin typeface="Calibri"/>
              </a:rPr>
              <a:t>   - </a:t>
            </a:r>
            <a:r>
              <a:rPr lang="nb-NO" b="0" i="0" u="none" strike="noStrike" dirty="0">
                <a:solidFill>
                  <a:srgbClr val="000000"/>
                </a:solidFill>
                <a:latin typeface="Calibri"/>
              </a:rPr>
              <a:t>Klart du </a:t>
            </a:r>
            <a:r>
              <a:rPr lang="nb-NO" dirty="0">
                <a:solidFill>
                  <a:srgbClr val="000000"/>
                </a:solidFill>
                <a:latin typeface="Calibri"/>
              </a:rPr>
              <a:t>er</a:t>
            </a:r>
            <a:r>
              <a:rPr lang="nb-NO" b="0" i="0" u="none" strike="noStrike" dirty="0">
                <a:solidFill>
                  <a:srgbClr val="000000"/>
                </a:solidFill>
                <a:latin typeface="Calibri"/>
              </a:rPr>
              <a:t>….fordi/når…….</a:t>
            </a:r>
            <a:r>
              <a:rPr lang="en-US" b="0" i="0" dirty="0">
                <a:latin typeface="Calibri"/>
              </a:rPr>
              <a:t>​</a:t>
            </a:r>
            <a:br>
              <a:rPr lang="en-US" b="0" i="0" dirty="0">
                <a:latin typeface="Calibri"/>
              </a:rPr>
            </a:br>
            <a:r>
              <a:rPr lang="en-US" b="0" i="0" dirty="0">
                <a:latin typeface="Calibri"/>
              </a:rPr>
              <a:t>   - </a:t>
            </a:r>
            <a:r>
              <a:rPr lang="en-US" b="0" i="0" dirty="0">
                <a:latin typeface="Calibri"/>
                <a:cs typeface="Calibri"/>
              </a:rPr>
              <a:t>En </a:t>
            </a:r>
            <a:r>
              <a:rPr lang="en-US" b="0" i="0" dirty="0" err="1">
                <a:latin typeface="Calibri"/>
                <a:cs typeface="Calibri"/>
              </a:rPr>
              <a:t>til</a:t>
            </a:r>
            <a:r>
              <a:rPr lang="en-US" b="0" i="0" dirty="0">
                <a:latin typeface="Calibri"/>
                <a:cs typeface="Calibri"/>
              </a:rPr>
              <a:t> to </a:t>
            </a:r>
            <a:r>
              <a:rPr lang="en-US" b="0" i="0" dirty="0" err="1">
                <a:latin typeface="Calibri"/>
                <a:cs typeface="Calibri"/>
              </a:rPr>
              <a:t>setninger</a:t>
            </a:r>
            <a:br>
              <a:rPr lang="en-US" dirty="0">
                <a:latin typeface="Calibri"/>
                <a:cs typeface="Calibri"/>
              </a:rPr>
            </a:br>
            <a:r>
              <a:rPr lang="en-US" dirty="0">
                <a:latin typeface="Calibri"/>
                <a:cs typeface="Calibri"/>
              </a:rPr>
              <a:t>   </a:t>
            </a:r>
          </a:p>
          <a:p>
            <a:pPr>
              <a:lnSpc>
                <a:spcPct val="110000"/>
              </a:lnSpc>
            </a:pPr>
            <a:r>
              <a:rPr lang="nb-NO" b="1" i="0" u="none" strike="noStrike" dirty="0">
                <a:solidFill>
                  <a:srgbClr val="5EA4C9"/>
                </a:solidFill>
                <a:latin typeface="Calibri"/>
              </a:rPr>
              <a:t>Dyp validering</a:t>
            </a:r>
            <a:r>
              <a:rPr lang="en-US" b="1" i="0" dirty="0">
                <a:solidFill>
                  <a:srgbClr val="5EA4C9"/>
                </a:solidFill>
                <a:latin typeface="Calibri"/>
              </a:rPr>
              <a:t>​</a:t>
            </a:r>
            <a:endParaRPr lang="en-US" b="1" i="0" dirty="0">
              <a:solidFill>
                <a:srgbClr val="5EA4C9"/>
              </a:solidFill>
              <a:latin typeface="Calibri"/>
              <a:cs typeface="Calibri"/>
            </a:endParaRPr>
          </a:p>
          <a:p>
            <a:pPr marL="0" indent="0">
              <a:lnSpc>
                <a:spcPct val="110000"/>
              </a:lnSpc>
              <a:buNone/>
            </a:pPr>
            <a:r>
              <a:rPr lang="nb-NO" dirty="0">
                <a:solidFill>
                  <a:srgbClr val="000000"/>
                </a:solidFill>
                <a:latin typeface="Calibri"/>
              </a:rPr>
              <a:t>   - </a:t>
            </a:r>
            <a:r>
              <a:rPr lang="nb-NO" b="0" i="0" u="none" strike="noStrike" dirty="0">
                <a:solidFill>
                  <a:srgbClr val="000000"/>
                </a:solidFill>
                <a:latin typeface="Calibri" panose="020F0502020204030204" pitchFamily="34" charset="0"/>
                <a:cs typeface="Calibri" panose="020F0502020204030204" pitchFamily="34" charset="0"/>
              </a:rPr>
              <a:t>Male med bred pensel</a:t>
            </a:r>
            <a:r>
              <a:rPr lang="en-US" b="0" i="0"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bruke</a:t>
            </a:r>
            <a:r>
              <a:rPr lang="en-US" dirty="0">
                <a:latin typeface="Calibri" panose="020F0502020204030204" pitchFamily="34" charset="0"/>
                <a:cs typeface="Calibri" panose="020F0502020204030204" pitchFamily="34" charset="0"/>
              </a:rPr>
              <a:t> mange </a:t>
            </a:r>
            <a:r>
              <a:rPr lang="en-US" dirty="0" err="1">
                <a:latin typeface="Calibri" panose="020F0502020204030204" pitchFamily="34" charset="0"/>
                <a:cs typeface="Calibri" panose="020F0502020204030204" pitchFamily="34" charset="0"/>
              </a:rPr>
              <a:t>setninger</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Valider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følelsen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opplevelsen</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   - </a:t>
            </a:r>
            <a:r>
              <a:rPr lang="en-US" dirty="0" err="1">
                <a:latin typeface="Calibri" panose="020F0502020204030204" pitchFamily="34" charset="0"/>
                <a:cs typeface="Calibri" panose="020F0502020204030204" pitchFamily="34" charset="0"/>
              </a:rPr>
              <a:t>Normalisere</a:t>
            </a:r>
            <a:endParaRPr lang="en-US" dirty="0">
              <a:cs typeface="Calibri"/>
            </a:endParaRPr>
          </a:p>
          <a:p>
            <a:pPr marL="0" indent="0">
              <a:buNone/>
            </a:pPr>
            <a:endParaRPr lang="nb-NO" dirty="0">
              <a:cs typeface="Calibri"/>
            </a:endParaRPr>
          </a:p>
        </p:txBody>
      </p:sp>
    </p:spTree>
    <p:extLst>
      <p:ext uri="{BB962C8B-B14F-4D97-AF65-F5344CB8AC3E}">
        <p14:creationId xmlns:p14="http://schemas.microsoft.com/office/powerpoint/2010/main" val="1055122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E309457A-81DB-40A6-9E28-CE5407FB8D0A}"/>
              </a:ext>
            </a:extLst>
          </p:cNvPr>
          <p:cNvSpPr>
            <a:spLocks noGrp="1"/>
          </p:cNvSpPr>
          <p:nvPr>
            <p:ph idx="1"/>
          </p:nvPr>
        </p:nvSpPr>
        <p:spPr>
          <a:xfrm>
            <a:off x="179541" y="162838"/>
            <a:ext cx="11832920" cy="6627069"/>
          </a:xfrm>
        </p:spPr>
        <p:txBody>
          <a:bodyPr vert="horz" lIns="91440" tIns="45720" rIns="91440" bIns="45720" rtlCol="0" anchor="t">
            <a:normAutofit fontScale="92500" lnSpcReduction="10000"/>
          </a:bodyPr>
          <a:lstStyle/>
          <a:p>
            <a:pPr marL="0" indent="0">
              <a:lnSpc>
                <a:spcPct val="100000"/>
              </a:lnSpc>
              <a:spcBef>
                <a:spcPts val="0"/>
              </a:spcBef>
              <a:buNone/>
            </a:pPr>
            <a:r>
              <a:rPr lang="nb-NO" sz="3000" dirty="0"/>
              <a:t>Barnet strever med å komme seg på fotballtrening, og sier at han ikke er like god som de andre: </a:t>
            </a:r>
            <a:br>
              <a:rPr lang="nb-NO" dirty="0"/>
            </a:br>
            <a:br>
              <a:rPr lang="nb-NO" dirty="0"/>
            </a:br>
            <a:endParaRPr lang="nb-NO" dirty="0"/>
          </a:p>
          <a:p>
            <a:pPr marL="0" indent="0">
              <a:lnSpc>
                <a:spcPct val="100000"/>
              </a:lnSpc>
              <a:spcBef>
                <a:spcPts val="0"/>
              </a:spcBef>
              <a:buNone/>
            </a:pPr>
            <a:r>
              <a:rPr lang="nb-NO" sz="3500" dirty="0">
                <a:solidFill>
                  <a:srgbClr val="5EA4C9"/>
                </a:solidFill>
                <a:cs typeface="Calibri"/>
              </a:rPr>
              <a:t>Enkel validering: </a:t>
            </a:r>
            <a:r>
              <a:rPr lang="nb-NO" dirty="0"/>
              <a:t>«Ikke rart at det blir vanskelig for deg å gå på trening når du ikke føler deg god nok. Det er en vond og kjip følelse.» </a:t>
            </a:r>
            <a:br>
              <a:rPr lang="nb-NO" dirty="0"/>
            </a:br>
            <a:br>
              <a:rPr lang="nb-NO" dirty="0"/>
            </a:br>
            <a:r>
              <a:rPr kumimoji="0" lang="en-US" sz="3500" b="0" u="none" strike="noStrike" kern="1200" cap="none" spc="0" normalizeH="0" baseline="0" noProof="0" dirty="0" err="1">
                <a:ln>
                  <a:noFill/>
                </a:ln>
                <a:solidFill>
                  <a:srgbClr val="5EA4C9"/>
                </a:solidFill>
                <a:effectLst/>
                <a:uLnTx/>
                <a:uFillTx/>
                <a:latin typeface="Calibri" panose="020F0502020204030204"/>
                <a:ea typeface="+mn-ea"/>
                <a:cs typeface="Calibri"/>
              </a:rPr>
              <a:t>Dyp</a:t>
            </a:r>
            <a:r>
              <a:rPr kumimoji="0" lang="en-US" sz="3500" b="0" u="none" strike="noStrike" kern="1200" cap="none" spc="0" normalizeH="0" baseline="0" noProof="0" dirty="0">
                <a:ln>
                  <a:noFill/>
                </a:ln>
                <a:solidFill>
                  <a:srgbClr val="5EA4C9"/>
                </a:solidFill>
                <a:effectLst/>
                <a:uLnTx/>
                <a:uFillTx/>
                <a:latin typeface="Calibri" panose="020F0502020204030204"/>
                <a:ea typeface="+mn-ea"/>
                <a:cs typeface="Calibri"/>
              </a:rPr>
              <a:t> </a:t>
            </a:r>
            <a:r>
              <a:rPr kumimoji="0" lang="en-US" sz="3500" b="0" u="none" strike="noStrike" kern="1200" cap="none" spc="0" normalizeH="0" baseline="0" noProof="0" dirty="0" err="1">
                <a:ln>
                  <a:noFill/>
                </a:ln>
                <a:solidFill>
                  <a:srgbClr val="5EA4C9"/>
                </a:solidFill>
                <a:effectLst/>
                <a:uLnTx/>
                <a:uFillTx/>
                <a:latin typeface="Calibri" panose="020F0502020204030204"/>
                <a:ea typeface="+mn-ea"/>
                <a:cs typeface="Calibri"/>
              </a:rPr>
              <a:t>validering</a:t>
            </a:r>
            <a:r>
              <a:rPr kumimoji="0" lang="en-US" sz="3500" b="0" u="none" strike="noStrike" kern="1200" cap="none" spc="0" normalizeH="0" baseline="0" noProof="0" dirty="0">
                <a:ln>
                  <a:noFill/>
                </a:ln>
                <a:solidFill>
                  <a:srgbClr val="5EA4C9"/>
                </a:solidFill>
                <a:effectLst/>
                <a:uLnTx/>
                <a:uFillTx/>
                <a:latin typeface="Calibri" panose="020F0502020204030204"/>
                <a:ea typeface="+mn-ea"/>
                <a:cs typeface="Calibri"/>
              </a:rPr>
              <a:t>:</a:t>
            </a:r>
          </a:p>
          <a:p>
            <a:pPr marL="0" indent="0">
              <a:lnSpc>
                <a:spcPct val="100000"/>
              </a:lnSpc>
              <a:spcBef>
                <a:spcPts val="0"/>
              </a:spcBef>
              <a:buNone/>
            </a:pPr>
            <a:r>
              <a:rPr lang="nb-NO" i="1" dirty="0"/>
              <a:t> «Ikke rart at det blir vanskelig for deg å gå på trening når du ikke føler deg god nok. Kanskje du ser at noen av de andre får til noe du ikke får til, og det føles ut som om du ikke kan bli like god som dem. Det er forståelig om du blir både blir lei deg, sint og frustrert. Du har så lyst til å få det til. Da kjennes det skikkelig urettferdig at noen får til det de lærer med engang, mens du må øve mye. Da er det lett og miste troen. Og noen ganger blir vi sure og kjefter på oss selv, når vi ikke får til det vi vil. Da kjennes det ekstra tungt og vanskelig å gå på trening. Så vet jeg hvor viktig det er for deg å være flink i fotball, fordi flere av kompisene dine er det. Så da hjelper det ikke om jeg sier du er god i andre ting, når det er fotball du har lyst til å være god i.» </a:t>
            </a:r>
            <a:endParaRPr lang="nb-NO" dirty="0">
              <a:cs typeface="Calibri"/>
            </a:endParaRPr>
          </a:p>
        </p:txBody>
      </p:sp>
    </p:spTree>
    <p:extLst>
      <p:ext uri="{BB962C8B-B14F-4D97-AF65-F5344CB8AC3E}">
        <p14:creationId xmlns:p14="http://schemas.microsoft.com/office/powerpoint/2010/main" val="184451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96CCBD-EFAA-456F-9C68-0E694957451A}"/>
              </a:ext>
            </a:extLst>
          </p:cNvPr>
          <p:cNvSpPr>
            <a:spLocks noGrp="1"/>
          </p:cNvSpPr>
          <p:nvPr>
            <p:ph type="title"/>
          </p:nvPr>
        </p:nvSpPr>
        <p:spPr/>
        <p:txBody>
          <a:bodyPr/>
          <a:lstStyle/>
          <a:p>
            <a:r>
              <a:rPr lang="nb-NO" dirty="0">
                <a:solidFill>
                  <a:srgbClr val="5EA4C9"/>
                </a:solidFill>
                <a:cs typeface="Calibri Light"/>
              </a:rPr>
              <a:t>Eksempler på validering i grenser</a:t>
            </a:r>
            <a:endParaRPr lang="nb-NO" dirty="0">
              <a:solidFill>
                <a:srgbClr val="5EA4C9"/>
              </a:solidFill>
            </a:endParaRPr>
          </a:p>
        </p:txBody>
      </p:sp>
      <p:sp>
        <p:nvSpPr>
          <p:cNvPr id="3" name="Plassholder for innhold 2">
            <a:extLst>
              <a:ext uri="{FF2B5EF4-FFF2-40B4-BE49-F238E27FC236}">
                <a16:creationId xmlns:a16="http://schemas.microsoft.com/office/drawing/2014/main" id="{F6D405EE-8C7D-4D25-AA15-10CBDAD88252}"/>
              </a:ext>
            </a:extLst>
          </p:cNvPr>
          <p:cNvSpPr>
            <a:spLocks noGrp="1"/>
          </p:cNvSpPr>
          <p:nvPr>
            <p:ph idx="1"/>
          </p:nvPr>
        </p:nvSpPr>
        <p:spPr>
          <a:xfrm>
            <a:off x="838200" y="1470991"/>
            <a:ext cx="10515600" cy="5155096"/>
          </a:xfrm>
        </p:spPr>
        <p:txBody>
          <a:bodyPr vert="horz" lIns="91440" tIns="45720" rIns="91440" bIns="45720" rtlCol="0" anchor="t">
            <a:normAutofit/>
          </a:bodyPr>
          <a:lstStyle/>
          <a:p>
            <a:pPr algn="l" rtl="0"/>
            <a:r>
              <a:rPr lang="nb-NO" b="1" i="0" u="none" strike="noStrike" dirty="0">
                <a:solidFill>
                  <a:srgbClr val="000000"/>
                </a:solidFill>
                <a:latin typeface="Calibri"/>
              </a:rPr>
              <a:t>Det er prøve på skolen, og barnet sier at det har vondt i magen og ikke vil på skolen:</a:t>
            </a:r>
            <a:r>
              <a:rPr lang="nb-NO" b="1" i="0" dirty="0">
                <a:latin typeface="Calibri"/>
              </a:rPr>
              <a:t>​</a:t>
            </a:r>
          </a:p>
          <a:p>
            <a:pPr marL="0" indent="0">
              <a:buNone/>
            </a:pPr>
            <a:r>
              <a:rPr lang="nb-NO" b="0" i="1" u="none" strike="noStrike" dirty="0">
                <a:solidFill>
                  <a:srgbClr val="000000"/>
                </a:solidFill>
                <a:latin typeface="Calibri"/>
              </a:rPr>
              <a:t>«Ikke rart at du har vondt i magen og ikke vil på skolen, jeg tipper det er fordi du gruer deg til prøven du skal ha i dag og er redd for å ikke få det til slik du ønsker. Det er lov å grue seg</a:t>
            </a:r>
            <a:r>
              <a:rPr lang="nb-NO" b="0" i="1" u="none" strike="noStrike" dirty="0">
                <a:latin typeface="Calibri"/>
              </a:rPr>
              <a:t>.</a:t>
            </a:r>
            <a:r>
              <a:rPr lang="nb-NO" b="0" i="1" u="none" strike="noStrike" dirty="0">
                <a:solidFill>
                  <a:srgbClr val="FF0000"/>
                </a:solidFill>
                <a:latin typeface="Calibri"/>
              </a:rPr>
              <a:t> Du gjør så godt du kan, nå står du opp og kommer og spiser</a:t>
            </a:r>
            <a:r>
              <a:rPr lang="nb-NO" b="0" i="1" u="none" strike="noStrike" dirty="0">
                <a:solidFill>
                  <a:srgbClr val="000000"/>
                </a:solidFill>
                <a:latin typeface="Calibri"/>
              </a:rPr>
              <a:t>»</a:t>
            </a:r>
            <a:r>
              <a:rPr lang="nb-NO" b="0" i="0" dirty="0">
                <a:latin typeface="Calibri"/>
              </a:rPr>
              <a:t>​</a:t>
            </a:r>
            <a:endParaRPr lang="nb-NO" b="0" i="0" dirty="0">
              <a:latin typeface="Calibri"/>
              <a:cs typeface="Calibri"/>
            </a:endParaRPr>
          </a:p>
          <a:p>
            <a:pPr algn="l" rtl="0"/>
            <a:endParaRPr lang="nb-NO" b="0" i="0" dirty="0">
              <a:latin typeface="Calibri"/>
              <a:cs typeface="Calibri"/>
            </a:endParaRPr>
          </a:p>
          <a:p>
            <a:pPr algn="l" rtl="0"/>
            <a:r>
              <a:rPr lang="nb-NO" b="1" i="0" u="none" strike="noStrike" dirty="0">
                <a:solidFill>
                  <a:srgbClr val="000000"/>
                </a:solidFill>
                <a:latin typeface="Calibri"/>
              </a:rPr>
              <a:t>Barne</a:t>
            </a:r>
            <a:r>
              <a:rPr lang="nb-NO" b="1" dirty="0">
                <a:solidFill>
                  <a:srgbClr val="000000"/>
                </a:solidFill>
                <a:latin typeface="Calibri"/>
              </a:rPr>
              <a:t>t spiller, og skal gjøre lekser</a:t>
            </a:r>
            <a:r>
              <a:rPr lang="nb-NO" b="1" i="0" u="none" strike="noStrike" dirty="0">
                <a:solidFill>
                  <a:srgbClr val="000000"/>
                </a:solidFill>
                <a:latin typeface="Calibri"/>
              </a:rPr>
              <a:t>:</a:t>
            </a:r>
            <a:r>
              <a:rPr lang="nb-NO" b="1" i="0" dirty="0">
                <a:latin typeface="Calibri"/>
              </a:rPr>
              <a:t>​</a:t>
            </a:r>
            <a:endParaRPr lang="nb-NO" b="1" i="0" dirty="0">
              <a:latin typeface="Calibri"/>
              <a:cs typeface="Calibri"/>
            </a:endParaRPr>
          </a:p>
          <a:p>
            <a:pPr marL="0" indent="0">
              <a:buNone/>
            </a:pPr>
            <a:r>
              <a:rPr lang="nb-NO" b="0" i="1" u="none" strike="noStrike" dirty="0">
                <a:solidFill>
                  <a:srgbClr val="000000"/>
                </a:solidFill>
                <a:latin typeface="Calibri"/>
              </a:rPr>
              <a:t>«</a:t>
            </a:r>
            <a:r>
              <a:rPr lang="nb-NO" i="1" dirty="0">
                <a:solidFill>
                  <a:srgbClr val="000000"/>
                </a:solidFill>
                <a:latin typeface="Calibri"/>
              </a:rPr>
              <a:t>Nå ser jeg du er veldig ivrig med spillingen og er midt inni en runde, også må du gjøre lekser, noe jeg vet du ikke har lyst til. </a:t>
            </a:r>
            <a:r>
              <a:rPr lang="nb-NO" i="1" dirty="0">
                <a:solidFill>
                  <a:srgbClr val="FF0000"/>
                </a:solidFill>
                <a:latin typeface="Calibri"/>
              </a:rPr>
              <a:t>Nå spiller du ferdig denne runden og så kommer du og gjør leksene</a:t>
            </a:r>
            <a:r>
              <a:rPr lang="nb-NO" i="1" dirty="0">
                <a:solidFill>
                  <a:srgbClr val="000000"/>
                </a:solidFill>
                <a:latin typeface="Calibri"/>
              </a:rPr>
              <a:t>». </a:t>
            </a:r>
            <a:r>
              <a:rPr lang="nb-NO" b="0" i="0" dirty="0">
                <a:latin typeface="Calibri"/>
              </a:rPr>
              <a:t>​</a:t>
            </a:r>
          </a:p>
          <a:p>
            <a:pPr marL="0" indent="0">
              <a:buNone/>
            </a:pPr>
            <a:endParaRPr lang="nb-NO" b="0" i="0" dirty="0">
              <a:latin typeface="Calibri"/>
              <a:cs typeface="Calibri"/>
            </a:endParaRPr>
          </a:p>
          <a:p>
            <a:pPr algn="l" rtl="0"/>
            <a:endParaRPr lang="nb-NO" dirty="0">
              <a:latin typeface="Times New Roman"/>
              <a:cs typeface="Times New Roman"/>
            </a:endParaRPr>
          </a:p>
        </p:txBody>
      </p:sp>
    </p:spTree>
    <p:extLst>
      <p:ext uri="{BB962C8B-B14F-4D97-AF65-F5344CB8AC3E}">
        <p14:creationId xmlns:p14="http://schemas.microsoft.com/office/powerpoint/2010/main" val="2362434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3">
            <a:extLst>
              <a:ext uri="{FF2B5EF4-FFF2-40B4-BE49-F238E27FC236}">
                <a16:creationId xmlns:a16="http://schemas.microsoft.com/office/drawing/2014/main" id="{C9A5B804-388E-45A6-BB15-DD04415ACA16}"/>
              </a:ext>
            </a:extLst>
          </p:cNvPr>
          <p:cNvSpPr>
            <a:spLocks noGrp="1"/>
          </p:cNvSpPr>
          <p:nvPr/>
        </p:nvSpPr>
        <p:spPr>
          <a:xfrm>
            <a:off x="841933" y="472440"/>
            <a:ext cx="8534400" cy="122619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dirty="0"/>
              <a:t>«Det er ingen som liker meg»</a:t>
            </a:r>
            <a:r>
              <a:rPr lang="nb-NO" dirty="0">
                <a:cs typeface="Calibri Light"/>
              </a:rPr>
              <a:t> </a:t>
            </a:r>
          </a:p>
          <a:p>
            <a:endParaRPr lang="nb-NO" sz="3700" dirty="0">
              <a:cs typeface="Calibri Light"/>
            </a:endParaRPr>
          </a:p>
        </p:txBody>
      </p:sp>
      <p:graphicFrame>
        <p:nvGraphicFramePr>
          <p:cNvPr id="3" name="Plassholder for innhold 4">
            <a:extLst>
              <a:ext uri="{FF2B5EF4-FFF2-40B4-BE49-F238E27FC236}">
                <a16:creationId xmlns:a16="http://schemas.microsoft.com/office/drawing/2014/main" id="{044C55B9-5F93-44FD-B50A-3C3735BBB354}"/>
              </a:ext>
            </a:extLst>
          </p:cNvPr>
          <p:cNvGraphicFramePr>
            <a:graphicFrameLocks noGrp="1"/>
          </p:cNvGraphicFramePr>
          <p:nvPr/>
        </p:nvGraphicFramePr>
        <p:xfrm>
          <a:off x="2395538" y="1268761"/>
          <a:ext cx="7408862" cy="4857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D21D3468-879A-41B5-9D63-EEA4AC62E3E2}"/>
              </a:ext>
            </a:extLst>
          </p:cNvPr>
          <p:cNvGraphicFramePr/>
          <p:nvPr>
            <p:extLst>
              <p:ext uri="{D42A27DB-BD31-4B8C-83A1-F6EECF244321}">
                <p14:modId xmlns:p14="http://schemas.microsoft.com/office/powerpoint/2010/main" val="1986414415"/>
              </p:ext>
            </p:extLst>
          </p:nvPr>
        </p:nvGraphicFramePr>
        <p:xfrm>
          <a:off x="2643438" y="1698639"/>
          <a:ext cx="6271962" cy="50615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kstSylinder 4">
            <a:extLst>
              <a:ext uri="{FF2B5EF4-FFF2-40B4-BE49-F238E27FC236}">
                <a16:creationId xmlns:a16="http://schemas.microsoft.com/office/drawing/2014/main" id="{69B7E5F1-E2D0-4FEF-AB6B-87B95CF06451}"/>
              </a:ext>
            </a:extLst>
          </p:cNvPr>
          <p:cNvSpPr txBox="1"/>
          <p:nvPr/>
        </p:nvSpPr>
        <p:spPr>
          <a:xfrm>
            <a:off x="1296537" y="4967785"/>
            <a:ext cx="184731" cy="369332"/>
          </a:xfrm>
          <a:prstGeom prst="rect">
            <a:avLst/>
          </a:prstGeom>
          <a:noFill/>
        </p:spPr>
        <p:txBody>
          <a:bodyPr wrap="non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b-NO"/>
          </a:p>
        </p:txBody>
      </p:sp>
      <p:sp>
        <p:nvSpPr>
          <p:cNvPr id="6" name="TekstSylinder 5">
            <a:extLst>
              <a:ext uri="{FF2B5EF4-FFF2-40B4-BE49-F238E27FC236}">
                <a16:creationId xmlns:a16="http://schemas.microsoft.com/office/drawing/2014/main" id="{5B94A69C-F744-49AB-9E22-5BC371B69565}"/>
              </a:ext>
            </a:extLst>
          </p:cNvPr>
          <p:cNvSpPr txBox="1"/>
          <p:nvPr/>
        </p:nvSpPr>
        <p:spPr>
          <a:xfrm>
            <a:off x="8631788" y="4521507"/>
            <a:ext cx="2931842" cy="1323439"/>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2000"/>
              <a:t>Klart folk liker deg. Du må bare slutte å være så sint og oppføre deg. </a:t>
            </a:r>
          </a:p>
        </p:txBody>
      </p:sp>
      <p:sp>
        <p:nvSpPr>
          <p:cNvPr id="7" name="TekstSylinder 6">
            <a:extLst>
              <a:ext uri="{FF2B5EF4-FFF2-40B4-BE49-F238E27FC236}">
                <a16:creationId xmlns:a16="http://schemas.microsoft.com/office/drawing/2014/main" id="{DFB01303-5F28-4261-A7EA-ED1885B38067}"/>
              </a:ext>
            </a:extLst>
          </p:cNvPr>
          <p:cNvSpPr txBox="1"/>
          <p:nvPr/>
        </p:nvSpPr>
        <p:spPr>
          <a:xfrm>
            <a:off x="8563056" y="2452693"/>
            <a:ext cx="2931842" cy="1015663"/>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2000"/>
              <a:t>Selvfølgelig er det mange som liker deg. Jeg liker deg jo!</a:t>
            </a:r>
          </a:p>
        </p:txBody>
      </p:sp>
      <p:sp>
        <p:nvSpPr>
          <p:cNvPr id="8" name="TekstSylinder 7">
            <a:extLst>
              <a:ext uri="{FF2B5EF4-FFF2-40B4-BE49-F238E27FC236}">
                <a16:creationId xmlns:a16="http://schemas.microsoft.com/office/drawing/2014/main" id="{780A8F6E-75F8-4C02-BA31-9AE82BE4B068}"/>
              </a:ext>
            </a:extLst>
          </p:cNvPr>
          <p:cNvSpPr txBox="1"/>
          <p:nvPr/>
        </p:nvSpPr>
        <p:spPr>
          <a:xfrm>
            <a:off x="692813" y="4521507"/>
            <a:ext cx="2670444" cy="1323439"/>
          </a:xfrm>
          <a:prstGeom prst="rect">
            <a:avLst/>
          </a:prstGeom>
          <a:noFill/>
        </p:spPr>
        <p:txBody>
          <a:bodyPr wrap="square" rtlCol="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2000" dirty="0"/>
              <a:t>Ja det har du rett i. Det er ingen som liker en sint gutt som ikke kan oppføre seg.</a:t>
            </a:r>
          </a:p>
        </p:txBody>
      </p:sp>
      <p:sp>
        <p:nvSpPr>
          <p:cNvPr id="9" name="TekstSylinder 8">
            <a:extLst>
              <a:ext uri="{FF2B5EF4-FFF2-40B4-BE49-F238E27FC236}">
                <a16:creationId xmlns:a16="http://schemas.microsoft.com/office/drawing/2014/main" id="{B6A1DA06-2923-4EC0-A451-F0B6516F47D9}"/>
              </a:ext>
            </a:extLst>
          </p:cNvPr>
          <p:cNvSpPr txBox="1"/>
          <p:nvPr/>
        </p:nvSpPr>
        <p:spPr>
          <a:xfrm>
            <a:off x="641366" y="2388124"/>
            <a:ext cx="2797791" cy="1631216"/>
          </a:xfrm>
          <a:prstGeom prst="rect">
            <a:avLst/>
          </a:prstGeom>
          <a:noFill/>
        </p:spPr>
        <p:txBody>
          <a:bodyPr wrap="square" rtlCol="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2000" dirty="0"/>
              <a:t>Ikke rart at du er lei deg fordi det er skikkelig kjipt at de andre ikke vil være med deg. Det er ordentlig trist og vondt.</a:t>
            </a:r>
          </a:p>
        </p:txBody>
      </p:sp>
    </p:spTree>
    <p:extLst>
      <p:ext uri="{BB962C8B-B14F-4D97-AF65-F5344CB8AC3E}">
        <p14:creationId xmlns:p14="http://schemas.microsoft.com/office/powerpoint/2010/main" val="3873862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29D4241D-BB10-445A-A482-63048AA7D8AA}"/>
              </a:ext>
            </a:extLst>
          </p:cNvPr>
          <p:cNvPicPr>
            <a:picLocks noChangeAspect="1"/>
          </p:cNvPicPr>
          <p:nvPr/>
        </p:nvPicPr>
        <p:blipFill>
          <a:blip r:embed="rId3"/>
          <a:stretch>
            <a:fillRect/>
          </a:stretch>
        </p:blipFill>
        <p:spPr>
          <a:xfrm>
            <a:off x="0" y="12192"/>
            <a:ext cx="12192000" cy="6833616"/>
          </a:xfrm>
          <a:prstGeom prst="rect">
            <a:avLst/>
          </a:prstGeom>
        </p:spPr>
      </p:pic>
      <p:sp>
        <p:nvSpPr>
          <p:cNvPr id="4" name="Tittel 12">
            <a:extLst>
              <a:ext uri="{FF2B5EF4-FFF2-40B4-BE49-F238E27FC236}">
                <a16:creationId xmlns:a16="http://schemas.microsoft.com/office/drawing/2014/main" id="{1A6C06AD-C630-31A1-DB4D-575B8984EC86}"/>
              </a:ext>
            </a:extLst>
          </p:cNvPr>
          <p:cNvSpPr txBox="1">
            <a:spLocks/>
          </p:cNvSpPr>
          <p:nvPr/>
        </p:nvSpPr>
        <p:spPr>
          <a:xfrm>
            <a:off x="1108097" y="205683"/>
            <a:ext cx="107274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a:solidFill>
                  <a:srgbClr val="FEFFFB"/>
                </a:solidFill>
              </a:rPr>
              <a:t>Legg merke til hvilken strategi som løser en fastlåst </a:t>
            </a:r>
            <a:r>
              <a:rPr lang="nb-NO" dirty="0">
                <a:hlinkClick r:id="rId4"/>
              </a:rPr>
              <a:t>situasjon</a:t>
            </a:r>
            <a:endParaRPr lang="no-NO" b="1" dirty="0">
              <a:solidFill>
                <a:schemeClr val="bg1"/>
              </a:solidFill>
              <a:highlight>
                <a:srgbClr val="FEFFFB"/>
              </a:highlight>
            </a:endParaRPr>
          </a:p>
        </p:txBody>
      </p:sp>
    </p:spTree>
    <p:extLst>
      <p:ext uri="{BB962C8B-B14F-4D97-AF65-F5344CB8AC3E}">
        <p14:creationId xmlns:p14="http://schemas.microsoft.com/office/powerpoint/2010/main" val="3347185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676661" y="535534"/>
            <a:ext cx="10547930" cy="1507067"/>
          </a:xfrm>
        </p:spPr>
        <p:txBody>
          <a:bodyPr>
            <a:normAutofit/>
          </a:bodyPr>
          <a:lstStyle/>
          <a:p>
            <a:r>
              <a:rPr lang="nb-NO" dirty="0">
                <a:solidFill>
                  <a:srgbClr val="5EA4C9"/>
                </a:solidFill>
              </a:rPr>
              <a:t>Når det skjærer seg i samtaler, er det ofte fordi vi </a:t>
            </a:r>
            <a:r>
              <a:rPr lang="nb-NO" dirty="0" err="1">
                <a:solidFill>
                  <a:srgbClr val="5EA4C9"/>
                </a:solidFill>
              </a:rPr>
              <a:t>invaliderer</a:t>
            </a:r>
            <a:r>
              <a:rPr lang="nb-NO" dirty="0">
                <a:solidFill>
                  <a:srgbClr val="5EA4C9"/>
                </a:solidFill>
              </a:rPr>
              <a:t> (motsier/bagatelliserer)</a:t>
            </a:r>
          </a:p>
        </p:txBody>
      </p:sp>
      <p:sp>
        <p:nvSpPr>
          <p:cNvPr id="5" name="Plassholder for innhold 4"/>
          <p:cNvSpPr>
            <a:spLocks noGrp="1"/>
          </p:cNvSpPr>
          <p:nvPr>
            <p:ph idx="1"/>
          </p:nvPr>
        </p:nvSpPr>
        <p:spPr>
          <a:xfrm>
            <a:off x="261428" y="2042601"/>
            <a:ext cx="11930571" cy="4709160"/>
          </a:xfrm>
        </p:spPr>
        <p:txBody>
          <a:bodyPr anchor="t">
            <a:noAutofit/>
          </a:bodyPr>
          <a:lstStyle/>
          <a:p>
            <a:pPr marL="0" indent="0">
              <a:buNone/>
            </a:pPr>
            <a:endParaRPr lang="nb-NO" sz="3200" dirty="0">
              <a:solidFill>
                <a:schemeClr val="bg2">
                  <a:lumMod val="25000"/>
                </a:schemeClr>
              </a:solidFill>
            </a:endParaRPr>
          </a:p>
          <a:p>
            <a:pPr marL="0" indent="0">
              <a:buNone/>
            </a:pPr>
            <a:r>
              <a:rPr lang="nb-NO" sz="3200" dirty="0">
                <a:solidFill>
                  <a:schemeClr val="bg2">
                    <a:lumMod val="25000"/>
                  </a:schemeClr>
                </a:solidFill>
              </a:rPr>
              <a:t>Typiske budskap vi ofte formidler uten at vi er klar over det når vi prøver løse følelser eller avlede følelser med å tenke positivt: </a:t>
            </a:r>
            <a:br>
              <a:rPr lang="nb-NO" sz="3200" dirty="0">
                <a:solidFill>
                  <a:schemeClr val="bg2">
                    <a:lumMod val="25000"/>
                  </a:schemeClr>
                </a:solidFill>
              </a:rPr>
            </a:br>
            <a:br>
              <a:rPr lang="nb-NO" sz="3200" dirty="0">
                <a:solidFill>
                  <a:schemeClr val="bg2">
                    <a:lumMod val="25000"/>
                  </a:schemeClr>
                </a:solidFill>
              </a:rPr>
            </a:br>
            <a:r>
              <a:rPr lang="nb-NO" i="1" dirty="0">
                <a:solidFill>
                  <a:schemeClr val="bg2">
                    <a:lumMod val="25000"/>
                  </a:schemeClr>
                </a:solidFill>
              </a:rPr>
              <a:t>- «Jeg vil egentlig ikke at du skal føle det slik»</a:t>
            </a:r>
            <a:br>
              <a:rPr lang="nb-NO" i="1" dirty="0">
                <a:solidFill>
                  <a:schemeClr val="bg2">
                    <a:lumMod val="25000"/>
                  </a:schemeClr>
                </a:solidFill>
              </a:rPr>
            </a:br>
            <a:r>
              <a:rPr lang="nb-NO" i="1" dirty="0">
                <a:solidFill>
                  <a:schemeClr val="bg2">
                    <a:lumMod val="25000"/>
                  </a:schemeClr>
                </a:solidFill>
              </a:rPr>
              <a:t>- «Jeg tåler deg ikke når du føler slik».</a:t>
            </a:r>
            <a:br>
              <a:rPr lang="nb-NO" i="1" dirty="0">
                <a:solidFill>
                  <a:schemeClr val="bg2">
                    <a:lumMod val="25000"/>
                  </a:schemeClr>
                </a:solidFill>
              </a:rPr>
            </a:br>
            <a:r>
              <a:rPr lang="nb-NO" i="1" dirty="0">
                <a:solidFill>
                  <a:schemeClr val="bg2">
                    <a:lumMod val="25000"/>
                  </a:schemeClr>
                </a:solidFill>
              </a:rPr>
              <a:t>- «Jeg tror ikke på deg» </a:t>
            </a:r>
            <a:br>
              <a:rPr lang="nb-NO" i="1" dirty="0">
                <a:solidFill>
                  <a:schemeClr val="bg2">
                    <a:lumMod val="25000"/>
                  </a:schemeClr>
                </a:solidFill>
              </a:rPr>
            </a:br>
            <a:r>
              <a:rPr lang="nb-NO" i="1" dirty="0">
                <a:solidFill>
                  <a:schemeClr val="bg2">
                    <a:lumMod val="25000"/>
                  </a:schemeClr>
                </a:solidFill>
              </a:rPr>
              <a:t>- « Det er ikke så ille som du tror»</a:t>
            </a:r>
            <a:br>
              <a:rPr lang="nb-NO" i="1" dirty="0">
                <a:solidFill>
                  <a:schemeClr val="bg2">
                    <a:lumMod val="25000"/>
                  </a:schemeClr>
                </a:solidFill>
              </a:rPr>
            </a:br>
            <a:r>
              <a:rPr lang="nb-NO" i="1" dirty="0">
                <a:solidFill>
                  <a:schemeClr val="bg2">
                    <a:lumMod val="25000"/>
                  </a:schemeClr>
                </a:solidFill>
              </a:rPr>
              <a:t>- «Nå må du skjerpe deg»</a:t>
            </a:r>
            <a:br>
              <a:rPr lang="nb-NO" i="1" dirty="0">
                <a:solidFill>
                  <a:schemeClr val="bg2">
                    <a:lumMod val="25000"/>
                  </a:schemeClr>
                </a:solidFill>
              </a:rPr>
            </a:br>
            <a:r>
              <a:rPr lang="nb-NO" i="1" dirty="0">
                <a:solidFill>
                  <a:schemeClr val="bg2">
                    <a:lumMod val="25000"/>
                  </a:schemeClr>
                </a:solidFill>
              </a:rPr>
              <a:t>- «Det er andre ting som er viktigere enn dette»</a:t>
            </a:r>
          </a:p>
          <a:p>
            <a:pPr marL="0" indent="0">
              <a:buNone/>
            </a:pPr>
            <a:endParaRPr lang="nb-NO" sz="3600" dirty="0">
              <a:solidFill>
                <a:schemeClr val="bg2">
                  <a:lumMod val="25000"/>
                </a:schemeClr>
              </a:solidFill>
            </a:endParaRPr>
          </a:p>
          <a:p>
            <a:pPr marL="0" indent="0">
              <a:buNone/>
            </a:pPr>
            <a:endParaRPr lang="nb-NO" sz="3600" dirty="0">
              <a:solidFill>
                <a:schemeClr val="bg2">
                  <a:lumMod val="25000"/>
                </a:schemeClr>
              </a:solidFill>
            </a:endParaRPr>
          </a:p>
          <a:p>
            <a:pPr marL="0" indent="0">
              <a:buNone/>
            </a:pPr>
            <a:br>
              <a:rPr lang="nb-NO" sz="3600" dirty="0">
                <a:solidFill>
                  <a:schemeClr val="bg2">
                    <a:lumMod val="25000"/>
                  </a:schemeClr>
                </a:solidFill>
              </a:rPr>
            </a:br>
            <a:endParaRPr lang="nb-NO" sz="3600" dirty="0">
              <a:solidFill>
                <a:schemeClr val="bg2">
                  <a:lumMod val="25000"/>
                </a:schemeClr>
              </a:solidFill>
            </a:endParaRPr>
          </a:p>
          <a:p>
            <a:pPr marL="0" indent="0">
              <a:buNone/>
            </a:pPr>
            <a:endParaRPr lang="nb-NO" sz="3600" dirty="0">
              <a:solidFill>
                <a:schemeClr val="bg2">
                  <a:lumMod val="25000"/>
                </a:schemeClr>
              </a:solidFill>
            </a:endParaRPr>
          </a:p>
        </p:txBody>
      </p:sp>
    </p:spTree>
    <p:extLst>
      <p:ext uri="{BB962C8B-B14F-4D97-AF65-F5344CB8AC3E}">
        <p14:creationId xmlns:p14="http://schemas.microsoft.com/office/powerpoint/2010/main" val="2280494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l"/>
            <a:r>
              <a:rPr lang="nb-NO">
                <a:solidFill>
                  <a:srgbClr val="5EA4C9"/>
                </a:solidFill>
              </a:rPr>
              <a:t>Hva hvis jeg bommer?</a:t>
            </a:r>
          </a:p>
        </p:txBody>
      </p:sp>
      <p:sp>
        <p:nvSpPr>
          <p:cNvPr id="3" name="Plassholder for innhold 2"/>
          <p:cNvSpPr>
            <a:spLocks noGrp="1"/>
          </p:cNvSpPr>
          <p:nvPr>
            <p:ph idx="1"/>
          </p:nvPr>
        </p:nvSpPr>
        <p:spPr>
          <a:xfrm>
            <a:off x="913774" y="1924493"/>
            <a:ext cx="10364452" cy="4141344"/>
          </a:xfrm>
        </p:spPr>
        <p:txBody>
          <a:bodyPr>
            <a:normAutofit lnSpcReduction="10000"/>
          </a:bodyPr>
          <a:lstStyle/>
          <a:p>
            <a:r>
              <a:rPr lang="nb-NO" dirty="0"/>
              <a:t>Det kommer til å skje. Men feil og reparasjoner fører til et sterkere bånd mellom deg og barnet</a:t>
            </a:r>
          </a:p>
          <a:p>
            <a:r>
              <a:rPr lang="nb-NO" dirty="0"/>
              <a:t>Barnet føler at du i hvert fall prøver å forstå.</a:t>
            </a:r>
          </a:p>
          <a:p>
            <a:r>
              <a:rPr lang="nb-NO" dirty="0"/>
              <a:t>Barnet retter på deg.</a:t>
            </a:r>
          </a:p>
          <a:p>
            <a:r>
              <a:rPr lang="nb-NO" dirty="0"/>
              <a:t>Valider det som kommer.</a:t>
            </a:r>
          </a:p>
          <a:p>
            <a:r>
              <a:rPr lang="nb-NO" dirty="0"/>
              <a:t>Hvis du sier feil, gå tilbake, start forfra – det er det motsatte av følelsesunngåelse!</a:t>
            </a:r>
          </a:p>
          <a:p>
            <a:endParaRPr lang="nb-NO" dirty="0"/>
          </a:p>
          <a:p>
            <a:r>
              <a:rPr lang="nb-NO" b="1" dirty="0">
                <a:solidFill>
                  <a:srgbClr val="5EAFC9"/>
                </a:solidFill>
              </a:rPr>
              <a:t>Følelser er ikke alltid logiske………. Men de er alltid gyldige</a:t>
            </a:r>
          </a:p>
        </p:txBody>
      </p:sp>
      <p:sp>
        <p:nvSpPr>
          <p:cNvPr id="6" name="Rektangel 5"/>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nb-N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433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13B25B-32E9-4644-A3C6-D20CB8D59585}"/>
              </a:ext>
            </a:extLst>
          </p:cNvPr>
          <p:cNvSpPr>
            <a:spLocks noGrp="1"/>
          </p:cNvSpPr>
          <p:nvPr>
            <p:ph type="title"/>
          </p:nvPr>
        </p:nvSpPr>
        <p:spPr>
          <a:xfrm>
            <a:off x="354723" y="1994385"/>
            <a:ext cx="4792717" cy="1342754"/>
          </a:xfrm>
        </p:spPr>
        <p:txBody>
          <a:bodyPr vert="horz" lIns="91440" tIns="45720" rIns="91440" bIns="45720" rtlCol="0">
            <a:normAutofit/>
          </a:bodyPr>
          <a:lstStyle/>
          <a:p>
            <a:pPr algn="ctr"/>
            <a:r>
              <a:rPr lang="en-US" dirty="0" err="1"/>
              <a:t>Øvelse</a:t>
            </a:r>
            <a:endParaRPr lang="en-US" dirty="0"/>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CA1A3A-F2B5-4028-BCE8-CCA345E42273}"/>
              </a:ext>
            </a:extLst>
          </p:cNvPr>
          <p:cNvSpPr>
            <a:spLocks noGrp="1"/>
          </p:cNvSpPr>
          <p:nvPr>
            <p:ph idx="1"/>
          </p:nvPr>
        </p:nvSpPr>
        <p:spPr>
          <a:xfrm>
            <a:off x="659200" y="3337139"/>
            <a:ext cx="4916901" cy="3025712"/>
          </a:xfrm>
        </p:spPr>
        <p:txBody>
          <a:bodyPr vert="horz" lIns="91440" tIns="45720" rIns="91440" bIns="45720" rtlCol="0" anchor="ctr">
            <a:normAutofit/>
          </a:bodyPr>
          <a:lstStyle/>
          <a:p>
            <a:pPr marL="0" indent="0" algn="ctr">
              <a:buNone/>
            </a:pPr>
            <a:r>
              <a:rPr lang="nb-NO" sz="2400" b="0" i="0" u="none" strike="noStrike" dirty="0">
                <a:solidFill>
                  <a:srgbClr val="000000"/>
                </a:solidFill>
                <a:effectLst/>
                <a:latin typeface="Arial" panose="020B0604020202020204" pitchFamily="34" charset="0"/>
              </a:rPr>
              <a:t>Hva gjør du og hva sier du for at barnet ditt skal takle vanskelige følelser og tåle og mestre det livet byr på? </a:t>
            </a:r>
            <a:endParaRPr lang="en-US" sz="3200" dirty="0">
              <a:latin typeface="+mj-lt"/>
            </a:endParaRPr>
          </a:p>
        </p:txBody>
      </p:sp>
    </p:spTree>
    <p:extLst>
      <p:ext uri="{BB962C8B-B14F-4D97-AF65-F5344CB8AC3E}">
        <p14:creationId xmlns:p14="http://schemas.microsoft.com/office/powerpoint/2010/main" val="1175902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DF30B7-1FE5-1049-BD97-44DD16BEE716}"/>
              </a:ext>
            </a:extLst>
          </p:cNvPr>
          <p:cNvSpPr>
            <a:spLocks noGrp="1"/>
          </p:cNvSpPr>
          <p:nvPr>
            <p:ph type="title"/>
          </p:nvPr>
        </p:nvSpPr>
        <p:spPr>
          <a:xfrm>
            <a:off x="309638" y="4048048"/>
            <a:ext cx="8740699" cy="2308302"/>
          </a:xfrm>
        </p:spPr>
        <p:txBody>
          <a:bodyPr vert="horz" lIns="91440" tIns="45720" rIns="91440" bIns="45720" rtlCol="0" anchor="b">
            <a:normAutofit fontScale="90000"/>
          </a:bodyPr>
          <a:lstStyle/>
          <a:p>
            <a:r>
              <a:rPr lang="en-US" dirty="0" err="1">
                <a:solidFill>
                  <a:srgbClr val="5EA4C9"/>
                </a:solidFill>
              </a:rPr>
              <a:t>Validering</a:t>
            </a:r>
            <a:br>
              <a:rPr lang="en-US" dirty="0">
                <a:solidFill>
                  <a:srgbClr val="5EA4C9"/>
                </a:solidFill>
              </a:rPr>
            </a:br>
            <a:br>
              <a:rPr lang="en-US" dirty="0">
                <a:solidFill>
                  <a:srgbClr val="5EA4C9"/>
                </a:solidFill>
              </a:rPr>
            </a:br>
            <a:br>
              <a:rPr lang="en-US" dirty="0">
                <a:solidFill>
                  <a:srgbClr val="5EA4C9"/>
                </a:solidFill>
              </a:rPr>
            </a:br>
            <a:endParaRPr lang="en-US" dirty="0">
              <a:solidFill>
                <a:srgbClr val="5EA4C9"/>
              </a:solidFill>
            </a:endParaRPr>
          </a:p>
        </p:txBody>
      </p:sp>
      <p:pic>
        <p:nvPicPr>
          <p:cNvPr id="10" name="Bilde 6">
            <a:hlinkClick r:id="rId3"/>
            <a:extLst>
              <a:ext uri="{FF2B5EF4-FFF2-40B4-BE49-F238E27FC236}">
                <a16:creationId xmlns:a16="http://schemas.microsoft.com/office/drawing/2014/main" id="{C809C400-B4D3-AB47-847A-5A3EB86FD02A}"/>
              </a:ext>
            </a:extLst>
          </p:cNvPr>
          <p:cNvPicPr>
            <a:picLocks noGrp="1" noChangeAspect="1"/>
          </p:cNvPicPr>
          <p:nvPr>
            <p:ph idx="1"/>
          </p:nvPr>
        </p:nvPicPr>
        <p:blipFill>
          <a:blip r:embed="rId4"/>
          <a:stretch>
            <a:fillRect/>
          </a:stretch>
        </p:blipFill>
        <p:spPr>
          <a:xfrm>
            <a:off x="6482445" y="1866007"/>
            <a:ext cx="5135784" cy="2876039"/>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576342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B8A398-BF75-40ED-9841-D364F1DAFBD3}"/>
              </a:ext>
            </a:extLst>
          </p:cNvPr>
          <p:cNvSpPr>
            <a:spLocks noGrp="1"/>
          </p:cNvSpPr>
          <p:nvPr>
            <p:ph type="title"/>
          </p:nvPr>
        </p:nvSpPr>
        <p:spPr>
          <a:xfrm>
            <a:off x="838200" y="0"/>
            <a:ext cx="10515600" cy="1325563"/>
          </a:xfrm>
        </p:spPr>
        <p:txBody>
          <a:bodyPr/>
          <a:lstStyle/>
          <a:p>
            <a:r>
              <a:rPr lang="nb-NO" dirty="0">
                <a:solidFill>
                  <a:srgbClr val="5EA4C9"/>
                </a:solidFill>
                <a:cs typeface="Calibri Light"/>
              </a:rPr>
              <a:t>Nå skal dere få lov å øve litt</a:t>
            </a:r>
            <a:endParaRPr lang="nb-NO" dirty="0">
              <a:solidFill>
                <a:srgbClr val="5EA4C9"/>
              </a:solidFill>
            </a:endParaRPr>
          </a:p>
        </p:txBody>
      </p:sp>
      <p:sp>
        <p:nvSpPr>
          <p:cNvPr id="3" name="Plassholder for innhold 2">
            <a:extLst>
              <a:ext uri="{FF2B5EF4-FFF2-40B4-BE49-F238E27FC236}">
                <a16:creationId xmlns:a16="http://schemas.microsoft.com/office/drawing/2014/main" id="{F9055724-9478-413C-B4E1-3A172ED94CAF}"/>
              </a:ext>
            </a:extLst>
          </p:cNvPr>
          <p:cNvSpPr>
            <a:spLocks noGrp="1"/>
          </p:cNvSpPr>
          <p:nvPr>
            <p:ph idx="1"/>
          </p:nvPr>
        </p:nvSpPr>
        <p:spPr>
          <a:xfrm>
            <a:off x="172278" y="1325564"/>
            <a:ext cx="8746435" cy="5260766"/>
          </a:xfrm>
        </p:spPr>
        <p:txBody>
          <a:bodyPr vert="horz" lIns="91440" tIns="45720" rIns="91440" bIns="45720" rtlCol="0" anchor="t">
            <a:normAutofit/>
          </a:bodyPr>
          <a:lstStyle/>
          <a:p>
            <a:r>
              <a:rPr lang="nb-NO" dirty="0">
                <a:cs typeface="Calibri"/>
              </a:rPr>
              <a:t>12-åringen har øvd vanvittig mye før pianoforestillingen og er veldig perfeksjonistisk: </a:t>
            </a:r>
            <a:r>
              <a:rPr lang="nb-NO" i="1" dirty="0">
                <a:cs typeface="Calibri"/>
              </a:rPr>
              <a:t>"Jeg er så skuffet. Det gikk kjempedårlig. Jeg gjorde en feil."</a:t>
            </a:r>
          </a:p>
          <a:p>
            <a:r>
              <a:rPr lang="nb-NO" dirty="0">
                <a:cs typeface="Calibri"/>
              </a:rPr>
              <a:t>7-åringen gråter og sier: "Jeg ble ikke invitert i denne bursdagen heller». </a:t>
            </a:r>
          </a:p>
          <a:p>
            <a:r>
              <a:rPr lang="nb-NO" dirty="0">
                <a:cs typeface="Calibri"/>
              </a:rPr>
              <a:t>10 åringen blir rasende og må avslutte spillingen (</a:t>
            </a:r>
            <a:r>
              <a:rPr lang="nb-NO" dirty="0" err="1">
                <a:cs typeface="Calibri"/>
              </a:rPr>
              <a:t>playstation</a:t>
            </a:r>
            <a:r>
              <a:rPr lang="nb-NO" dirty="0">
                <a:cs typeface="Calibri"/>
              </a:rPr>
              <a:t> </a:t>
            </a:r>
            <a:r>
              <a:rPr lang="nb-NO" dirty="0" err="1">
                <a:cs typeface="Calibri"/>
              </a:rPr>
              <a:t>el.l</a:t>
            </a:r>
            <a:r>
              <a:rPr lang="nb-NO" dirty="0">
                <a:cs typeface="Calibri"/>
              </a:rPr>
              <a:t>) tidligere enn kameraten; </a:t>
            </a:r>
            <a:r>
              <a:rPr lang="nb-NO" i="1" dirty="0">
                <a:cs typeface="Calibri"/>
              </a:rPr>
              <a:t>« Jeg hater dere, dere lar meg ikke få lov til noen ting! Jeg har verdens verste foreldre!»</a:t>
            </a:r>
          </a:p>
          <a:p>
            <a:r>
              <a:rPr lang="nb-NO" dirty="0">
                <a:cs typeface="Calibri"/>
              </a:rPr>
              <a:t>11 åringen som har fått kviser og, er negativ og sier til deg:  </a:t>
            </a:r>
            <a:r>
              <a:rPr lang="nb-NO" i="1" dirty="0">
                <a:cs typeface="Calibri"/>
              </a:rPr>
              <a:t>«Jeg er så stygg, feit og ekkel, ingen vil være med meg»</a:t>
            </a:r>
          </a:p>
          <a:p>
            <a:endParaRPr lang="nb-NO" i="1" dirty="0">
              <a:cs typeface="Calibri"/>
            </a:endParaRPr>
          </a:p>
          <a:p>
            <a:endParaRPr lang="nb-NO" dirty="0">
              <a:cs typeface="Calibri"/>
            </a:endParaRPr>
          </a:p>
          <a:p>
            <a:endParaRPr lang="nb-NO" i="1" dirty="0">
              <a:cs typeface="Calibri"/>
            </a:endParaRPr>
          </a:p>
          <a:p>
            <a:endParaRPr lang="nb-NO" i="1" dirty="0">
              <a:cs typeface="Calibri"/>
            </a:endParaRPr>
          </a:p>
        </p:txBody>
      </p:sp>
      <p:sp>
        <p:nvSpPr>
          <p:cNvPr id="4" name="TekstSylinder 3">
            <a:extLst>
              <a:ext uri="{FF2B5EF4-FFF2-40B4-BE49-F238E27FC236}">
                <a16:creationId xmlns:a16="http://schemas.microsoft.com/office/drawing/2014/main" id="{0F5478BE-57D0-1C0E-ABCC-ACEA98E99BE4}"/>
              </a:ext>
            </a:extLst>
          </p:cNvPr>
          <p:cNvSpPr txBox="1"/>
          <p:nvPr/>
        </p:nvSpPr>
        <p:spPr>
          <a:xfrm>
            <a:off x="8918713" y="1325563"/>
            <a:ext cx="3101009" cy="3416320"/>
          </a:xfrm>
          <a:prstGeom prst="rect">
            <a:avLst/>
          </a:prstGeom>
          <a:solidFill>
            <a:srgbClr val="5EAFC9"/>
          </a:solidFill>
          <a:ln w="38100">
            <a:solidFill>
              <a:srgbClr val="5EAFC9"/>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nb-NO" sz="2400" b="1" dirty="0"/>
              <a:t>Hjelpesetninger:</a:t>
            </a:r>
            <a:br>
              <a:rPr lang="nb-NO" sz="2400" b="1" dirty="0"/>
            </a:br>
            <a:endParaRPr lang="nb-NO" sz="2400" b="1" dirty="0"/>
          </a:p>
          <a:p>
            <a:r>
              <a:rPr lang="nb-NO" sz="2400" i="1" dirty="0"/>
              <a:t>- Ikke rart at du blir… fordi/når</a:t>
            </a:r>
            <a:br>
              <a:rPr lang="nb-NO" sz="2400" i="1" dirty="0"/>
            </a:br>
            <a:r>
              <a:rPr lang="nb-NO" sz="2400" i="1" dirty="0"/>
              <a:t>- Klart du blir… fordi/når</a:t>
            </a:r>
            <a:br>
              <a:rPr lang="nb-NO" sz="2400" i="1" dirty="0"/>
            </a:br>
            <a:r>
              <a:rPr lang="nb-NO" sz="2400" i="1" dirty="0"/>
              <a:t>- Det må være så… </a:t>
            </a:r>
            <a:br>
              <a:rPr lang="nb-NO" sz="2400" i="1" dirty="0"/>
            </a:br>
            <a:r>
              <a:rPr lang="nb-NO" sz="2400" i="1" dirty="0"/>
              <a:t>- Selvfølgelig blir du.. fordi/når</a:t>
            </a:r>
            <a:endParaRPr lang="no-NO" sz="2400" dirty="0"/>
          </a:p>
        </p:txBody>
      </p:sp>
    </p:spTree>
    <p:extLst>
      <p:ext uri="{BB962C8B-B14F-4D97-AF65-F5344CB8AC3E}">
        <p14:creationId xmlns:p14="http://schemas.microsoft.com/office/powerpoint/2010/main" val="191916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B8A398-BF75-40ED-9841-D364F1DAFBD3}"/>
              </a:ext>
            </a:extLst>
          </p:cNvPr>
          <p:cNvSpPr>
            <a:spLocks noGrp="1"/>
          </p:cNvSpPr>
          <p:nvPr>
            <p:ph type="title"/>
          </p:nvPr>
        </p:nvSpPr>
        <p:spPr>
          <a:xfrm>
            <a:off x="838200" y="0"/>
            <a:ext cx="10515600" cy="1325563"/>
          </a:xfrm>
        </p:spPr>
        <p:txBody>
          <a:bodyPr/>
          <a:lstStyle/>
          <a:p>
            <a:r>
              <a:rPr lang="nb-NO" b="1" dirty="0">
                <a:solidFill>
                  <a:srgbClr val="5EA4C9"/>
                </a:solidFill>
                <a:cs typeface="Calibri Light"/>
              </a:rPr>
              <a:t>Svar- Eksempler på casene</a:t>
            </a:r>
            <a:endParaRPr lang="nb-NO" b="1" dirty="0">
              <a:solidFill>
                <a:srgbClr val="5EA4C9"/>
              </a:solidFill>
            </a:endParaRPr>
          </a:p>
        </p:txBody>
      </p:sp>
      <p:sp>
        <p:nvSpPr>
          <p:cNvPr id="3" name="Plassholder for innhold 2">
            <a:extLst>
              <a:ext uri="{FF2B5EF4-FFF2-40B4-BE49-F238E27FC236}">
                <a16:creationId xmlns:a16="http://schemas.microsoft.com/office/drawing/2014/main" id="{F9055724-9478-413C-B4E1-3A172ED94CAF}"/>
              </a:ext>
            </a:extLst>
          </p:cNvPr>
          <p:cNvSpPr>
            <a:spLocks noGrp="1"/>
          </p:cNvSpPr>
          <p:nvPr>
            <p:ph idx="1"/>
          </p:nvPr>
        </p:nvSpPr>
        <p:spPr>
          <a:xfrm>
            <a:off x="212035" y="1046922"/>
            <a:ext cx="11449697" cy="5811077"/>
          </a:xfrm>
        </p:spPr>
        <p:txBody>
          <a:bodyPr vert="horz" lIns="91440" tIns="45720" rIns="91440" bIns="45720" rtlCol="0" anchor="t">
            <a:normAutofit fontScale="85000" lnSpcReduction="10000"/>
          </a:bodyPr>
          <a:lstStyle/>
          <a:p>
            <a:r>
              <a:rPr lang="nb-NO" b="1" dirty="0">
                <a:cs typeface="Calibri"/>
              </a:rPr>
              <a:t>12-åringen pianoforestillingen- skuffet av 1 feil: </a:t>
            </a:r>
            <a:r>
              <a:rPr lang="nb-NO" i="1" dirty="0">
                <a:solidFill>
                  <a:srgbClr val="0070C0"/>
                </a:solidFill>
                <a:cs typeface="Calibri"/>
              </a:rPr>
              <a:t>Ikke rart at du blir skuffet når du har øvd vanvittig mye til denne pianoforestillingen og forventet av deg selv at du skulle gjøre alt 100 % riktig. Det må være utrolig vondt å sitte igjen med følelsen av at det gikk kjempe dårlig, når du har lagt ned så mange timer i dette. </a:t>
            </a:r>
            <a:endParaRPr lang="nb-NO" dirty="0">
              <a:cs typeface="Calibri"/>
            </a:endParaRPr>
          </a:p>
          <a:p>
            <a:r>
              <a:rPr lang="nb-NO" b="1" dirty="0">
                <a:cs typeface="Calibri"/>
              </a:rPr>
              <a:t>7-åringen gråter- ikke ble invitert i bursdag</a:t>
            </a:r>
            <a:br>
              <a:rPr lang="nb-NO" dirty="0">
                <a:solidFill>
                  <a:srgbClr val="0070C0"/>
                </a:solidFill>
                <a:cs typeface="Calibri"/>
              </a:rPr>
            </a:br>
            <a:r>
              <a:rPr lang="nb-NO" i="1" dirty="0">
                <a:solidFill>
                  <a:srgbClr val="0070C0"/>
                </a:solidFill>
                <a:cs typeface="Calibri"/>
              </a:rPr>
              <a:t>Ikke rart at du er lei deg og gråter, fordi du ikke ble invitert i denne bursdagen heller. Det føles så uendelig vondt, som om du føler deg holdt utenfor. Så utrolig trist og tungt. </a:t>
            </a:r>
          </a:p>
          <a:p>
            <a:r>
              <a:rPr lang="nb-NO" b="1" dirty="0">
                <a:cs typeface="Calibri"/>
              </a:rPr>
              <a:t>10 åringen- rasende - avslutte spillingen (</a:t>
            </a:r>
            <a:r>
              <a:rPr lang="nb-NO" b="1" dirty="0" err="1">
                <a:cs typeface="Calibri"/>
              </a:rPr>
              <a:t>playstation</a:t>
            </a:r>
            <a:r>
              <a:rPr lang="nb-NO" b="1" dirty="0">
                <a:cs typeface="Calibri"/>
              </a:rPr>
              <a:t> </a:t>
            </a:r>
            <a:r>
              <a:rPr lang="nb-NO" b="1" dirty="0" err="1">
                <a:cs typeface="Calibri"/>
              </a:rPr>
              <a:t>el.l</a:t>
            </a:r>
            <a:r>
              <a:rPr lang="nb-NO" b="1" dirty="0">
                <a:cs typeface="Calibri"/>
              </a:rPr>
              <a:t>) tidligere enn kameraten; </a:t>
            </a:r>
            <a:br>
              <a:rPr lang="nb-NO" i="1" dirty="0">
                <a:solidFill>
                  <a:srgbClr val="0070C0"/>
                </a:solidFill>
                <a:cs typeface="Calibri"/>
              </a:rPr>
            </a:br>
            <a:r>
              <a:rPr lang="nb-NO" i="1" dirty="0">
                <a:solidFill>
                  <a:srgbClr val="0070C0"/>
                </a:solidFill>
                <a:cs typeface="Calibri"/>
              </a:rPr>
              <a:t>Selvfølgelig blir du sint på oss, og synes du har verdens verste foreldre, fordi det kjennes så urettferdig at kameraten din får lov til å spille lenger på kveldene enn deg. Du føler at vi ikke lar deg på lov til </a:t>
            </a:r>
            <a:r>
              <a:rPr lang="nb-NO" i="1" dirty="0" err="1">
                <a:solidFill>
                  <a:srgbClr val="0070C0"/>
                </a:solidFill>
                <a:cs typeface="Calibri"/>
              </a:rPr>
              <a:t>noenting</a:t>
            </a:r>
            <a:r>
              <a:rPr lang="nb-NO" i="1" dirty="0">
                <a:solidFill>
                  <a:srgbClr val="0070C0"/>
                </a:solidFill>
                <a:cs typeface="Calibri"/>
              </a:rPr>
              <a:t>, når vi er så strenge på dette. Det er helt greit at du er sint på oss. </a:t>
            </a:r>
          </a:p>
          <a:p>
            <a:r>
              <a:rPr lang="nb-NO" b="1" dirty="0">
                <a:cs typeface="Calibri"/>
              </a:rPr>
              <a:t>11 åringen er negativ –feit/ekkel: </a:t>
            </a:r>
            <a:br>
              <a:rPr lang="nb-NO" dirty="0">
                <a:cs typeface="Calibri"/>
              </a:rPr>
            </a:br>
            <a:r>
              <a:rPr lang="nb-NO" i="1" dirty="0">
                <a:solidFill>
                  <a:srgbClr val="0070C0"/>
                </a:solidFill>
                <a:cs typeface="Calibri"/>
              </a:rPr>
              <a:t> Så utrolig vondt det må være å føle seg stygg, feit og ekkel. Det er ikke en god følelse. Det er kanskje som om du ikke føler deg god nok, og at du ikke passer inn med de andre, nå som dere har kommet i puberteten og blitt mer opptatt av utseendet. Du ønsker å passe inn. Også føler du deg ikke komfortabel nå som kvisene kommer og kroppen endrer seg. Så da er det som om du sitter med en følelse av at ingen vil være med deg. </a:t>
            </a:r>
          </a:p>
          <a:p>
            <a:pPr marL="0" indent="0">
              <a:buNone/>
            </a:pPr>
            <a:endParaRPr lang="nb-NO" dirty="0">
              <a:cs typeface="Calibri"/>
            </a:endParaRPr>
          </a:p>
          <a:p>
            <a:endParaRPr lang="nb-NO" i="1" dirty="0">
              <a:cs typeface="Calibri"/>
            </a:endParaRPr>
          </a:p>
          <a:p>
            <a:endParaRPr lang="nb-NO" i="1" dirty="0">
              <a:cs typeface="Calibri"/>
            </a:endParaRPr>
          </a:p>
        </p:txBody>
      </p:sp>
    </p:spTree>
    <p:extLst>
      <p:ext uri="{BB962C8B-B14F-4D97-AF65-F5344CB8AC3E}">
        <p14:creationId xmlns:p14="http://schemas.microsoft.com/office/powerpoint/2010/main" val="3737623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l"/>
            <a:br>
              <a:rPr lang="nb-NO" dirty="0">
                <a:solidFill>
                  <a:srgbClr val="5EA4C9"/>
                </a:solidFill>
              </a:rPr>
            </a:br>
            <a:r>
              <a:rPr lang="nb-NO" dirty="0">
                <a:solidFill>
                  <a:srgbClr val="5EA4C9"/>
                </a:solidFill>
              </a:rPr>
              <a:t>Typiske ting vi blir redde for- som kan føre til unngåelsesstrategier i møte med barnets følelser</a:t>
            </a:r>
          </a:p>
        </p:txBody>
      </p:sp>
      <p:sp>
        <p:nvSpPr>
          <p:cNvPr id="3" name="Plassholder for innhold 2"/>
          <p:cNvSpPr>
            <a:spLocks noGrp="1"/>
          </p:cNvSpPr>
          <p:nvPr>
            <p:ph idx="1"/>
          </p:nvPr>
        </p:nvSpPr>
        <p:spPr>
          <a:xfrm>
            <a:off x="654012" y="2259840"/>
            <a:ext cx="10592427" cy="4233035"/>
          </a:xfrm>
        </p:spPr>
        <p:txBody>
          <a:bodyPr>
            <a:noAutofit/>
          </a:bodyPr>
          <a:lstStyle/>
          <a:p>
            <a:r>
              <a:rPr lang="nb-NO" sz="2400" dirty="0"/>
              <a:t>At du skal gjøre følelsen verre</a:t>
            </a:r>
          </a:p>
          <a:p>
            <a:r>
              <a:rPr lang="nb-NO" sz="2400" dirty="0"/>
              <a:t>At du skal dumme deg ut, føler du ikke har kompetansen til å møte følelsen</a:t>
            </a:r>
          </a:p>
          <a:p>
            <a:r>
              <a:rPr lang="nb-NO" sz="2400" dirty="0"/>
              <a:t>At barnet skal bli sint</a:t>
            </a:r>
          </a:p>
          <a:p>
            <a:r>
              <a:rPr lang="nb-NO" sz="2400" dirty="0"/>
              <a:t>At barnet skal lære noe dumt eller utvikle seg i feil retning</a:t>
            </a:r>
          </a:p>
          <a:p>
            <a:r>
              <a:rPr lang="nb-NO" sz="2400" dirty="0"/>
              <a:t>Redd for å bekrefte noe barnet føler som sant for deg også</a:t>
            </a:r>
          </a:p>
          <a:p>
            <a:r>
              <a:rPr lang="nb-NO" sz="2400" dirty="0"/>
              <a:t>At barnet ditt skal avvise deg</a:t>
            </a:r>
          </a:p>
          <a:p>
            <a:r>
              <a:rPr lang="nb-NO" sz="2400" dirty="0"/>
              <a:t>At barnet «vinner»</a:t>
            </a:r>
          </a:p>
          <a:p>
            <a:r>
              <a:rPr lang="nb-NO" sz="2400" dirty="0"/>
              <a:t>At du selv skal føle på noe vanskelig du ikke liker å kjenne på</a:t>
            </a:r>
          </a:p>
        </p:txBody>
      </p:sp>
    </p:spTree>
    <p:extLst>
      <p:ext uri="{BB962C8B-B14F-4D97-AF65-F5344CB8AC3E}">
        <p14:creationId xmlns:p14="http://schemas.microsoft.com/office/powerpoint/2010/main" val="1068997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9" name="Tittel 1">
            <a:extLst>
              <a:ext uri="{FF2B5EF4-FFF2-40B4-BE49-F238E27FC236}">
                <a16:creationId xmlns:a16="http://schemas.microsoft.com/office/drawing/2014/main" id="{A8114698-1314-4BAE-8988-3C99566D97D5}"/>
              </a:ext>
            </a:extLst>
          </p:cNvPr>
          <p:cNvSpPr>
            <a:spLocks noGrp="1"/>
          </p:cNvSpPr>
          <p:nvPr>
            <p:ph type="title"/>
          </p:nvPr>
        </p:nvSpPr>
        <p:spPr>
          <a:xfrm>
            <a:off x="489098" y="319088"/>
            <a:ext cx="11416827" cy="1325563"/>
          </a:xfrm>
        </p:spPr>
        <p:txBody>
          <a:bodyPr>
            <a:normAutofit/>
          </a:bodyPr>
          <a:lstStyle/>
          <a:p>
            <a:pPr algn="l"/>
            <a:r>
              <a:rPr lang="nb-NO" sz="4000" b="1" dirty="0">
                <a:solidFill>
                  <a:srgbClr val="5EA4C9"/>
                </a:solidFill>
              </a:rPr>
              <a:t>Hvordan takle egne vanskelige følelser i møte med barnet ditt? </a:t>
            </a:r>
          </a:p>
        </p:txBody>
      </p:sp>
      <p:sp>
        <p:nvSpPr>
          <p:cNvPr id="11" name="Plassholder for innhold 2">
            <a:extLst>
              <a:ext uri="{FF2B5EF4-FFF2-40B4-BE49-F238E27FC236}">
                <a16:creationId xmlns:a16="http://schemas.microsoft.com/office/drawing/2014/main" id="{CC1DC6EC-A9DF-45E5-B02B-F43377ECDFE8}"/>
              </a:ext>
            </a:extLst>
          </p:cNvPr>
          <p:cNvSpPr txBox="1">
            <a:spLocks/>
          </p:cNvSpPr>
          <p:nvPr/>
        </p:nvSpPr>
        <p:spPr>
          <a:xfrm>
            <a:off x="838200" y="1973035"/>
            <a:ext cx="10515600" cy="456587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Calibri"/>
              </a:rPr>
              <a:t>Bli </a:t>
            </a:r>
            <a:r>
              <a:rPr kumimoji="0" lang="nb-NO" sz="2800" b="0" i="0" u="none" strike="noStrike" kern="1200" cap="none" spc="0" normalizeH="0" baseline="0" noProof="0" dirty="0" err="1">
                <a:ln>
                  <a:noFill/>
                </a:ln>
                <a:solidFill>
                  <a:prstClr val="black"/>
                </a:solidFill>
                <a:effectLst/>
                <a:uLnTx/>
                <a:uFillTx/>
                <a:latin typeface="Calibri" panose="020F0502020204030204"/>
                <a:ea typeface="+mn-ea"/>
                <a:cs typeface="Calibri"/>
              </a:rPr>
              <a:t>beviss</a:t>
            </a:r>
            <a:r>
              <a:rPr lang="nb-NO" dirty="0">
                <a:solidFill>
                  <a:prstClr val="black"/>
                </a:solidFill>
                <a:latin typeface="Calibri" panose="020F0502020204030204"/>
                <a:cs typeface="Calibri"/>
              </a:rPr>
              <a:t>t på </a:t>
            </a: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Calibri"/>
              </a:rPr>
              <a:t>hvilke følelser du har et mindre godt forhold til/ og hvilke følelser du bagatelliserer</a:t>
            </a:r>
            <a:r>
              <a:rPr lang="nb-NO" dirty="0">
                <a:solidFill>
                  <a:prstClr val="black"/>
                </a:solidFill>
                <a:latin typeface="Calibri" panose="020F0502020204030204"/>
                <a:cs typeface="Calibri"/>
              </a:rPr>
              <a:t> hos barnet ditt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Calibri"/>
              </a:rPr>
              <a:t>Vær nysgjerrig på egne følelser – hva handler frustrasjonen/</a:t>
            </a:r>
            <a:r>
              <a:rPr lang="nb-NO" dirty="0">
                <a:solidFill>
                  <a:prstClr val="black"/>
                </a:solidFill>
                <a:latin typeface="Calibri" panose="020F0502020204030204"/>
                <a:cs typeface="Calibri"/>
              </a:rPr>
              <a:t>oppgittheten/irritasjonen din om som du ikke klarer å møte barnet ditt på? Ligger det andre følelser under? Prøv fokusering på situasjonen (se for deg)- og prøv å beskriv for deg selv hva som skjer i deg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Calibri"/>
              </a:rPr>
              <a:t>Selv-</a:t>
            </a:r>
            <a:r>
              <a:rPr kumimoji="0" lang="nb-NO" sz="2800" b="0" i="0" u="none" strike="noStrike" kern="1200" cap="none" spc="0" normalizeH="0" baseline="0" noProof="0" dirty="0" err="1">
                <a:ln>
                  <a:noFill/>
                </a:ln>
                <a:solidFill>
                  <a:prstClr val="black"/>
                </a:solidFill>
                <a:effectLst/>
                <a:uLnTx/>
                <a:uFillTx/>
                <a:latin typeface="Calibri" panose="020F0502020204030204"/>
                <a:ea typeface="+mn-ea"/>
                <a:cs typeface="Calibri"/>
              </a:rPr>
              <a:t>vali</a:t>
            </a:r>
            <a:r>
              <a:rPr lang="nb-NO" dirty="0" err="1">
                <a:solidFill>
                  <a:prstClr val="black"/>
                </a:solidFill>
                <a:latin typeface="Calibri" panose="020F0502020204030204"/>
                <a:cs typeface="Calibri"/>
              </a:rPr>
              <a:t>dering</a:t>
            </a:r>
            <a:r>
              <a:rPr lang="nb-NO" dirty="0">
                <a:solidFill>
                  <a:prstClr val="black"/>
                </a:solidFill>
                <a:latin typeface="Calibri" panose="020F0502020204030204"/>
                <a:cs typeface="Calibri"/>
              </a:rPr>
              <a:t> eller snakk med noen som kan forstå deg (validere deg), før du prøver å møte barnets følelse.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Calibri"/>
              </a:rPr>
              <a:t>Ta ansvar for de følelsesmønster du ikke håndterer s</a:t>
            </a:r>
            <a:r>
              <a:rPr lang="nb-NO" dirty="0">
                <a:solidFill>
                  <a:prstClr val="black"/>
                </a:solidFill>
                <a:latin typeface="Calibri" panose="020F0502020204030204"/>
                <a:cs typeface="Calibri"/>
              </a:rPr>
              <a:t>å godt- det letter samvittigheten og skaper større toleranse i relasjonen enn hvis det unngås. Blir lettere å håndtere de følelsene hos barnet ditt som du </a:t>
            </a:r>
            <a:r>
              <a:rPr lang="nb-NO" i="1" dirty="0">
                <a:solidFill>
                  <a:prstClr val="black"/>
                </a:solidFill>
                <a:latin typeface="Calibri" panose="020F0502020204030204"/>
                <a:cs typeface="Calibri"/>
              </a:rPr>
              <a:t>«ikke har et godt forhold til»</a:t>
            </a:r>
            <a:endParaRPr kumimoji="0" lang="nb-NO" sz="2800" b="0" i="1"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627288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676661" y="294903"/>
            <a:ext cx="11515339" cy="1507067"/>
          </a:xfrm>
        </p:spPr>
        <p:txBody>
          <a:bodyPr>
            <a:normAutofit/>
          </a:bodyPr>
          <a:lstStyle/>
          <a:p>
            <a:r>
              <a:rPr lang="nb-NO" sz="5400" b="1"/>
              <a:t>Dyremodell for omsorgsgivere</a:t>
            </a:r>
          </a:p>
        </p:txBody>
      </p:sp>
      <p:sp>
        <p:nvSpPr>
          <p:cNvPr id="5" name="Plassholder for innhold 4"/>
          <p:cNvSpPr>
            <a:spLocks noGrp="1"/>
          </p:cNvSpPr>
          <p:nvPr>
            <p:ph idx="1"/>
          </p:nvPr>
        </p:nvSpPr>
        <p:spPr>
          <a:xfrm>
            <a:off x="363682" y="1801970"/>
            <a:ext cx="11318634" cy="4552792"/>
          </a:xfrm>
        </p:spPr>
        <p:txBody>
          <a:bodyPr>
            <a:normAutofit fontScale="92500" lnSpcReduction="10000"/>
          </a:bodyPr>
          <a:lstStyle/>
          <a:p>
            <a:pPr marL="0" indent="0">
              <a:buNone/>
            </a:pPr>
            <a:r>
              <a:rPr lang="nb-NO" sz="4600" b="1" dirty="0">
                <a:solidFill>
                  <a:srgbClr val="5EA4C9"/>
                </a:solidFill>
              </a:rPr>
              <a:t>Emosjonell stil</a:t>
            </a:r>
          </a:p>
          <a:p>
            <a:r>
              <a:rPr lang="nb-NO" sz="4600" dirty="0">
                <a:solidFill>
                  <a:schemeClr val="tx1"/>
                </a:solidFill>
              </a:rPr>
              <a:t>hvordan forholder du deg til følelser</a:t>
            </a:r>
          </a:p>
          <a:p>
            <a:endParaRPr lang="nb-NO" sz="4400" dirty="0">
              <a:solidFill>
                <a:schemeClr val="tx1"/>
              </a:solidFill>
            </a:endParaRPr>
          </a:p>
          <a:p>
            <a:pPr marL="0" indent="0">
              <a:buNone/>
            </a:pPr>
            <a:r>
              <a:rPr lang="nb-NO" sz="4600" b="1" dirty="0">
                <a:solidFill>
                  <a:srgbClr val="5EA4C9"/>
                </a:solidFill>
              </a:rPr>
              <a:t>Omsorgsstil </a:t>
            </a:r>
          </a:p>
          <a:p>
            <a:r>
              <a:rPr lang="nb-NO" sz="4600" dirty="0">
                <a:solidFill>
                  <a:schemeClr val="tx1"/>
                </a:solidFill>
              </a:rPr>
              <a:t>hvordan forholder du deg til barna dine</a:t>
            </a:r>
          </a:p>
          <a:p>
            <a:endParaRPr lang="nb-NO" sz="4800" dirty="0">
              <a:solidFill>
                <a:schemeClr val="tx1"/>
              </a:solidFill>
            </a:endParaRPr>
          </a:p>
          <a:p>
            <a:pPr marL="0" indent="0">
              <a:buNone/>
            </a:pPr>
            <a:r>
              <a:rPr lang="nb-NO" sz="3600" dirty="0">
                <a:solidFill>
                  <a:schemeClr val="tx1"/>
                </a:solidFill>
              </a:rPr>
              <a:t>Tenk igjennom hvilket dyr som best beskriver deg som forelder</a:t>
            </a:r>
            <a:endParaRPr lang="nb-NO" sz="4600" dirty="0">
              <a:solidFill>
                <a:schemeClr val="tx1"/>
              </a:solidFill>
            </a:endParaRPr>
          </a:p>
        </p:txBody>
      </p:sp>
    </p:spTree>
    <p:extLst>
      <p:ext uri="{BB962C8B-B14F-4D97-AF65-F5344CB8AC3E}">
        <p14:creationId xmlns:p14="http://schemas.microsoft.com/office/powerpoint/2010/main" val="150809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84211" y="424487"/>
            <a:ext cx="9228715" cy="1507067"/>
          </a:xfrm>
        </p:spPr>
        <p:txBody>
          <a:bodyPr>
            <a:normAutofit/>
          </a:bodyPr>
          <a:lstStyle/>
          <a:p>
            <a:r>
              <a:rPr lang="nb-NO" sz="4800" b="1"/>
              <a:t>Emosjonell stil: Maneten</a:t>
            </a:r>
          </a:p>
        </p:txBody>
      </p:sp>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0689" y="2162031"/>
            <a:ext cx="3440065" cy="3614737"/>
          </a:xfrm>
        </p:spPr>
      </p:pic>
      <p:sp>
        <p:nvSpPr>
          <p:cNvPr id="7" name="TekstSylinder 6"/>
          <p:cNvSpPr txBox="1"/>
          <p:nvPr/>
        </p:nvSpPr>
        <p:spPr>
          <a:xfrm>
            <a:off x="4909458" y="1907094"/>
            <a:ext cx="6723742" cy="378565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Livlig, engasjert og varm.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Mye følelser og kan bli overveldet, veldig engstelig, dypt fortvilet eller rasende sint overfor barnet.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Grenser: Tar inn alt for mye og slipper for mye ut.</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Kan oppleves overveldende, uforutsigbart og utrygt for barnet. Barnet kan føle seg oversett – alt handler om mor/far.</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8979743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84211" y="424487"/>
            <a:ext cx="9228715" cy="1507067"/>
          </a:xfrm>
        </p:spPr>
        <p:txBody>
          <a:bodyPr>
            <a:normAutofit/>
          </a:bodyPr>
          <a:lstStyle/>
          <a:p>
            <a:r>
              <a:rPr lang="nb-NO" sz="4800" b="1"/>
              <a:t>Emosjonell stil: strutsen</a:t>
            </a:r>
          </a:p>
        </p:txBody>
      </p:sp>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3113" y="2162031"/>
            <a:ext cx="2715217" cy="3614737"/>
          </a:xfrm>
        </p:spPr>
      </p:pic>
      <p:sp>
        <p:nvSpPr>
          <p:cNvPr id="7" name="TekstSylinder 6"/>
          <p:cNvSpPr txBox="1"/>
          <p:nvPr/>
        </p:nvSpPr>
        <p:spPr>
          <a:xfrm>
            <a:off x="4428836" y="1846992"/>
            <a:ext cx="7169728" cy="4154984"/>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Arial" charset="0"/>
              </a:rPr>
              <a:t>Rolig, rasjonell og forutsigbar.</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Arial" charset="0"/>
              </a:rPr>
              <a:t>Unngår følelser (egne og barnets)</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Arial" charset="0"/>
              </a:rPr>
              <a:t>Grenser: Slipper lite inn og gir lite.</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Arial" charset="0"/>
              </a:rPr>
              <a:t>Barn kan oppleve å ikke bli sett og det kan oppleves utrygt og ensomt.</a:t>
            </a:r>
          </a:p>
        </p:txBody>
      </p:sp>
    </p:spTree>
    <p:extLst>
      <p:ext uri="{BB962C8B-B14F-4D97-AF65-F5344CB8AC3E}">
        <p14:creationId xmlns:p14="http://schemas.microsoft.com/office/powerpoint/2010/main" val="1369422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42000" y="115764"/>
            <a:ext cx="9228715" cy="1507067"/>
          </a:xfrm>
        </p:spPr>
        <p:txBody>
          <a:bodyPr>
            <a:normAutofit/>
          </a:bodyPr>
          <a:lstStyle/>
          <a:p>
            <a:r>
              <a:rPr lang="nb-NO" sz="4800" b="1"/>
              <a:t>Balansert emosjonell stil</a:t>
            </a:r>
          </a:p>
        </p:txBody>
      </p:sp>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1730" y="1825625"/>
            <a:ext cx="4048539" cy="4351338"/>
          </a:xfrm>
        </p:spPr>
      </p:pic>
      <p:pic>
        <p:nvPicPr>
          <p:cNvPr id="3" name="Bil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000" y="3516338"/>
            <a:ext cx="2568791" cy="2699224"/>
          </a:xfrm>
          <a:prstGeom prst="rect">
            <a:avLst/>
          </a:prstGeom>
        </p:spPr>
      </p:pic>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5284" y="3431298"/>
            <a:ext cx="2155283" cy="2869303"/>
          </a:xfrm>
          <a:prstGeom prst="rect">
            <a:avLst/>
          </a:prstGeom>
        </p:spPr>
      </p:pic>
      <p:sp>
        <p:nvSpPr>
          <p:cNvPr id="8" name="TekstSylinder 7"/>
          <p:cNvSpPr txBox="1"/>
          <p:nvPr/>
        </p:nvSpPr>
        <p:spPr>
          <a:xfrm>
            <a:off x="268729" y="2931563"/>
            <a:ext cx="33153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solidFill>
                  <a:prstClr val="black"/>
                </a:solidFill>
                <a:effectLst/>
                <a:uLnTx/>
                <a:uFillTx/>
                <a:latin typeface="Calibri" panose="020F0502020204030204"/>
                <a:ea typeface="+mn-ea"/>
                <a:cs typeface="+mn-cs"/>
              </a:rPr>
              <a:t>For mye følelser</a:t>
            </a: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Sylinder 8"/>
          <p:cNvSpPr txBox="1"/>
          <p:nvPr/>
        </p:nvSpPr>
        <p:spPr>
          <a:xfrm>
            <a:off x="8408346" y="2846523"/>
            <a:ext cx="30091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solidFill>
                  <a:prstClr val="black"/>
                </a:solidFill>
                <a:effectLst/>
                <a:uLnTx/>
                <a:uFillTx/>
                <a:latin typeface="Calibri" panose="020F0502020204030204"/>
                <a:ea typeface="+mn-ea"/>
                <a:cs typeface="+mn-cs"/>
              </a:rPr>
              <a:t>For lite følelser</a:t>
            </a:r>
            <a:endParaRPr kumimoji="0" lang="nb-NO"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kstSylinder 9"/>
          <p:cNvSpPr txBox="1"/>
          <p:nvPr/>
        </p:nvSpPr>
        <p:spPr>
          <a:xfrm>
            <a:off x="4653136" y="1330443"/>
            <a:ext cx="28857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solidFill>
                  <a:prstClr val="black"/>
                </a:solidFill>
                <a:effectLst/>
                <a:uLnTx/>
                <a:uFillTx/>
                <a:latin typeface="Calibri" panose="020F0502020204030204"/>
                <a:ea typeface="+mn-ea"/>
                <a:cs typeface="+mn-cs"/>
              </a:rPr>
              <a:t>Varm og rolig</a:t>
            </a:r>
            <a:endParaRPr kumimoji="0" lang="nb-NO"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Sylinder 10"/>
          <p:cNvSpPr txBox="1"/>
          <p:nvPr/>
        </p:nvSpPr>
        <p:spPr>
          <a:xfrm flipH="1">
            <a:off x="4272966" y="6176963"/>
            <a:ext cx="364606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Calibri" panose="020F0502020204030204"/>
                <a:ea typeface="+mn-ea"/>
                <a:cs typeface="+mn-cs"/>
              </a:rPr>
              <a:t>God regulering av egne følelser - ser og møter barnas emosjonelle behov</a:t>
            </a:r>
          </a:p>
        </p:txBody>
      </p:sp>
    </p:spTree>
    <p:extLst>
      <p:ext uri="{BB962C8B-B14F-4D97-AF65-F5344CB8AC3E}">
        <p14:creationId xmlns:p14="http://schemas.microsoft.com/office/powerpoint/2010/main" val="3527723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84211" y="424487"/>
            <a:ext cx="9228715" cy="1507067"/>
          </a:xfrm>
        </p:spPr>
        <p:txBody>
          <a:bodyPr>
            <a:normAutofit/>
          </a:bodyPr>
          <a:lstStyle/>
          <a:p>
            <a:r>
              <a:rPr lang="nb-NO" sz="4800" b="1"/>
              <a:t>Omsorgsstil: Kenguru</a:t>
            </a:r>
          </a:p>
        </p:txBody>
      </p:sp>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4211" y="1705058"/>
            <a:ext cx="3735529" cy="4733470"/>
          </a:xfrm>
        </p:spPr>
      </p:pic>
      <p:sp>
        <p:nvSpPr>
          <p:cNvPr id="7" name="TekstSylinder 6"/>
          <p:cNvSpPr txBox="1"/>
          <p:nvPr/>
        </p:nvSpPr>
        <p:spPr>
          <a:xfrm>
            <a:off x="4487088" y="1629644"/>
            <a:ext cx="6963693" cy="563231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Til stede, kjærlig og beskyttende.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Kan bli overbeskyttende, invaderende, ønske å skjerme barna fra livets utfordringer og vonde følelser.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Utydelig grensesetting. </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Helikopterforeldre (</a:t>
            </a:r>
            <a:r>
              <a:rPr kumimoji="0" lang="nb-NO" sz="2400" b="0" i="0" u="none" strike="noStrike" kern="1200" cap="none" spc="0" normalizeH="0" baseline="0" noProof="0" dirty="0" err="1">
                <a:ln>
                  <a:noFill/>
                </a:ln>
                <a:solidFill>
                  <a:prstClr val="black"/>
                </a:solidFill>
                <a:effectLst/>
                <a:uLnTx/>
                <a:uFillTx/>
                <a:latin typeface="Calibri" panose="020F0502020204030204"/>
                <a:ea typeface="+mn-ea"/>
                <a:cs typeface="+mn-cs"/>
              </a:rPr>
              <a:t>hovrer</a:t>
            </a: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Curlingforeldre (koster vei)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Kan gjøre barna avhengige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og/eller oppleves invaderende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06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b="1" dirty="0">
                <a:solidFill>
                  <a:srgbClr val="5EAFC9"/>
                </a:solidFill>
              </a:rPr>
              <a:t>Konkurrerende motivasjon</a:t>
            </a:r>
          </a:p>
        </p:txBody>
      </p:sp>
      <p:sp>
        <p:nvSpPr>
          <p:cNvPr id="3" name="Content Placeholder 2"/>
          <p:cNvSpPr>
            <a:spLocks noGrp="1"/>
          </p:cNvSpPr>
          <p:nvPr>
            <p:ph idx="1"/>
          </p:nvPr>
        </p:nvSpPr>
        <p:spPr>
          <a:xfrm>
            <a:off x="694944" y="1825625"/>
            <a:ext cx="3940851" cy="4351338"/>
          </a:xfrm>
        </p:spPr>
        <p:txBody>
          <a:bodyPr>
            <a:normAutofit fontScale="92500" lnSpcReduction="20000"/>
          </a:bodyPr>
          <a:lstStyle/>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endParaRPr lang="nb-NO" dirty="0"/>
          </a:p>
          <a:p>
            <a:pPr marL="0" indent="0">
              <a:buNone/>
            </a:pPr>
            <a:r>
              <a:rPr lang="nb-NO" dirty="0"/>
              <a:t>Når vi kjenner på sterke, vonde følelser, blir vi gjerne mer motivert til å unngå </a:t>
            </a:r>
          </a:p>
          <a:p>
            <a:pPr marL="0" indent="0">
              <a:buNone/>
            </a:pPr>
            <a:endParaRPr lang="nb-NO" dirty="0"/>
          </a:p>
          <a:p>
            <a:pPr marL="0" indent="0">
              <a:buNone/>
            </a:pPr>
            <a:endParaRPr lang="nb-NO" dirty="0"/>
          </a:p>
          <a:p>
            <a:pPr marL="0" indent="0">
              <a:buNone/>
            </a:pPr>
            <a:r>
              <a:rPr lang="nb-NO" dirty="0"/>
              <a:t>                   </a:t>
            </a:r>
            <a:endParaRPr lang="en-CA" dirty="0">
              <a:solidFill>
                <a:srgbClr val="FF0000"/>
              </a:solidFill>
            </a:endParaRPr>
          </a:p>
        </p:txBody>
      </p:sp>
      <p:pic>
        <p:nvPicPr>
          <p:cNvPr id="5" name="Grafikk 4" descr="Gråtende ansikt uten fyll">
            <a:extLst>
              <a:ext uri="{FF2B5EF4-FFF2-40B4-BE49-F238E27FC236}">
                <a16:creationId xmlns:a16="http://schemas.microsoft.com/office/drawing/2014/main" id="{5A7BF65D-24A5-4302-A742-BD7A92D904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3769" y="2573075"/>
            <a:ext cx="914400" cy="914400"/>
          </a:xfrm>
          <a:prstGeom prst="rect">
            <a:avLst/>
          </a:prstGeom>
        </p:spPr>
      </p:pic>
      <p:pic>
        <p:nvPicPr>
          <p:cNvPr id="8" name="Grafikk 7" descr="Sint ansikt med heldekkende fyll">
            <a:extLst>
              <a:ext uri="{FF2B5EF4-FFF2-40B4-BE49-F238E27FC236}">
                <a16:creationId xmlns:a16="http://schemas.microsoft.com/office/drawing/2014/main" id="{6A5CF903-9767-41DF-912F-8920EBDE51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169" y="2573075"/>
            <a:ext cx="914400" cy="914400"/>
          </a:xfrm>
          <a:prstGeom prst="rect">
            <a:avLst/>
          </a:prstGeom>
        </p:spPr>
      </p:pic>
      <p:pic>
        <p:nvPicPr>
          <p:cNvPr id="10" name="Grafikk 9" descr="Kjør">
            <a:extLst>
              <a:ext uri="{FF2B5EF4-FFF2-40B4-BE49-F238E27FC236}">
                <a16:creationId xmlns:a16="http://schemas.microsoft.com/office/drawing/2014/main" id="{5E3B6EE7-7913-4FBA-95C7-EB5F152318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59046" y="2448144"/>
            <a:ext cx="1143001" cy="1143001"/>
          </a:xfrm>
          <a:prstGeom prst="rect">
            <a:avLst/>
          </a:prstGeom>
        </p:spPr>
      </p:pic>
      <p:sp>
        <p:nvSpPr>
          <p:cNvPr id="12" name="Content Placeholder 2">
            <a:extLst>
              <a:ext uri="{FF2B5EF4-FFF2-40B4-BE49-F238E27FC236}">
                <a16:creationId xmlns:a16="http://schemas.microsoft.com/office/drawing/2014/main" id="{201A5255-2B54-41BB-B42D-549A783C895F}"/>
              </a:ext>
            </a:extLst>
          </p:cNvPr>
          <p:cNvSpPr txBox="1">
            <a:spLocks/>
          </p:cNvSpPr>
          <p:nvPr/>
        </p:nvSpPr>
        <p:spPr>
          <a:xfrm>
            <a:off x="6634717" y="1825625"/>
            <a:ext cx="471908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nb-NO" dirty="0"/>
          </a:p>
          <a:p>
            <a:pPr marL="0" indent="0">
              <a:buFont typeface="Arial" panose="020B0604020202020204" pitchFamily="34" charset="0"/>
              <a:buNone/>
            </a:pPr>
            <a:endParaRPr lang="nb-NO" dirty="0"/>
          </a:p>
          <a:p>
            <a:pPr marL="0" indent="0">
              <a:buFont typeface="Arial" panose="020B0604020202020204" pitchFamily="34" charset="0"/>
              <a:buNone/>
            </a:pPr>
            <a:r>
              <a:rPr lang="nb-NO" dirty="0"/>
              <a:t>  </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 Konkurrerende motivasjon </a:t>
            </a:r>
            <a:r>
              <a:rPr lang="nb-NO" dirty="0">
                <a:solidFill>
                  <a:srgbClr val="FF0000"/>
                </a:solidFill>
              </a:rPr>
              <a:t>FRYKT-SKAM</a:t>
            </a:r>
            <a:endParaRPr lang="en-CA" dirty="0">
              <a:solidFill>
                <a:srgbClr val="FF0000"/>
              </a:solidFill>
            </a:endParaRPr>
          </a:p>
        </p:txBody>
      </p:sp>
      <p:cxnSp>
        <p:nvCxnSpPr>
          <p:cNvPr id="6" name="Rett linje 5">
            <a:extLst>
              <a:ext uri="{FF2B5EF4-FFF2-40B4-BE49-F238E27FC236}">
                <a16:creationId xmlns:a16="http://schemas.microsoft.com/office/drawing/2014/main" id="{6939F079-A6F3-4724-94E2-72DE6CA52CAD}"/>
              </a:ext>
            </a:extLst>
          </p:cNvPr>
          <p:cNvCxnSpPr>
            <a:cxnSpLocks/>
          </p:cNvCxnSpPr>
          <p:nvPr/>
        </p:nvCxnSpPr>
        <p:spPr>
          <a:xfrm flipV="1">
            <a:off x="926926" y="1690688"/>
            <a:ext cx="7703507" cy="1"/>
          </a:xfrm>
          <a:prstGeom prst="line">
            <a:avLst/>
          </a:prstGeom>
          <a:ln w="38100">
            <a:solidFill>
              <a:srgbClr val="5EAF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801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84211" y="424487"/>
            <a:ext cx="9228715" cy="1507067"/>
          </a:xfrm>
        </p:spPr>
        <p:txBody>
          <a:bodyPr>
            <a:normAutofit/>
          </a:bodyPr>
          <a:lstStyle/>
          <a:p>
            <a:r>
              <a:rPr lang="nb-NO" sz="4800" b="1"/>
              <a:t>Omsorgsstil: neshorn</a:t>
            </a:r>
          </a:p>
        </p:txBody>
      </p:sp>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93598" y="1931554"/>
            <a:ext cx="5694172" cy="3292249"/>
          </a:xfrm>
        </p:spPr>
      </p:pic>
      <p:sp>
        <p:nvSpPr>
          <p:cNvPr id="7" name="TekstSylinder 6"/>
          <p:cNvSpPr txBox="1"/>
          <p:nvPr/>
        </p:nvSpPr>
        <p:spPr>
          <a:xfrm>
            <a:off x="278613" y="1634197"/>
            <a:ext cx="5841473" cy="492442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Tydelig, konsekvent og opptatt av å gi barnet mestringsfølelse.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Kan bli avvisende og kontrollerende.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Rigid og streng i grensesetting.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Kan bidra til protest og trass – eller passive, underdanige barn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555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84211" y="424487"/>
            <a:ext cx="9228715" cy="1507067"/>
          </a:xfrm>
        </p:spPr>
        <p:txBody>
          <a:bodyPr>
            <a:normAutofit/>
          </a:bodyPr>
          <a:lstStyle/>
          <a:p>
            <a:r>
              <a:rPr lang="nb-NO" sz="4800" b="1"/>
              <a:t>Balansert Omsorgsstil</a:t>
            </a:r>
          </a:p>
        </p:txBody>
      </p:sp>
      <p:pic>
        <p:nvPicPr>
          <p:cNvPr id="6" name="Plassholder for innhold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26804" y="2433790"/>
            <a:ext cx="4968671" cy="3078747"/>
          </a:xfrm>
        </p:spPr>
      </p:pic>
      <p:pic>
        <p:nvPicPr>
          <p:cNvPr id="3" name="Bil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211" y="3504288"/>
            <a:ext cx="2130156" cy="2699224"/>
          </a:xfrm>
          <a:prstGeom prst="rect">
            <a:avLst/>
          </a:prstGeom>
        </p:spPr>
      </p:pic>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3256" y="3901397"/>
            <a:ext cx="3417198" cy="1975750"/>
          </a:xfrm>
          <a:prstGeom prst="rect">
            <a:avLst/>
          </a:prstGeom>
        </p:spPr>
      </p:pic>
      <p:sp>
        <p:nvSpPr>
          <p:cNvPr id="8" name="TekstSylinder 7"/>
          <p:cNvSpPr txBox="1"/>
          <p:nvPr/>
        </p:nvSpPr>
        <p:spPr>
          <a:xfrm>
            <a:off x="171773" y="2550181"/>
            <a:ext cx="3155031"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a:ln>
                  <a:noFill/>
                </a:ln>
                <a:solidFill>
                  <a:prstClr val="black"/>
                </a:solidFill>
                <a:effectLst/>
                <a:uLnTx/>
                <a:uFillTx/>
                <a:latin typeface="Calibri" panose="020F0502020204030204"/>
                <a:ea typeface="+mn-ea"/>
                <a:cs typeface="+mn-cs"/>
              </a:rPr>
              <a:t>For mye sympati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a:ln>
                  <a:noFill/>
                </a:ln>
                <a:solidFill>
                  <a:prstClr val="black"/>
                </a:solidFill>
                <a:effectLst/>
                <a:uLnTx/>
                <a:uFillTx/>
                <a:latin typeface="Calibri" panose="020F0502020204030204"/>
                <a:ea typeface="+mn-ea"/>
                <a:cs typeface="+mn-cs"/>
              </a:rPr>
              <a:t>og involvering</a:t>
            </a:r>
            <a:endParaRPr kumimoji="0" lang="nb-NO"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kstSylinder 8"/>
          <p:cNvSpPr txBox="1"/>
          <p:nvPr/>
        </p:nvSpPr>
        <p:spPr>
          <a:xfrm>
            <a:off x="8807912" y="2879028"/>
            <a:ext cx="2649956"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a:ln>
                  <a:noFill/>
                </a:ln>
                <a:solidFill>
                  <a:prstClr val="black"/>
                </a:solidFill>
                <a:effectLst/>
                <a:uLnTx/>
                <a:uFillTx/>
                <a:latin typeface="Calibri" panose="020F0502020204030204"/>
                <a:ea typeface="+mn-ea"/>
                <a:cs typeface="+mn-cs"/>
              </a:rPr>
              <a:t>For mye føringer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a:ln>
                  <a:noFill/>
                </a:ln>
                <a:solidFill>
                  <a:prstClr val="black"/>
                </a:solidFill>
                <a:effectLst/>
                <a:uLnTx/>
                <a:uFillTx/>
                <a:latin typeface="Calibri" panose="020F0502020204030204"/>
                <a:ea typeface="+mn-ea"/>
                <a:cs typeface="+mn-cs"/>
              </a:rPr>
              <a:t> og kontroll</a:t>
            </a:r>
            <a:endParaRPr kumimoji="0" lang="nb-NO"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kstSylinder 9"/>
          <p:cNvSpPr txBox="1"/>
          <p:nvPr/>
        </p:nvSpPr>
        <p:spPr>
          <a:xfrm>
            <a:off x="2942698" y="1790819"/>
            <a:ext cx="666079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solidFill>
                  <a:prstClr val="black"/>
                </a:solidFill>
                <a:effectLst/>
                <a:uLnTx/>
                <a:uFillTx/>
                <a:latin typeface="Calibri" panose="020F0502020204030204"/>
                <a:ea typeface="+mn-ea"/>
                <a:cs typeface="+mn-cs"/>
              </a:rPr>
              <a:t>Gode retningslinjer og nok støtte</a:t>
            </a:r>
            <a:endParaRPr kumimoji="0" lang="nb-NO"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kstSylinder 10"/>
          <p:cNvSpPr txBox="1"/>
          <p:nvPr/>
        </p:nvSpPr>
        <p:spPr>
          <a:xfrm flipH="1">
            <a:off x="3988106" y="5570733"/>
            <a:ext cx="36460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a:ln>
                  <a:noFill/>
                </a:ln>
                <a:solidFill>
                  <a:prstClr val="black"/>
                </a:solidFill>
                <a:effectLst/>
                <a:uLnTx/>
                <a:uFillTx/>
                <a:latin typeface="Calibri" panose="020F0502020204030204"/>
                <a:ea typeface="+mn-ea"/>
                <a:cs typeface="+mn-cs"/>
              </a:rPr>
              <a:t>Trygg veiviser som balanserer mellom å støtte og lede, hjelper barnet til å bli selvstendig</a:t>
            </a:r>
          </a:p>
        </p:txBody>
      </p:sp>
    </p:spTree>
    <p:extLst>
      <p:ext uri="{BB962C8B-B14F-4D97-AF65-F5344CB8AC3E}">
        <p14:creationId xmlns:p14="http://schemas.microsoft.com/office/powerpoint/2010/main" val="2360004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10515600" cy="2001298"/>
          </a:xfrm>
        </p:spPr>
        <p:txBody>
          <a:bodyPr/>
          <a:lstStyle/>
          <a:p>
            <a:pPr algn="l"/>
            <a:r>
              <a:rPr lang="nb-NO">
                <a:solidFill>
                  <a:srgbClr val="5EA4C9"/>
                </a:solidFill>
              </a:rPr>
              <a:t>Den gylne foreldreregel</a:t>
            </a:r>
          </a:p>
        </p:txBody>
      </p:sp>
      <p:sp>
        <p:nvSpPr>
          <p:cNvPr id="3" name="Plassholder for innhold 2"/>
          <p:cNvSpPr>
            <a:spLocks noGrp="1"/>
          </p:cNvSpPr>
          <p:nvPr>
            <p:ph idx="1"/>
          </p:nvPr>
        </p:nvSpPr>
        <p:spPr>
          <a:xfrm>
            <a:off x="838200" y="2370137"/>
            <a:ext cx="10515600" cy="4351338"/>
          </a:xfrm>
        </p:spPr>
        <p:txBody>
          <a:bodyPr>
            <a:normAutofit/>
          </a:bodyPr>
          <a:lstStyle/>
          <a:p>
            <a:pPr marL="0" indent="0" algn="ctr">
              <a:buNone/>
            </a:pPr>
            <a:r>
              <a:rPr lang="nb-NO" sz="4000" dirty="0">
                <a:solidFill>
                  <a:schemeClr val="tx1">
                    <a:lumMod val="50000"/>
                    <a:lumOff val="50000"/>
                  </a:schemeClr>
                </a:solidFill>
              </a:rPr>
              <a:t>70% feil og 50% reparasjon synes å være mer utviklingsfremmende enn å gjøre færre feil</a:t>
            </a:r>
          </a:p>
          <a:p>
            <a:pPr marL="0" indent="0" algn="ctr">
              <a:buNone/>
            </a:pPr>
            <a:endParaRPr lang="nb-NO" dirty="0">
              <a:solidFill>
                <a:schemeClr val="tx1">
                  <a:lumMod val="50000"/>
                  <a:lumOff val="50000"/>
                </a:schemeClr>
              </a:solidFill>
            </a:endParaRPr>
          </a:p>
          <a:p>
            <a:pPr marL="0" indent="0" algn="ctr">
              <a:buNone/>
            </a:pPr>
            <a:r>
              <a:rPr lang="nb-NO" b="1" i="1" dirty="0"/>
              <a:t>								</a:t>
            </a:r>
            <a:r>
              <a:rPr lang="nb-NO" b="1" dirty="0" err="1">
                <a:solidFill>
                  <a:schemeClr val="tx1">
                    <a:lumMod val="65000"/>
                    <a:lumOff val="35000"/>
                  </a:schemeClr>
                </a:solidFill>
              </a:rPr>
              <a:t>Tronick</a:t>
            </a:r>
            <a:r>
              <a:rPr lang="nb-NO" b="1" dirty="0">
                <a:solidFill>
                  <a:schemeClr val="tx1">
                    <a:lumMod val="65000"/>
                    <a:lumOff val="35000"/>
                  </a:schemeClr>
                </a:solidFill>
              </a:rPr>
              <a:t>, 2007</a:t>
            </a:r>
          </a:p>
        </p:txBody>
      </p:sp>
      <p:sp>
        <p:nvSpPr>
          <p:cNvPr id="5" name="Plassholder for lysbilde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09ED2-DFB9-4EE9-9C5E-0319DDB8EF94}"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880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169331" y="634181"/>
            <a:ext cx="4300396" cy="1676603"/>
          </a:xfrm>
        </p:spPr>
        <p:txBody>
          <a:bodyPr>
            <a:normAutofit/>
          </a:bodyPr>
          <a:lstStyle/>
          <a:p>
            <a:r>
              <a:rPr lang="nb-NO" sz="3600"/>
              <a:t>Husk: Målet med validering…</a:t>
            </a:r>
          </a:p>
        </p:txBody>
      </p:sp>
      <p:sp>
        <p:nvSpPr>
          <p:cNvPr id="5" name="Plassholder for innhold 4"/>
          <p:cNvSpPr>
            <a:spLocks noGrp="1"/>
          </p:cNvSpPr>
          <p:nvPr>
            <p:ph idx="1"/>
          </p:nvPr>
        </p:nvSpPr>
        <p:spPr>
          <a:xfrm>
            <a:off x="169331" y="2438400"/>
            <a:ext cx="4131066" cy="4227443"/>
          </a:xfrm>
        </p:spPr>
        <p:txBody>
          <a:bodyPr>
            <a:normAutofit fontScale="92500" lnSpcReduction="20000"/>
          </a:bodyPr>
          <a:lstStyle/>
          <a:p>
            <a:pPr marL="0" indent="0">
              <a:buNone/>
            </a:pPr>
            <a:r>
              <a:rPr lang="nb-NO" dirty="0"/>
              <a:t>… er ikke å få barna til </a:t>
            </a:r>
            <a:r>
              <a:rPr lang="nb-NO" b="1" i="1" dirty="0"/>
              <a:t>å føle seg bedre</a:t>
            </a:r>
            <a:r>
              <a:rPr lang="nb-NO" dirty="0"/>
              <a:t>, men å hjelpe dem til </a:t>
            </a:r>
            <a:r>
              <a:rPr lang="nb-NO" b="1" i="1" dirty="0"/>
              <a:t>å bli bedre til å føle </a:t>
            </a:r>
            <a:r>
              <a:rPr lang="nb-NO" dirty="0"/>
              <a:t>– smerte og alt...</a:t>
            </a:r>
          </a:p>
          <a:p>
            <a:pPr marL="0" indent="0">
              <a:buNone/>
            </a:pPr>
            <a:endParaRPr lang="nb-NO" dirty="0"/>
          </a:p>
          <a:p>
            <a:pPr marL="0" indent="0">
              <a:buNone/>
            </a:pPr>
            <a:r>
              <a:rPr lang="nb-NO" b="1" dirty="0"/>
              <a:t>Et robust barn = </a:t>
            </a:r>
            <a:r>
              <a:rPr lang="nb-NO" dirty="0"/>
              <a:t>et barn som tåler alle sine primære følelser og ikke unngår dem. Som våger </a:t>
            </a:r>
            <a:r>
              <a:rPr lang="nb-NO" i="1" dirty="0"/>
              <a:t>å utsette seg for frykt for kritikk og avvisning, selv om det gjør vondt. Tørre å si ifra, selv om en risikerer ikke å bli tatt på alvor. </a:t>
            </a:r>
            <a:endParaRPr lang="nb-NO" dirty="0"/>
          </a:p>
          <a:p>
            <a:pPr marL="0" indent="0">
              <a:buNone/>
            </a:pPr>
            <a:endParaRPr lang="nb-NO" dirty="0"/>
          </a:p>
          <a:p>
            <a:endParaRPr lang="nb-NO" b="1" dirty="0"/>
          </a:p>
        </p:txBody>
      </p:sp>
      <p:pic>
        <p:nvPicPr>
          <p:cNvPr id="8" name="Bilde 7">
            <a:extLst>
              <a:ext uri="{FF2B5EF4-FFF2-40B4-BE49-F238E27FC236}">
                <a16:creationId xmlns:a16="http://schemas.microsoft.com/office/drawing/2014/main" id="{2E94B270-1865-488A-B67C-C7C0A5025BF9}"/>
              </a:ext>
            </a:extLst>
          </p:cNvPr>
          <p:cNvPicPr>
            <a:picLocks noChangeAspect="1"/>
          </p:cNvPicPr>
          <p:nvPr/>
        </p:nvPicPr>
        <p:blipFill rotWithShape="1">
          <a:blip r:embed="rId3">
            <a:extLst>
              <a:ext uri="{28A0092B-C50C-407E-A947-70E740481C1C}">
                <a14:useLocalDpi xmlns:a14="http://schemas.microsoft.com/office/drawing/2010/main" val="0"/>
              </a:ext>
            </a:extLst>
          </a:blip>
          <a:srcRect l="26486" r="-1" b="-1"/>
          <a:stretch/>
        </p:blipFill>
        <p:spPr>
          <a:xfrm>
            <a:off x="4639056" y="10"/>
            <a:ext cx="7552944" cy="6857990"/>
          </a:xfrm>
          <a:prstGeom prst="rect">
            <a:avLst/>
          </a:prstGeom>
          <a:effectLst/>
        </p:spPr>
      </p:pic>
    </p:spTree>
    <p:extLst>
      <p:ext uri="{BB962C8B-B14F-4D97-AF65-F5344CB8AC3E}">
        <p14:creationId xmlns:p14="http://schemas.microsoft.com/office/powerpoint/2010/main" val="324704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74DEE0B-E915-4474-BF4F-6FF51D3D7E42}"/>
              </a:ext>
            </a:extLst>
          </p:cNvPr>
          <p:cNvSpPr/>
          <p:nvPr/>
        </p:nvSpPr>
        <p:spPr>
          <a:xfrm>
            <a:off x="625897" y="239397"/>
            <a:ext cx="11298383" cy="437042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5400" b="0" i="0" u="none" strike="noStrike" kern="1200" cap="none" spc="0" normalizeH="0" baseline="0" noProof="0" dirty="0">
                <a:ln>
                  <a:noFill/>
                </a:ln>
                <a:solidFill>
                  <a:prstClr val="black"/>
                </a:solidFill>
                <a:effectLst/>
                <a:uLnTx/>
                <a:uFillTx/>
                <a:latin typeface="Calibri" panose="020F0502020204030204"/>
                <a:ea typeface="+mn-ea"/>
                <a:cs typeface="+mn-cs"/>
              </a:rPr>
              <a:t>Lære mer? </a:t>
            </a: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 Tips til informasjon, videoer og øvelser om følelser: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lvl="0" indent="-457200">
              <a:buFont typeface="Arial" panose="020B0604020202020204" pitchFamily="34" charset="0"/>
              <a:buChar char="•"/>
              <a:defRPr/>
            </a:pPr>
            <a:r>
              <a:rPr lang="nb-NO" sz="2800" dirty="0">
                <a:solidFill>
                  <a:prstClr val="black"/>
                </a:solidFill>
              </a:rPr>
              <a:t>EFST: </a:t>
            </a:r>
            <a:r>
              <a:rPr lang="nb-NO" sz="2800" dirty="0">
                <a:solidFill>
                  <a:prstClr val="black"/>
                </a:solidFill>
                <a:hlinkClick r:id="rId3"/>
              </a:rPr>
              <a:t>https://emotionfocusedskillstraining.org/</a:t>
            </a:r>
            <a:r>
              <a:rPr lang="nb-NO" sz="2800" dirty="0">
                <a:solidFill>
                  <a:prstClr val="black"/>
                </a:solidFill>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IPR nettside: </a:t>
            </a: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www.ipr.no/om-oss/videoer</a:t>
            </a: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lang="nb-NO" sz="2800"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Følelseskompasset: </a:t>
            </a:r>
            <a:r>
              <a:rPr kumimoji="0" lang="nb-NO" sz="2800" b="0" i="0" u="none" strike="noStrike" kern="1200" cap="none" spc="0" normalizeH="0" baseline="0" noProof="0" dirty="0">
                <a:ln>
                  <a:noFill/>
                </a:ln>
                <a:solidFill>
                  <a:srgbClr val="4472C4"/>
                </a:solidFill>
                <a:effectLst/>
                <a:uLnTx/>
                <a:uFillTx/>
                <a:latin typeface="Calibri" panose="020F0502020204030204"/>
                <a:ea typeface="+mn-ea"/>
                <a:cs typeface="+mn-cs"/>
                <a:hlinkClick r:id="" action="ppaction://noaction">
                  <a:extLst>
                    <a:ext uri="{A12FA001-AC4F-418D-AE19-62706E023703}">
                      <ahyp:hlinkClr xmlns:ahyp="http://schemas.microsoft.com/office/drawing/2018/hyperlinkcolor" val="tx"/>
                    </a:ext>
                  </a:extLst>
                </a:hlinkClick>
              </a:rPr>
              <a:t>www.folelseskompasset.no</a:t>
            </a: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For barn og lærere: </a:t>
            </a:r>
            <a:r>
              <a:rPr kumimoji="0" lang="nb-NO" sz="2800" b="0" i="0" u="sng" strike="noStrike" kern="1200" cap="none" spc="0" normalizeH="0" baseline="0" noProof="0" dirty="0">
                <a:ln>
                  <a:noFill/>
                </a:ln>
                <a:solidFill>
                  <a:srgbClr val="5B9BD5">
                    <a:lumMod val="75000"/>
                  </a:srgbClr>
                </a:solidFill>
                <a:effectLst/>
                <a:uLnTx/>
                <a:uFillTx/>
                <a:latin typeface="Calibri" panose="020F0502020204030204"/>
                <a:ea typeface="+mn-ea"/>
                <a:cs typeface="+mn-cs"/>
              </a:rPr>
              <a:t>spinnvillefølelser.abup.no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2800" u="sng" dirty="0">
              <a:solidFill>
                <a:srgbClr val="5B9BD5">
                  <a:lumMod val="75000"/>
                </a:srgbClr>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2800" u="sng" dirty="0">
                <a:solidFill>
                  <a:srgbClr val="0070C0"/>
                </a:solidFill>
                <a:latin typeface="Calibri" panose="020F0502020204030204"/>
                <a:hlinkClick r:id="rId5">
                  <a:extLst>
                    <a:ext uri="{A12FA001-AC4F-418D-AE19-62706E023703}">
                      <ahyp:hlinkClr xmlns:ahyp="http://schemas.microsoft.com/office/drawing/2018/hyperlinkcolor" val="tx"/>
                    </a:ext>
                  </a:extLst>
                </a:hlinkClick>
              </a:rPr>
              <a:t>En film om å møte sinne, å si unnskyld og stå</a:t>
            </a:r>
            <a:br>
              <a:rPr lang="nb-NO" sz="2800" u="sng" dirty="0">
                <a:solidFill>
                  <a:srgbClr val="0070C0"/>
                </a:solidFill>
                <a:latin typeface="Calibri" panose="020F0502020204030204"/>
                <a:hlinkClick r:id="rId5">
                  <a:extLst>
                    <a:ext uri="{A12FA001-AC4F-418D-AE19-62706E023703}">
                      <ahyp:hlinkClr xmlns:ahyp="http://schemas.microsoft.com/office/drawing/2018/hyperlinkcolor" val="tx"/>
                    </a:ext>
                  </a:extLst>
                </a:hlinkClick>
              </a:rPr>
            </a:br>
            <a:r>
              <a:rPr lang="nb-NO" sz="2800" u="sng" dirty="0">
                <a:solidFill>
                  <a:srgbClr val="0070C0"/>
                </a:solidFill>
                <a:latin typeface="Calibri" panose="020F0502020204030204"/>
                <a:hlinkClick r:id="rId5">
                  <a:extLst>
                    <a:ext uri="{A12FA001-AC4F-418D-AE19-62706E023703}">
                      <ahyp:hlinkClr xmlns:ahyp="http://schemas.microsoft.com/office/drawing/2018/hyperlinkcolor" val="tx"/>
                    </a:ext>
                  </a:extLst>
                </a:hlinkClick>
              </a:rPr>
              <a:t>i grenser</a:t>
            </a:r>
            <a:endParaRPr kumimoji="0" lang="nb-NO" sz="2800" b="0"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TekstSylinder 2">
            <a:extLst>
              <a:ext uri="{FF2B5EF4-FFF2-40B4-BE49-F238E27FC236}">
                <a16:creationId xmlns:a16="http://schemas.microsoft.com/office/drawing/2014/main" id="{8ACA3101-2C0F-4892-A411-0FE342283EF1}"/>
              </a:ext>
            </a:extLst>
          </p:cNvPr>
          <p:cNvSpPr txBox="1"/>
          <p:nvPr/>
        </p:nvSpPr>
        <p:spPr>
          <a:xfrm>
            <a:off x="3363433" y="4995212"/>
            <a:ext cx="4857388" cy="2011644"/>
          </a:xfrm>
          <a:prstGeom prst="rect">
            <a:avLst/>
          </a:prstGeom>
        </p:spPr>
        <p:txBody>
          <a:bodyPr vert="horz" lIns="91440" tIns="45720" rIns="91440" bIns="45720" rtlCol="0" anchor="ctr">
            <a:normAutofit/>
          </a:bodyPr>
          <a:lstStyle>
            <a:defPPr>
              <a:defRPr lang="nb-NO" alt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En liten film om følelser</a:t>
            </a:r>
            <a:endPar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En liten film om selvkritikk</a:t>
            </a:r>
            <a:endPar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En liten film om å være redd</a:t>
            </a:r>
            <a:endParaRPr kumimoji="0" lang="nb-NO" sz="2800" b="0" i="0"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nb-NO" sz="2800" u="sng" dirty="0">
                <a:solidFill>
                  <a:schemeClr val="accent1"/>
                </a:solidFill>
                <a:latin typeface="Calibri" panose="020F0502020204030204"/>
                <a:hlinkClick r:id="rId9"/>
              </a:rPr>
              <a:t>En liten film om ensomhet </a:t>
            </a:r>
            <a:endParaRPr kumimoji="0" lang="nb-NO" sz="2800" b="0" i="0" u="sng" strike="noStrike" kern="1200" cap="none" spc="0" normalizeH="0" baseline="0" noProof="0" dirty="0">
              <a:ln>
                <a:noFill/>
              </a:ln>
              <a:solidFill>
                <a:schemeClr val="accent1"/>
              </a:solidFill>
              <a:effectLst/>
              <a:uLnTx/>
              <a:uFillTx/>
              <a:latin typeface="Calibri" panose="020F0502020204030204"/>
            </a:endParaRPr>
          </a:p>
          <a:p>
            <a:pPr marL="57150" marR="0" lvl="0" indent="0" algn="l" defTabSz="914400" rtl="0" eaLnBrk="1" fontAlgn="auto" latinLnBrk="0" hangingPunct="1">
              <a:lnSpc>
                <a:spcPct val="90000"/>
              </a:lnSpc>
              <a:spcBef>
                <a:spcPts val="0"/>
              </a:spcBef>
              <a:spcAft>
                <a:spcPts val="600"/>
              </a:spcAft>
              <a:buClrTx/>
              <a:buSzTx/>
              <a:buFontTx/>
              <a:buNone/>
              <a:tabLst/>
              <a:defRPr/>
            </a:pPr>
            <a:endPar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tel 1">
            <a:extLst>
              <a:ext uri="{FF2B5EF4-FFF2-40B4-BE49-F238E27FC236}">
                <a16:creationId xmlns:a16="http://schemas.microsoft.com/office/drawing/2014/main" id="{72AA2B9F-8C29-4542-AB98-0FEB214B8012}"/>
              </a:ext>
            </a:extLst>
          </p:cNvPr>
          <p:cNvSpPr>
            <a:spLocks noGrp="1"/>
          </p:cNvSpPr>
          <p:nvPr/>
        </p:nvSpPr>
        <p:spPr>
          <a:xfrm>
            <a:off x="-488916" y="4639630"/>
            <a:ext cx="5080544" cy="2452687"/>
          </a:xfrm>
          <a:prstGeom prst="rect">
            <a:avLst/>
          </a:prstGeom>
        </p:spPr>
        <p:txBody>
          <a:bodyPr vert="horz" lIns="91440" tIns="45720" rIns="91440" bIns="45720" numCol="1"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2800" b="1" i="0" u="none" strike="noStrike" kern="1200" cap="none" spc="0" normalizeH="0" baseline="0" noProof="0" dirty="0">
                <a:ln>
                  <a:noFill/>
                </a:ln>
                <a:solidFill>
                  <a:prstClr val="black"/>
                </a:solidFill>
                <a:effectLst/>
                <a:uLnTx/>
                <a:uFillTx/>
                <a:latin typeface="Calibri Light" panose="020F0302020204030204"/>
                <a:ea typeface="+mj-ea"/>
                <a:cs typeface="+mj-cs"/>
              </a:rPr>
              <a:t>Alfred &amp; Skyggen</a:t>
            </a:r>
            <a:br>
              <a:rPr kumimoji="0" lang="nb-NO" sz="28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nb-NO" sz="2800" b="1" i="0" u="none" strike="noStrike" kern="1200" cap="none" spc="0" normalizeH="0" baseline="0" noProof="0" dirty="0">
                <a:ln>
                  <a:noFill/>
                </a:ln>
                <a:solidFill>
                  <a:prstClr val="black"/>
                </a:solidFill>
                <a:effectLst/>
                <a:uLnTx/>
                <a:uFillTx/>
                <a:latin typeface="Calibri Light" panose="020F0302020204030204"/>
                <a:ea typeface="+mj-ea"/>
                <a:cs typeface="+mj-cs"/>
              </a:rPr>
              <a:t>på </a:t>
            </a:r>
            <a:r>
              <a:rPr kumimoji="0" lang="nb-NO" sz="2800" b="1" i="0" u="none" strike="noStrike" kern="1200" cap="none" spc="0" normalizeH="0" baseline="0" noProof="0" dirty="0" err="1">
                <a:ln>
                  <a:noFill/>
                </a:ln>
                <a:solidFill>
                  <a:prstClr val="black"/>
                </a:solidFill>
                <a:effectLst/>
                <a:uLnTx/>
                <a:uFillTx/>
                <a:latin typeface="Calibri Light" panose="020F0302020204030204"/>
                <a:ea typeface="+mj-ea"/>
                <a:cs typeface="+mj-cs"/>
              </a:rPr>
              <a:t>YouTube</a:t>
            </a:r>
            <a:br>
              <a:rPr kumimoji="0" lang="nb-NO" sz="3200" b="1" i="0"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nb-NO" sz="3200" b="1" i="0" u="none" strike="noStrike" kern="1200" cap="none" spc="0" normalizeH="0" baseline="0" noProof="0" dirty="0">
                <a:ln>
                  <a:noFill/>
                </a:ln>
                <a:solidFill>
                  <a:prstClr val="black"/>
                </a:solidFill>
                <a:effectLst/>
                <a:uLnTx/>
                <a:uFillTx/>
                <a:latin typeface="Calibri Light" panose="020F0302020204030204"/>
                <a:ea typeface="+mj-ea"/>
                <a:cs typeface="+mj-cs"/>
              </a:rPr>
            </a:br>
            <a:endParaRPr kumimoji="0" lang="nb-NO" sz="2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2" name="Bilde 1">
            <a:extLst>
              <a:ext uri="{FF2B5EF4-FFF2-40B4-BE49-F238E27FC236}">
                <a16:creationId xmlns:a16="http://schemas.microsoft.com/office/drawing/2014/main" id="{95A9DE7A-3054-4434-932C-CA3A9487BECA}"/>
              </a:ext>
            </a:extLst>
          </p:cNvPr>
          <p:cNvPicPr>
            <a:picLocks noChangeAspect="1"/>
          </p:cNvPicPr>
          <p:nvPr/>
        </p:nvPicPr>
        <p:blipFill>
          <a:blip r:embed="rId10"/>
          <a:stretch>
            <a:fillRect/>
          </a:stretch>
        </p:blipFill>
        <p:spPr>
          <a:xfrm>
            <a:off x="9234242" y="1320694"/>
            <a:ext cx="2690038" cy="3289130"/>
          </a:xfrm>
          <a:prstGeom prst="rect">
            <a:avLst/>
          </a:prstGeom>
        </p:spPr>
      </p:pic>
    </p:spTree>
    <p:extLst>
      <p:ext uri="{BB962C8B-B14F-4D97-AF65-F5344CB8AC3E}">
        <p14:creationId xmlns:p14="http://schemas.microsoft.com/office/powerpoint/2010/main" val="3435717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7D8A67-CBE0-6382-BB2A-8BCEDD4CC13F}"/>
              </a:ext>
            </a:extLst>
          </p:cNvPr>
          <p:cNvSpPr>
            <a:spLocks noGrp="1"/>
          </p:cNvSpPr>
          <p:nvPr>
            <p:ph type="title"/>
          </p:nvPr>
        </p:nvSpPr>
        <p:spPr>
          <a:xfrm>
            <a:off x="477212" y="299553"/>
            <a:ext cx="10515600" cy="1325563"/>
          </a:xfrm>
        </p:spPr>
        <p:txBody>
          <a:bodyPr>
            <a:normAutofit/>
          </a:bodyPr>
          <a:lstStyle/>
          <a:p>
            <a:r>
              <a:rPr lang="nb-NO" sz="4800" b="1" u="sng" dirty="0">
                <a:solidFill>
                  <a:srgbClr val="5EAFC9"/>
                </a:solidFill>
              </a:rPr>
              <a:t>Boktips</a:t>
            </a:r>
            <a:endParaRPr lang="no-NO" sz="4800" b="1" u="sng" dirty="0">
              <a:solidFill>
                <a:srgbClr val="5EAFC9"/>
              </a:solidFill>
            </a:endParaRPr>
          </a:p>
        </p:txBody>
      </p:sp>
      <p:sp>
        <p:nvSpPr>
          <p:cNvPr id="3" name="Plassholder for innhold 2">
            <a:extLst>
              <a:ext uri="{FF2B5EF4-FFF2-40B4-BE49-F238E27FC236}">
                <a16:creationId xmlns:a16="http://schemas.microsoft.com/office/drawing/2014/main" id="{134B653F-6B01-88DE-E288-BA7026E2731A}"/>
              </a:ext>
            </a:extLst>
          </p:cNvPr>
          <p:cNvSpPr>
            <a:spLocks noGrp="1"/>
          </p:cNvSpPr>
          <p:nvPr>
            <p:ph idx="1"/>
          </p:nvPr>
        </p:nvSpPr>
        <p:spPr>
          <a:xfrm>
            <a:off x="452611" y="1629693"/>
            <a:ext cx="7084170" cy="5036150"/>
          </a:xfrm>
        </p:spPr>
        <p:txBody>
          <a:bodyPr>
            <a:normAutofit fontScale="85000" lnSpcReduction="20000"/>
          </a:bodyPr>
          <a:lstStyle/>
          <a:p>
            <a:r>
              <a:rPr lang="nb-NO" b="1" dirty="0"/>
              <a:t>Klok på følelser  </a:t>
            </a:r>
            <a:r>
              <a:rPr lang="nb-NO" i="1" dirty="0"/>
              <a:t>- selvhjelpsboken basert </a:t>
            </a:r>
            <a:br>
              <a:rPr lang="nb-NO" i="1" dirty="0"/>
            </a:br>
            <a:r>
              <a:rPr lang="nb-NO" i="1" dirty="0"/>
              <a:t>på følelseskompasset</a:t>
            </a:r>
          </a:p>
          <a:p>
            <a:r>
              <a:rPr lang="nb-NO" b="1" dirty="0"/>
              <a:t>Sa jeg noe feil? </a:t>
            </a:r>
            <a:r>
              <a:rPr lang="nb-NO" dirty="0"/>
              <a:t>(hverdagsvalidering, </a:t>
            </a:r>
            <a:br>
              <a:rPr lang="nb-NO" dirty="0"/>
            </a:br>
            <a:r>
              <a:rPr lang="nb-NO" dirty="0"/>
              <a:t>kollegaer, venner, med mer). </a:t>
            </a:r>
          </a:p>
          <a:p>
            <a:r>
              <a:rPr lang="nb-NO" b="1" dirty="0"/>
              <a:t>Sinte barn og sinte voksne </a:t>
            </a:r>
            <a:r>
              <a:rPr lang="nb-NO" dirty="0"/>
              <a:t>– </a:t>
            </a:r>
            <a:r>
              <a:rPr lang="nb-NO" i="1" dirty="0"/>
              <a:t>validering av ulike former for sinne/ sette grenser for atferd</a:t>
            </a:r>
          </a:p>
          <a:p>
            <a:r>
              <a:rPr lang="nb-NO" b="1" dirty="0"/>
              <a:t>Emosjonsfokusert </a:t>
            </a:r>
            <a:r>
              <a:rPr lang="nb-NO" b="1" dirty="0" err="1"/>
              <a:t>ferdighetstreing</a:t>
            </a:r>
            <a:r>
              <a:rPr lang="nb-NO" b="1" dirty="0"/>
              <a:t> for foreldre (EFST) – </a:t>
            </a:r>
            <a:r>
              <a:rPr lang="nb-NO" i="1" dirty="0"/>
              <a:t>bok for terapeuter, men halve delen også for foreldre</a:t>
            </a:r>
          </a:p>
          <a:p>
            <a:r>
              <a:rPr lang="nb-NO" b="1" dirty="0"/>
              <a:t>Selvkritisk</a:t>
            </a:r>
            <a:r>
              <a:rPr lang="nb-NO" dirty="0"/>
              <a:t> – </a:t>
            </a:r>
            <a:r>
              <a:rPr lang="nb-NO" i="1" dirty="0"/>
              <a:t>om å møte skam og selvkritikk</a:t>
            </a:r>
          </a:p>
          <a:p>
            <a:r>
              <a:rPr lang="nb-NO" b="1" dirty="0"/>
              <a:t>De seks store følelsene </a:t>
            </a:r>
            <a:r>
              <a:rPr lang="nb-NO" dirty="0"/>
              <a:t>(</a:t>
            </a:r>
            <a:r>
              <a:rPr lang="nb-NO" dirty="0" err="1"/>
              <a:t>funfact</a:t>
            </a:r>
            <a:r>
              <a:rPr lang="nb-NO" dirty="0"/>
              <a:t> bok)</a:t>
            </a:r>
          </a:p>
          <a:p>
            <a:r>
              <a:rPr lang="nb-NO" b="1" dirty="0"/>
              <a:t>Superkraften i alle foreldre </a:t>
            </a:r>
            <a:r>
              <a:rPr lang="nb-NO" dirty="0"/>
              <a:t>(om validering, følefeller, reparasjon og sunne og fleksible grenser.</a:t>
            </a:r>
          </a:p>
          <a:p>
            <a:r>
              <a:rPr lang="nb-NO" b="1" dirty="0"/>
              <a:t>Fra ligging til legging </a:t>
            </a:r>
            <a:r>
              <a:rPr lang="nb-NO" dirty="0"/>
              <a:t>(selvhjelpsbok for parforholdet) </a:t>
            </a:r>
          </a:p>
          <a:p>
            <a:endParaRPr lang="nb-NO" dirty="0"/>
          </a:p>
          <a:p>
            <a:endParaRPr lang="no-NO" dirty="0"/>
          </a:p>
        </p:txBody>
      </p:sp>
      <p:pic>
        <p:nvPicPr>
          <p:cNvPr id="5" name="Picture 2">
            <a:extLst>
              <a:ext uri="{FF2B5EF4-FFF2-40B4-BE49-F238E27FC236}">
                <a16:creationId xmlns:a16="http://schemas.microsoft.com/office/drawing/2014/main" id="{24685707-91DE-B1D5-553E-803F75D71C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8906849" y="573786"/>
            <a:ext cx="1587634" cy="1949937"/>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a:extLst>
              <a:ext uri="{FF2B5EF4-FFF2-40B4-BE49-F238E27FC236}">
                <a16:creationId xmlns:a16="http://schemas.microsoft.com/office/drawing/2014/main" id="{B06954DC-2C4D-800E-63D3-F7EC2453BC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3996" y="2608664"/>
            <a:ext cx="1478851" cy="1949936"/>
          </a:xfrm>
          <a:prstGeom prst="rect">
            <a:avLst/>
          </a:prstGeom>
        </p:spPr>
      </p:pic>
      <p:pic>
        <p:nvPicPr>
          <p:cNvPr id="7" name="Bilde 6">
            <a:extLst>
              <a:ext uri="{FF2B5EF4-FFF2-40B4-BE49-F238E27FC236}">
                <a16:creationId xmlns:a16="http://schemas.microsoft.com/office/drawing/2014/main" id="{8D6EBD6E-77BF-7F53-8190-7119EB550A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7930" y="633724"/>
            <a:ext cx="1325762" cy="1857215"/>
          </a:xfrm>
          <a:prstGeom prst="rect">
            <a:avLst/>
          </a:prstGeom>
        </p:spPr>
      </p:pic>
      <p:pic>
        <p:nvPicPr>
          <p:cNvPr id="8" name="Plassholder for innhold 5">
            <a:extLst>
              <a:ext uri="{FF2B5EF4-FFF2-40B4-BE49-F238E27FC236}">
                <a16:creationId xmlns:a16="http://schemas.microsoft.com/office/drawing/2014/main" id="{9D11025C-9EE1-5CE7-8108-0715C975A7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2515" y="573786"/>
            <a:ext cx="1478851" cy="1949937"/>
          </a:xfrm>
          <a:prstGeom prst="rect">
            <a:avLst/>
          </a:prstGeom>
        </p:spPr>
      </p:pic>
      <p:pic>
        <p:nvPicPr>
          <p:cNvPr id="1026" name="Picture 2">
            <a:extLst>
              <a:ext uri="{FF2B5EF4-FFF2-40B4-BE49-F238E27FC236}">
                <a16:creationId xmlns:a16="http://schemas.microsoft.com/office/drawing/2014/main" id="{02B58133-5E9A-863A-CC78-F4A2EE08F8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3692" y="573786"/>
            <a:ext cx="1478851" cy="18648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0CBD44C-852F-A932-320F-75E21539B2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06850" y="4649938"/>
            <a:ext cx="1587634" cy="2170527"/>
          </a:xfrm>
          <a:prstGeom prst="rect">
            <a:avLst/>
          </a:prstGeom>
          <a:noFill/>
          <a:extLst>
            <a:ext uri="{909E8E84-426E-40DD-AFC4-6F175D3DCCD1}">
              <a14:hiddenFill xmlns:a14="http://schemas.microsoft.com/office/drawing/2010/main">
                <a:solidFill>
                  <a:srgbClr val="FFFFFF"/>
                </a:solidFill>
              </a14:hiddenFill>
            </a:ext>
          </a:extLst>
        </p:spPr>
      </p:pic>
      <p:pic>
        <p:nvPicPr>
          <p:cNvPr id="9" name="Bilde 8">
            <a:extLst>
              <a:ext uri="{FF2B5EF4-FFF2-40B4-BE49-F238E27FC236}">
                <a16:creationId xmlns:a16="http://schemas.microsoft.com/office/drawing/2014/main" id="{6BD8048C-6B20-6C4F-36F9-B67C0017615B}"/>
              </a:ext>
            </a:extLst>
          </p:cNvPr>
          <p:cNvPicPr>
            <a:picLocks noChangeAspect="1"/>
          </p:cNvPicPr>
          <p:nvPr/>
        </p:nvPicPr>
        <p:blipFill>
          <a:blip r:embed="rId9"/>
          <a:stretch>
            <a:fillRect/>
          </a:stretch>
        </p:blipFill>
        <p:spPr>
          <a:xfrm>
            <a:off x="8906850" y="2590597"/>
            <a:ext cx="1587634" cy="1949937"/>
          </a:xfrm>
          <a:prstGeom prst="rect">
            <a:avLst/>
          </a:prstGeom>
        </p:spPr>
      </p:pic>
      <p:pic>
        <p:nvPicPr>
          <p:cNvPr id="1032" name="Picture 8">
            <a:extLst>
              <a:ext uri="{FF2B5EF4-FFF2-40B4-BE49-F238E27FC236}">
                <a16:creationId xmlns:a16="http://schemas.microsoft.com/office/drawing/2014/main" id="{EB8FC3F5-9E12-BDEE-01B6-87BFC3DF26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13996" y="4715905"/>
            <a:ext cx="1467794" cy="2104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473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ittel 1">
            <a:extLst>
              <a:ext uri="{FF2B5EF4-FFF2-40B4-BE49-F238E27FC236}">
                <a16:creationId xmlns:a16="http://schemas.microsoft.com/office/drawing/2014/main" id="{A8114698-1314-4BAE-8988-3C99566D97D5}"/>
              </a:ext>
            </a:extLst>
          </p:cNvPr>
          <p:cNvSpPr>
            <a:spLocks noGrp="1"/>
          </p:cNvSpPr>
          <p:nvPr>
            <p:ph type="title"/>
          </p:nvPr>
        </p:nvSpPr>
        <p:spPr>
          <a:xfrm>
            <a:off x="7525791" y="819818"/>
            <a:ext cx="4087306" cy="3884704"/>
          </a:xfrm>
        </p:spPr>
        <p:txBody>
          <a:bodyPr vert="horz" lIns="91440" tIns="45720" rIns="91440" bIns="45720" rtlCol="0" anchor="b">
            <a:normAutofit fontScale="90000"/>
          </a:bodyPr>
          <a:lstStyle/>
          <a:p>
            <a:br>
              <a:rPr lang="en-US" sz="5400" b="1" dirty="0">
                <a:solidFill>
                  <a:srgbClr val="00B0F0"/>
                </a:solidFill>
              </a:rPr>
            </a:br>
            <a:br>
              <a:rPr lang="en-US" sz="5400" b="1" dirty="0">
                <a:solidFill>
                  <a:srgbClr val="00B0F0"/>
                </a:solidFill>
              </a:rPr>
            </a:br>
            <a:br>
              <a:rPr lang="en-US" sz="5400" b="1" dirty="0">
                <a:solidFill>
                  <a:srgbClr val="00B0F0"/>
                </a:solidFill>
              </a:rPr>
            </a:br>
            <a:r>
              <a:rPr lang="en-US" sz="5400" b="1" dirty="0" err="1">
                <a:solidFill>
                  <a:srgbClr val="00B0F0"/>
                </a:solidFill>
              </a:rPr>
              <a:t>Spørsmål</a:t>
            </a:r>
            <a:r>
              <a:rPr lang="en-US" sz="5400" b="1" dirty="0">
                <a:solidFill>
                  <a:srgbClr val="00B0F0"/>
                </a:solidFill>
              </a:rPr>
              <a:t>? </a:t>
            </a:r>
            <a:br>
              <a:rPr lang="en-US" sz="5400" b="1" dirty="0">
                <a:solidFill>
                  <a:srgbClr val="00B0F0"/>
                </a:solidFill>
              </a:rPr>
            </a:br>
            <a:br>
              <a:rPr lang="en-US" sz="5400" b="1" dirty="0">
                <a:solidFill>
                  <a:srgbClr val="00B0F0"/>
                </a:solidFill>
              </a:rPr>
            </a:br>
            <a:br>
              <a:rPr lang="en-US" sz="5400" b="1" dirty="0">
                <a:solidFill>
                  <a:srgbClr val="00B0F0"/>
                </a:solidFill>
              </a:rPr>
            </a:br>
            <a:br>
              <a:rPr lang="en-US" sz="5400" b="1" dirty="0">
                <a:solidFill>
                  <a:srgbClr val="00B0F0"/>
                </a:solidFill>
              </a:rPr>
            </a:br>
            <a:r>
              <a:rPr lang="en-US" sz="5400" b="1" dirty="0" err="1">
                <a:solidFill>
                  <a:srgbClr val="00B0F0"/>
                </a:solidFill>
              </a:rPr>
              <a:t>Takk</a:t>
            </a:r>
            <a:r>
              <a:rPr lang="en-US" sz="5400" b="1" dirty="0">
                <a:solidFill>
                  <a:srgbClr val="00B0F0"/>
                </a:solidFill>
              </a:rPr>
              <a:t> for </a:t>
            </a:r>
            <a:r>
              <a:rPr lang="en-US" sz="5400" b="1" dirty="0" err="1">
                <a:solidFill>
                  <a:srgbClr val="00B0F0"/>
                </a:solidFill>
              </a:rPr>
              <a:t>oss</a:t>
            </a:r>
            <a:r>
              <a:rPr lang="en-US" sz="5400" b="1" dirty="0">
                <a:solidFill>
                  <a:srgbClr val="00B0F0"/>
                </a:solidFill>
              </a:rPr>
              <a:t>! </a:t>
            </a:r>
            <a:br>
              <a:rPr lang="en-US" sz="5400" b="1" dirty="0">
                <a:solidFill>
                  <a:srgbClr val="00B0F0"/>
                </a:solidFill>
              </a:rPr>
            </a:br>
            <a:endParaRPr lang="en-US" sz="5400" b="1" dirty="0">
              <a:solidFill>
                <a:srgbClr val="00B0F0"/>
              </a:solidFill>
            </a:endParaRPr>
          </a:p>
        </p:txBody>
      </p:sp>
      <p:sp>
        <p:nvSpPr>
          <p:cNvPr id="14" name="Freeform: Shape 1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Bilde 1">
            <a:extLst>
              <a:ext uri="{FF2B5EF4-FFF2-40B4-BE49-F238E27FC236}">
                <a16:creationId xmlns:a16="http://schemas.microsoft.com/office/drawing/2014/main" id="{FCEFDE76-E2FF-4F72-89BD-F3824C941F4F}"/>
              </a:ext>
            </a:extLst>
          </p:cNvPr>
          <p:cNvPicPr>
            <a:picLocks noChangeAspect="1"/>
          </p:cNvPicPr>
          <p:nvPr/>
        </p:nvPicPr>
        <p:blipFill rotWithShape="1">
          <a:blip r:embed="rId3"/>
          <a:srcRect t="2921" b="13704"/>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17361034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266699" y="220766"/>
            <a:ext cx="8867389" cy="1507067"/>
          </a:xfrm>
        </p:spPr>
        <p:txBody>
          <a:bodyPr>
            <a:normAutofit/>
          </a:bodyPr>
          <a:lstStyle/>
          <a:p>
            <a:r>
              <a:rPr lang="nb-NO" b="1" dirty="0">
                <a:solidFill>
                  <a:srgbClr val="5EA4C9"/>
                </a:solidFill>
                <a:effectLst>
                  <a:outerShdw blurRad="38100" dist="38100" dir="2700000" algn="tl">
                    <a:srgbClr val="000000">
                      <a:alpha val="43137"/>
                    </a:srgbClr>
                  </a:outerShdw>
                </a:effectLst>
              </a:rPr>
              <a:t>Følelser er vårt grunnleggende</a:t>
            </a:r>
            <a:br>
              <a:rPr lang="nb-NO" b="1" dirty="0">
                <a:solidFill>
                  <a:srgbClr val="5EA4C9"/>
                </a:solidFill>
                <a:effectLst>
                  <a:outerShdw blurRad="38100" dist="38100" dir="2700000" algn="tl">
                    <a:srgbClr val="000000">
                      <a:alpha val="43137"/>
                    </a:srgbClr>
                  </a:outerShdw>
                </a:effectLst>
              </a:rPr>
            </a:br>
            <a:r>
              <a:rPr lang="nb-NO" b="1" dirty="0">
                <a:solidFill>
                  <a:srgbClr val="5EA4C9"/>
                </a:solidFill>
                <a:effectLst>
                  <a:outerShdw blurRad="38100" dist="38100" dir="2700000" algn="tl">
                    <a:srgbClr val="000000">
                      <a:alpha val="43137"/>
                    </a:srgbClr>
                  </a:outerShdw>
                </a:effectLst>
              </a:rPr>
              <a:t>motivasjonssystem </a:t>
            </a:r>
          </a:p>
        </p:txBody>
      </p:sp>
      <p:sp>
        <p:nvSpPr>
          <p:cNvPr id="5" name="Plassholder for innhold 4"/>
          <p:cNvSpPr>
            <a:spLocks noGrp="1"/>
          </p:cNvSpPr>
          <p:nvPr>
            <p:ph idx="1"/>
          </p:nvPr>
        </p:nvSpPr>
        <p:spPr>
          <a:xfrm>
            <a:off x="266699" y="1727832"/>
            <a:ext cx="8097799" cy="2455861"/>
          </a:xfrm>
        </p:spPr>
        <p:txBody>
          <a:bodyPr>
            <a:normAutofit/>
          </a:bodyPr>
          <a:lstStyle/>
          <a:p>
            <a:r>
              <a:rPr lang="nb-NO" sz="3200" dirty="0">
                <a:solidFill>
                  <a:schemeClr val="bg2">
                    <a:lumMod val="25000"/>
                  </a:schemeClr>
                </a:solidFill>
              </a:rPr>
              <a:t>De sier noe om hva vi trenger – BEHOV</a:t>
            </a:r>
          </a:p>
          <a:p>
            <a:r>
              <a:rPr lang="nb-NO" sz="3200" dirty="0">
                <a:solidFill>
                  <a:schemeClr val="bg2">
                    <a:lumMod val="25000"/>
                  </a:schemeClr>
                </a:solidFill>
              </a:rPr>
              <a:t>De forteller oss hva vi skal gjøre – HANDLING</a:t>
            </a:r>
          </a:p>
          <a:p>
            <a:r>
              <a:rPr lang="nb-NO" sz="3200" dirty="0">
                <a:solidFill>
                  <a:schemeClr val="bg2">
                    <a:lumMod val="25000"/>
                  </a:schemeClr>
                </a:solidFill>
              </a:rPr>
              <a:t>De kommer før ordene og tankene  – MENING</a:t>
            </a:r>
          </a:p>
          <a:p>
            <a:r>
              <a:rPr lang="nb-NO" sz="3200" dirty="0">
                <a:solidFill>
                  <a:schemeClr val="bg2">
                    <a:lumMod val="25000"/>
                  </a:schemeClr>
                </a:solidFill>
              </a:rPr>
              <a:t>De forteller oss hvem vi er – IDENTITET</a:t>
            </a:r>
          </a:p>
          <a:p>
            <a:endParaRPr lang="nb-NO" sz="3200" dirty="0">
              <a:solidFill>
                <a:schemeClr val="bg2">
                  <a:lumMod val="25000"/>
                </a:schemeClr>
              </a:solidFill>
            </a:endParaRPr>
          </a:p>
          <a:p>
            <a:pPr marL="0" indent="0">
              <a:buNone/>
            </a:pPr>
            <a:endParaRPr lang="nb-NO" sz="3200" dirty="0">
              <a:solidFill>
                <a:schemeClr val="bg2">
                  <a:lumMod val="25000"/>
                </a:schemeClr>
              </a:solidFill>
            </a:endParaRPr>
          </a:p>
        </p:txBody>
      </p:sp>
      <p:pic>
        <p:nvPicPr>
          <p:cNvPr id="6" name="Bilde 5">
            <a:extLst>
              <a:ext uri="{FF2B5EF4-FFF2-40B4-BE49-F238E27FC236}">
                <a16:creationId xmlns:a16="http://schemas.microsoft.com/office/drawing/2014/main" id="{39BFC34E-0613-4AED-85B1-D100F0B97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0183" y="389131"/>
            <a:ext cx="3535401" cy="3602957"/>
          </a:xfrm>
          <a:prstGeom prst="rect">
            <a:avLst/>
          </a:prstGeom>
        </p:spPr>
      </p:pic>
      <p:pic>
        <p:nvPicPr>
          <p:cNvPr id="7" name="Bilde 6">
            <a:extLst>
              <a:ext uri="{FF2B5EF4-FFF2-40B4-BE49-F238E27FC236}">
                <a16:creationId xmlns:a16="http://schemas.microsoft.com/office/drawing/2014/main" id="{A4CB7D47-8AA7-410C-8BF9-2643D6ED0C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095" y="5432986"/>
            <a:ext cx="984215" cy="1177707"/>
          </a:xfrm>
          <a:prstGeom prst="rect">
            <a:avLst/>
          </a:prstGeom>
        </p:spPr>
      </p:pic>
      <p:pic>
        <p:nvPicPr>
          <p:cNvPr id="3" name="Bilde 2">
            <a:extLst>
              <a:ext uri="{FF2B5EF4-FFF2-40B4-BE49-F238E27FC236}">
                <a16:creationId xmlns:a16="http://schemas.microsoft.com/office/drawing/2014/main" id="{CA1F2D35-FEE7-45C9-AFAA-909AE14D37A5}"/>
              </a:ext>
            </a:extLst>
          </p:cNvPr>
          <p:cNvPicPr>
            <a:picLocks noChangeAspect="1"/>
          </p:cNvPicPr>
          <p:nvPr/>
        </p:nvPicPr>
        <p:blipFill>
          <a:blip r:embed="rId5"/>
          <a:stretch>
            <a:fillRect/>
          </a:stretch>
        </p:blipFill>
        <p:spPr>
          <a:xfrm>
            <a:off x="530376" y="5987176"/>
            <a:ext cx="877900" cy="493819"/>
          </a:xfrm>
          <a:prstGeom prst="rect">
            <a:avLst/>
          </a:prstGeom>
        </p:spPr>
      </p:pic>
      <p:pic>
        <p:nvPicPr>
          <p:cNvPr id="9" name="Bilde 8">
            <a:extLst>
              <a:ext uri="{FF2B5EF4-FFF2-40B4-BE49-F238E27FC236}">
                <a16:creationId xmlns:a16="http://schemas.microsoft.com/office/drawing/2014/main" id="{B710FA09-58F8-4A38-9564-44B35C770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5879" y="5425046"/>
            <a:ext cx="972220" cy="1149845"/>
          </a:xfrm>
          <a:prstGeom prst="rect">
            <a:avLst/>
          </a:prstGeom>
        </p:spPr>
      </p:pic>
      <p:pic>
        <p:nvPicPr>
          <p:cNvPr id="10" name="Bilde 9">
            <a:extLst>
              <a:ext uri="{FF2B5EF4-FFF2-40B4-BE49-F238E27FC236}">
                <a16:creationId xmlns:a16="http://schemas.microsoft.com/office/drawing/2014/main" id="{F3EA0EC7-D2B1-4C6F-B83C-44CA43F9A686}"/>
              </a:ext>
            </a:extLst>
          </p:cNvPr>
          <p:cNvPicPr>
            <a:picLocks noChangeAspect="1"/>
          </p:cNvPicPr>
          <p:nvPr/>
        </p:nvPicPr>
        <p:blipFill>
          <a:blip r:embed="rId7"/>
          <a:stretch>
            <a:fillRect/>
          </a:stretch>
        </p:blipFill>
        <p:spPr>
          <a:xfrm>
            <a:off x="1833873" y="6021841"/>
            <a:ext cx="1018120" cy="493819"/>
          </a:xfrm>
          <a:prstGeom prst="rect">
            <a:avLst/>
          </a:prstGeom>
        </p:spPr>
      </p:pic>
      <p:pic>
        <p:nvPicPr>
          <p:cNvPr id="11" name="Bilde 10">
            <a:extLst>
              <a:ext uri="{FF2B5EF4-FFF2-40B4-BE49-F238E27FC236}">
                <a16:creationId xmlns:a16="http://schemas.microsoft.com/office/drawing/2014/main" id="{4E8144C2-CCEF-4300-A3B8-6989B8AD97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05668" y="5409072"/>
            <a:ext cx="934691" cy="1144022"/>
          </a:xfrm>
          <a:prstGeom prst="rect">
            <a:avLst/>
          </a:prstGeom>
        </p:spPr>
      </p:pic>
      <p:sp>
        <p:nvSpPr>
          <p:cNvPr id="13" name="TekstSylinder 12">
            <a:extLst>
              <a:ext uri="{FF2B5EF4-FFF2-40B4-BE49-F238E27FC236}">
                <a16:creationId xmlns:a16="http://schemas.microsoft.com/office/drawing/2014/main" id="{930CBD78-24EA-467A-87F0-331D3A1A4A83}"/>
              </a:ext>
            </a:extLst>
          </p:cNvPr>
          <p:cNvSpPr txBox="1"/>
          <p:nvPr/>
        </p:nvSpPr>
        <p:spPr>
          <a:xfrm>
            <a:off x="3234433" y="6041210"/>
            <a:ext cx="6367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white"/>
                </a:solidFill>
                <a:effectLst/>
                <a:uLnTx/>
                <a:uFillTx/>
                <a:latin typeface="Calibri" panose="020F0502020204030204"/>
                <a:ea typeface="+mn-ea"/>
                <a:cs typeface="+mn-cs"/>
              </a:rPr>
              <a:t>SINT</a:t>
            </a:r>
          </a:p>
        </p:txBody>
      </p:sp>
      <p:pic>
        <p:nvPicPr>
          <p:cNvPr id="14" name="Bilde 13">
            <a:extLst>
              <a:ext uri="{FF2B5EF4-FFF2-40B4-BE49-F238E27FC236}">
                <a16:creationId xmlns:a16="http://schemas.microsoft.com/office/drawing/2014/main" id="{E22F954A-7070-471A-8486-0AC80AAE91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90025" y="5445025"/>
            <a:ext cx="938914" cy="1153631"/>
          </a:xfrm>
          <a:prstGeom prst="rect">
            <a:avLst/>
          </a:prstGeom>
        </p:spPr>
      </p:pic>
      <p:sp>
        <p:nvSpPr>
          <p:cNvPr id="15" name="TekstSylinder 14">
            <a:extLst>
              <a:ext uri="{FF2B5EF4-FFF2-40B4-BE49-F238E27FC236}">
                <a16:creationId xmlns:a16="http://schemas.microsoft.com/office/drawing/2014/main" id="{5F9D947F-70C0-4463-A734-CD88F9C088CA}"/>
              </a:ext>
            </a:extLst>
          </p:cNvPr>
          <p:cNvSpPr txBox="1"/>
          <p:nvPr/>
        </p:nvSpPr>
        <p:spPr>
          <a:xfrm>
            <a:off x="4315598" y="6084084"/>
            <a:ext cx="8274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white"/>
                </a:solidFill>
                <a:effectLst/>
                <a:uLnTx/>
                <a:uFillTx/>
                <a:latin typeface="Calibri" panose="020F0502020204030204"/>
                <a:ea typeface="+mn-ea"/>
                <a:cs typeface="+mn-cs"/>
              </a:rPr>
              <a:t>SKAM</a:t>
            </a:r>
          </a:p>
        </p:txBody>
      </p:sp>
      <p:pic>
        <p:nvPicPr>
          <p:cNvPr id="16" name="Bilde 15">
            <a:extLst>
              <a:ext uri="{FF2B5EF4-FFF2-40B4-BE49-F238E27FC236}">
                <a16:creationId xmlns:a16="http://schemas.microsoft.com/office/drawing/2014/main" id="{90393527-BC6E-4CF0-B18B-785976A518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88565" y="5482980"/>
            <a:ext cx="934691" cy="1103660"/>
          </a:xfrm>
          <a:prstGeom prst="rect">
            <a:avLst/>
          </a:prstGeom>
        </p:spPr>
      </p:pic>
      <p:sp>
        <p:nvSpPr>
          <p:cNvPr id="17" name="Rektangel 16">
            <a:extLst>
              <a:ext uri="{FF2B5EF4-FFF2-40B4-BE49-F238E27FC236}">
                <a16:creationId xmlns:a16="http://schemas.microsoft.com/office/drawing/2014/main" id="{6C706C2C-8A81-45B1-A823-4FBA669919F8}"/>
              </a:ext>
            </a:extLst>
          </p:cNvPr>
          <p:cNvSpPr/>
          <p:nvPr/>
        </p:nvSpPr>
        <p:spPr>
          <a:xfrm>
            <a:off x="5424438" y="6084084"/>
            <a:ext cx="92365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white"/>
                </a:solidFill>
                <a:effectLst/>
                <a:uLnTx/>
                <a:uFillTx/>
                <a:latin typeface="Calibri" panose="020F0502020204030204"/>
                <a:ea typeface="+mn-ea"/>
                <a:cs typeface="+mn-cs"/>
              </a:rPr>
              <a:t>AVSKY</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Bilde 17">
            <a:extLst>
              <a:ext uri="{FF2B5EF4-FFF2-40B4-BE49-F238E27FC236}">
                <a16:creationId xmlns:a16="http://schemas.microsoft.com/office/drawing/2014/main" id="{3B5A9608-ADE0-45F9-BFC4-BFD17C6CA060}"/>
              </a:ext>
            </a:extLst>
          </p:cNvPr>
          <p:cNvPicPr>
            <a:picLocks noChangeAspect="1"/>
          </p:cNvPicPr>
          <p:nvPr/>
        </p:nvPicPr>
        <p:blipFill>
          <a:blip r:embed="rId11"/>
          <a:stretch>
            <a:fillRect/>
          </a:stretch>
        </p:blipFill>
        <p:spPr>
          <a:xfrm>
            <a:off x="6443964" y="5482980"/>
            <a:ext cx="923652" cy="1126987"/>
          </a:xfrm>
          <a:prstGeom prst="rect">
            <a:avLst/>
          </a:prstGeom>
        </p:spPr>
      </p:pic>
      <p:sp>
        <p:nvSpPr>
          <p:cNvPr id="20" name="TekstSylinder 19">
            <a:extLst>
              <a:ext uri="{FF2B5EF4-FFF2-40B4-BE49-F238E27FC236}">
                <a16:creationId xmlns:a16="http://schemas.microsoft.com/office/drawing/2014/main" id="{73E13F70-D356-4D48-8957-D7DA4444A72E}"/>
              </a:ext>
            </a:extLst>
          </p:cNvPr>
          <p:cNvSpPr txBox="1"/>
          <p:nvPr/>
        </p:nvSpPr>
        <p:spPr>
          <a:xfrm>
            <a:off x="6500415" y="5896220"/>
            <a:ext cx="11177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white"/>
                </a:solidFill>
                <a:effectLst/>
                <a:uLnTx/>
                <a:uFillTx/>
                <a:latin typeface="Calibri" panose="020F0502020204030204"/>
                <a:ea typeface="+mn-ea"/>
                <a:cs typeface="+mn-cs"/>
              </a:rPr>
              <a:t>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white"/>
                </a:solidFill>
                <a:effectLst/>
                <a:uLnTx/>
                <a:uFillTx/>
                <a:latin typeface="Calibri" panose="020F0502020204030204"/>
                <a:ea typeface="+mn-ea"/>
                <a:cs typeface="+mn-cs"/>
              </a:rPr>
              <a:t>INTERESSE</a:t>
            </a:r>
            <a:endParaRPr kumimoji="0" lang="no-NO"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Bilde 20">
            <a:extLst>
              <a:ext uri="{FF2B5EF4-FFF2-40B4-BE49-F238E27FC236}">
                <a16:creationId xmlns:a16="http://schemas.microsoft.com/office/drawing/2014/main" id="{480E7F39-8BEF-4A11-B33B-787E4F6239FA}"/>
              </a:ext>
            </a:extLst>
          </p:cNvPr>
          <p:cNvPicPr>
            <a:picLocks noChangeAspect="1"/>
          </p:cNvPicPr>
          <p:nvPr/>
        </p:nvPicPr>
        <p:blipFill>
          <a:blip r:embed="rId12"/>
          <a:stretch>
            <a:fillRect/>
          </a:stretch>
        </p:blipFill>
        <p:spPr>
          <a:xfrm>
            <a:off x="7550291" y="5454246"/>
            <a:ext cx="993065" cy="1155721"/>
          </a:xfrm>
          <a:prstGeom prst="rect">
            <a:avLst/>
          </a:prstGeom>
        </p:spPr>
      </p:pic>
      <p:sp>
        <p:nvSpPr>
          <p:cNvPr id="22" name="TekstSylinder 21">
            <a:extLst>
              <a:ext uri="{FF2B5EF4-FFF2-40B4-BE49-F238E27FC236}">
                <a16:creationId xmlns:a16="http://schemas.microsoft.com/office/drawing/2014/main" id="{BA648179-4390-41FD-903D-C413A781E266}"/>
              </a:ext>
            </a:extLst>
          </p:cNvPr>
          <p:cNvSpPr txBox="1"/>
          <p:nvPr/>
        </p:nvSpPr>
        <p:spPr>
          <a:xfrm>
            <a:off x="7650299" y="5999968"/>
            <a:ext cx="12821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1" i="0" u="none" strike="noStrike" kern="1200" cap="none" spc="0" normalizeH="0" baseline="0" noProof="0" dirty="0">
                <a:ln>
                  <a:noFill/>
                </a:ln>
                <a:solidFill>
                  <a:prstClr val="white"/>
                </a:solidFill>
                <a:effectLst/>
                <a:uLnTx/>
                <a:uFillTx/>
                <a:latin typeface="Calibri" panose="020F0502020204030204"/>
                <a:ea typeface="+mn-ea"/>
                <a:cs typeface="+mn-cs"/>
              </a:rPr>
              <a:t>GLEDE</a:t>
            </a:r>
            <a:endParaRPr kumimoji="0" lang="no-NO"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ktangel 30">
            <a:extLst>
              <a:ext uri="{FF2B5EF4-FFF2-40B4-BE49-F238E27FC236}">
                <a16:creationId xmlns:a16="http://schemas.microsoft.com/office/drawing/2014/main" id="{E47D280F-2D70-418A-A534-1CA52CAED935}"/>
              </a:ext>
            </a:extLst>
          </p:cNvPr>
          <p:cNvSpPr/>
          <p:nvPr/>
        </p:nvSpPr>
        <p:spPr>
          <a:xfrm>
            <a:off x="442705" y="4025135"/>
            <a:ext cx="8467574" cy="1138773"/>
          </a:xfrm>
          <a:prstGeom prst="rect">
            <a:avLst/>
          </a:prstGeom>
          <a:solidFill>
            <a:schemeClr val="accent5">
              <a:lumMod val="60000"/>
              <a:lumOff val="40000"/>
            </a:schemeClr>
          </a:solidFill>
          <a:ln w="57150">
            <a:solidFill>
              <a:schemeClr val="tx1"/>
            </a:solidFill>
          </a:ln>
        </p:spPr>
        <p:txBody>
          <a:bodyPr wrap="square" lIns="91440" tIns="45720" rIns="91440" bIns="45720">
            <a:spAutoFit/>
            <a:scene3d>
              <a:camera prst="orthographicFront"/>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600" b="1" i="0" u="none" strike="noStrike" kern="1200" cap="none" spc="0" normalizeH="0" baseline="0" noProof="0" dirty="0">
                <a:ln w="0"/>
                <a:solidFill>
                  <a:prstClr val="black"/>
                </a:solidFill>
                <a:effectLst>
                  <a:outerShdw blurRad="38100" dist="38100" dir="2700000" algn="tl">
                    <a:srgbClr val="000000">
                      <a:alpha val="43137"/>
                    </a:srgbClr>
                  </a:outerShdw>
                </a:effectLst>
                <a:uLnTx/>
                <a:uFillTx/>
                <a:latin typeface="Calibri" panose="020F0502020204030204"/>
                <a:ea typeface="+mn-ea"/>
                <a:cs typeface="+mn-cs"/>
              </a:rPr>
              <a:t>7 Grunnleggende følelser</a:t>
            </a:r>
            <a:r>
              <a:rPr kumimoji="0" lang="nb-NO" sz="3200" b="0" i="0" u="none" strike="noStrike" kern="1200" cap="none" spc="0" normalizeH="0" baseline="0" noProof="0" dirty="0">
                <a:ln w="0"/>
                <a:solidFill>
                  <a:prstClr val="black"/>
                </a:solidFill>
                <a:effectLst>
                  <a:outerShdw blurRad="38100" dist="38100" dir="2700000" algn="tl">
                    <a:srgbClr val="000000">
                      <a:alpha val="43137"/>
                    </a:srgbClr>
                  </a:outerShdw>
                </a:effectLst>
                <a:uLnTx/>
                <a:uFillTx/>
                <a:latin typeface="Calibri" panose="020F0502020204030204"/>
                <a:ea typeface="+mn-ea"/>
                <a:cs typeface="+mn-cs"/>
              </a:rPr>
              <a:t>: med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kroppslig opplevelser, behov og handlingstendens</a:t>
            </a:r>
          </a:p>
        </p:txBody>
      </p:sp>
    </p:spTree>
    <p:extLst>
      <p:ext uri="{BB962C8B-B14F-4D97-AF65-F5344CB8AC3E}">
        <p14:creationId xmlns:p14="http://schemas.microsoft.com/office/powerpoint/2010/main" val="1376718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676661" y="535534"/>
            <a:ext cx="8534400" cy="1507067"/>
          </a:xfrm>
        </p:spPr>
        <p:txBody>
          <a:bodyPr>
            <a:normAutofit/>
          </a:bodyPr>
          <a:lstStyle/>
          <a:p>
            <a:r>
              <a:rPr lang="nb-NO" b="1" dirty="0">
                <a:solidFill>
                  <a:srgbClr val="5EA4C9"/>
                </a:solidFill>
              </a:rPr>
              <a:t>En følelse er ikke bare en følelse</a:t>
            </a:r>
          </a:p>
        </p:txBody>
      </p:sp>
      <p:sp>
        <p:nvSpPr>
          <p:cNvPr id="5" name="Plassholder for innhold 4"/>
          <p:cNvSpPr>
            <a:spLocks noGrp="1"/>
          </p:cNvSpPr>
          <p:nvPr>
            <p:ph idx="1"/>
          </p:nvPr>
        </p:nvSpPr>
        <p:spPr>
          <a:xfrm>
            <a:off x="517635" y="1923552"/>
            <a:ext cx="11376794" cy="3615267"/>
          </a:xfrm>
        </p:spPr>
        <p:txBody>
          <a:bodyPr anchor="t">
            <a:noAutofit/>
          </a:bodyPr>
          <a:lstStyle/>
          <a:p>
            <a:r>
              <a:rPr lang="nb-NO" sz="3600" b="0" i="0" u="none" strike="noStrike" baseline="0" dirty="0">
                <a:solidFill>
                  <a:srgbClr val="000000"/>
                </a:solidFill>
                <a:latin typeface="Calibri" panose="020F0502020204030204" pitchFamily="34" charset="0"/>
              </a:rPr>
              <a:t>Primære følelser: </a:t>
            </a:r>
            <a:br>
              <a:rPr lang="nb-NO" sz="3600" b="0" i="0" u="none" strike="noStrike" baseline="0">
                <a:solidFill>
                  <a:srgbClr val="000000"/>
                </a:solidFill>
                <a:latin typeface="Calibri" panose="020F0502020204030204" pitchFamily="34" charset="0"/>
              </a:rPr>
            </a:br>
            <a:r>
              <a:rPr lang="nb-NO" sz="3600" b="0" i="0" u="none" strike="noStrike" baseline="0">
                <a:solidFill>
                  <a:srgbClr val="000000"/>
                </a:solidFill>
                <a:latin typeface="Calibri" panose="020F0502020204030204" pitchFamily="34" charset="0"/>
              </a:rPr>
              <a:t>- Nye </a:t>
            </a:r>
            <a:r>
              <a:rPr lang="nb-NO" sz="3600" b="0" i="0" u="none" strike="noStrike" baseline="0" dirty="0">
                <a:solidFill>
                  <a:srgbClr val="000000"/>
                </a:solidFill>
                <a:latin typeface="Calibri" panose="020F0502020204030204" pitchFamily="34" charset="0"/>
              </a:rPr>
              <a:t>følelser (</a:t>
            </a:r>
            <a:r>
              <a:rPr lang="nb-NO" sz="3600" dirty="0">
                <a:solidFill>
                  <a:srgbClr val="000000"/>
                </a:solidFill>
                <a:latin typeface="Calibri" panose="020F0502020204030204" pitchFamily="34" charset="0"/>
              </a:rPr>
              <a:t>adaptive</a:t>
            </a:r>
            <a:r>
              <a:rPr lang="nb-NO" sz="3600" b="0" i="0" u="none" strike="noStrike" baseline="0" dirty="0">
                <a:solidFill>
                  <a:srgbClr val="000000"/>
                </a:solidFill>
                <a:latin typeface="Calibri" panose="020F0502020204030204" pitchFamily="34" charset="0"/>
              </a:rPr>
              <a:t>) –når følelser får virke som de skal</a:t>
            </a:r>
          </a:p>
          <a:p>
            <a:pPr marL="0" indent="0">
              <a:buNone/>
            </a:pPr>
            <a:r>
              <a:rPr lang="nb-NO" sz="3600" dirty="0">
                <a:solidFill>
                  <a:srgbClr val="000000"/>
                </a:solidFill>
                <a:latin typeface="Calibri" panose="020F0502020204030204" pitchFamily="34" charset="0"/>
              </a:rPr>
              <a:t>  - G</a:t>
            </a:r>
            <a:r>
              <a:rPr lang="nb-NO" sz="3600" b="0" i="0" u="none" strike="noStrike" baseline="0" dirty="0">
                <a:solidFill>
                  <a:srgbClr val="000000"/>
                </a:solidFill>
                <a:latin typeface="Calibri" panose="020F0502020204030204" pitchFamily="34" charset="0"/>
              </a:rPr>
              <a:t>amle følelser (</a:t>
            </a:r>
            <a:r>
              <a:rPr lang="nb-NO" sz="3600" b="0" i="0" u="none" strike="noStrike" baseline="0" dirty="0" err="1">
                <a:solidFill>
                  <a:srgbClr val="000000"/>
                </a:solidFill>
                <a:latin typeface="Calibri" panose="020F0502020204030204" pitchFamily="34" charset="0"/>
              </a:rPr>
              <a:t>maladaptive</a:t>
            </a:r>
            <a:r>
              <a:rPr lang="nb-NO" sz="3600" b="0" i="0" u="none" strike="noStrike" baseline="0" dirty="0">
                <a:solidFill>
                  <a:srgbClr val="000000"/>
                </a:solidFill>
                <a:latin typeface="Calibri" panose="020F0502020204030204" pitchFamily="34" charset="0"/>
              </a:rPr>
              <a:t>) med udekte behov, som skaper trøbbel i nye situasjoner</a:t>
            </a:r>
          </a:p>
          <a:p>
            <a:r>
              <a:rPr lang="nb-NO" sz="3600" b="0" i="0" u="none" strike="noStrike" baseline="0" dirty="0">
                <a:solidFill>
                  <a:srgbClr val="000000"/>
                </a:solidFill>
                <a:latin typeface="Calibri" panose="020F0502020204030204" pitchFamily="34" charset="0"/>
              </a:rPr>
              <a:t>Sekundære følelser – hva vi føler ovenfor våre egne følelser, kamuflasjefølelser/beskyttelsesfølelser</a:t>
            </a:r>
          </a:p>
          <a:p>
            <a:r>
              <a:rPr lang="nb-NO" sz="3600" b="0" i="0" u="none" strike="noStrike" baseline="0" dirty="0">
                <a:solidFill>
                  <a:srgbClr val="000000"/>
                </a:solidFill>
                <a:latin typeface="Calibri" panose="020F0502020204030204" pitchFamily="34" charset="0"/>
              </a:rPr>
              <a:t>Instrumentelle følelser –trekker etter noe, late-som-følelser</a:t>
            </a:r>
            <a:endParaRPr lang="nb-NO" sz="3600" dirty="0">
              <a:solidFill>
                <a:schemeClr val="bg2">
                  <a:lumMod val="25000"/>
                </a:schemeClr>
              </a:solidFill>
            </a:endParaRPr>
          </a:p>
        </p:txBody>
      </p:sp>
    </p:spTree>
    <p:extLst>
      <p:ext uri="{BB962C8B-B14F-4D97-AF65-F5344CB8AC3E}">
        <p14:creationId xmlns:p14="http://schemas.microsoft.com/office/powerpoint/2010/main" val="3312867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676661" y="535534"/>
            <a:ext cx="8534400" cy="1507067"/>
          </a:xfrm>
        </p:spPr>
        <p:txBody>
          <a:bodyPr>
            <a:normAutofit/>
          </a:bodyPr>
          <a:lstStyle/>
          <a:p>
            <a:r>
              <a:rPr lang="nb-NO" dirty="0">
                <a:solidFill>
                  <a:srgbClr val="5EA4C9"/>
                </a:solidFill>
              </a:rPr>
              <a:t>Hva sier instinktet ditt? 	</a:t>
            </a:r>
          </a:p>
        </p:txBody>
      </p:sp>
      <p:sp>
        <p:nvSpPr>
          <p:cNvPr id="5" name="Plassholder for innhold 4"/>
          <p:cNvSpPr>
            <a:spLocks noGrp="1"/>
          </p:cNvSpPr>
          <p:nvPr>
            <p:ph idx="1"/>
          </p:nvPr>
        </p:nvSpPr>
        <p:spPr>
          <a:xfrm>
            <a:off x="676661" y="2427135"/>
            <a:ext cx="11376794" cy="3615267"/>
          </a:xfrm>
        </p:spPr>
        <p:txBody>
          <a:bodyPr anchor="t">
            <a:noAutofit/>
          </a:bodyPr>
          <a:lstStyle/>
          <a:p>
            <a:pPr marL="0" indent="0">
              <a:buNone/>
            </a:pPr>
            <a:r>
              <a:rPr lang="nb-NO" sz="3600" b="1" dirty="0">
                <a:solidFill>
                  <a:schemeClr val="bg2">
                    <a:lumMod val="25000"/>
                  </a:schemeClr>
                </a:solidFill>
              </a:rPr>
              <a:t>Barnet: </a:t>
            </a:r>
            <a:r>
              <a:rPr lang="nb-NO" sz="3600" b="1" i="1" dirty="0">
                <a:solidFill>
                  <a:schemeClr val="bg2">
                    <a:lumMod val="25000"/>
                  </a:schemeClr>
                </a:solidFill>
              </a:rPr>
              <a:t>«Jeg er en taper. Ingen vil gå sammen med meg/leke med meg»</a:t>
            </a:r>
          </a:p>
          <a:p>
            <a:pPr lvl="2"/>
            <a:r>
              <a:rPr lang="nb-NO" sz="3600" dirty="0">
                <a:solidFill>
                  <a:schemeClr val="bg2">
                    <a:lumMod val="25000"/>
                  </a:schemeClr>
                </a:solidFill>
              </a:rPr>
              <a:t>Hva er din første innskytelse? </a:t>
            </a:r>
          </a:p>
          <a:p>
            <a:pPr lvl="2"/>
            <a:r>
              <a:rPr lang="nb-NO" sz="3600" dirty="0">
                <a:solidFill>
                  <a:schemeClr val="bg2">
                    <a:lumMod val="25000"/>
                  </a:schemeClr>
                </a:solidFill>
              </a:rPr>
              <a:t>Hvordan responderer du?</a:t>
            </a:r>
          </a:p>
        </p:txBody>
      </p:sp>
    </p:spTree>
    <p:extLst>
      <p:ext uri="{BB962C8B-B14F-4D97-AF65-F5344CB8AC3E}">
        <p14:creationId xmlns:p14="http://schemas.microsoft.com/office/powerpoint/2010/main" val="1698131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E8"/>
        </a:solidFill>
        <a:effectLst/>
      </p:bgPr>
    </p:bg>
    <p:spTree>
      <p:nvGrpSpPr>
        <p:cNvPr id="1" name=""/>
        <p:cNvGrpSpPr/>
        <p:nvPr/>
      </p:nvGrpSpPr>
      <p:grpSpPr>
        <a:xfrm>
          <a:off x="0" y="0"/>
          <a:ext cx="0" cy="0"/>
          <a:chOff x="0" y="0"/>
          <a:chExt cx="0" cy="0"/>
        </a:xfrm>
      </p:grpSpPr>
      <p:sp>
        <p:nvSpPr>
          <p:cNvPr id="4" name="Tittel 3"/>
          <p:cNvSpPr>
            <a:spLocks noGrp="1"/>
          </p:cNvSpPr>
          <p:nvPr>
            <p:ph type="title"/>
          </p:nvPr>
        </p:nvSpPr>
        <p:spPr>
          <a:xfrm>
            <a:off x="676661" y="535534"/>
            <a:ext cx="8534400" cy="1507067"/>
          </a:xfrm>
        </p:spPr>
        <p:txBody>
          <a:bodyPr>
            <a:normAutofit/>
          </a:bodyPr>
          <a:lstStyle/>
          <a:p>
            <a:r>
              <a:rPr lang="nb-NO" sz="4800" b="1">
                <a:solidFill>
                  <a:srgbClr val="5EA4C9"/>
                </a:solidFill>
              </a:rPr>
              <a:t>Følefeller- unngåelse</a:t>
            </a:r>
            <a:endParaRPr lang="nb-NO" sz="4800" b="1" dirty="0">
              <a:solidFill>
                <a:srgbClr val="5EA4C9"/>
              </a:solidFill>
            </a:endParaRPr>
          </a:p>
        </p:txBody>
      </p:sp>
      <p:sp>
        <p:nvSpPr>
          <p:cNvPr id="14" name="Rektangel 13">
            <a:extLst>
              <a:ext uri="{FF2B5EF4-FFF2-40B4-BE49-F238E27FC236}">
                <a16:creationId xmlns:a16="http://schemas.microsoft.com/office/drawing/2014/main" id="{C753CEED-0B8D-4949-A0A6-F775E18B55A5}"/>
              </a:ext>
            </a:extLst>
          </p:cNvPr>
          <p:cNvSpPr/>
          <p:nvPr/>
        </p:nvSpPr>
        <p:spPr>
          <a:xfrm>
            <a:off x="676661" y="2031054"/>
            <a:ext cx="7499776" cy="1754326"/>
          </a:xfrm>
          <a:prstGeom prst="rect">
            <a:avLst/>
          </a:prstGeom>
        </p:spPr>
        <p:txBody>
          <a:bodyPr wrap="square">
            <a:spAutoFit/>
          </a:bodyPr>
          <a:lstStyle/>
          <a:p>
            <a:r>
              <a:rPr lang="nb-NO" sz="3600" dirty="0"/>
              <a:t>= Når våre egne følelser kommer i veien for å være der for andre som har det vanskelig eller vondt.</a:t>
            </a:r>
            <a:endParaRPr lang="no-NO" sz="3600" dirty="0"/>
          </a:p>
        </p:txBody>
      </p:sp>
      <p:pic>
        <p:nvPicPr>
          <p:cNvPr id="17" name="Bilde 16">
            <a:extLst>
              <a:ext uri="{FF2B5EF4-FFF2-40B4-BE49-F238E27FC236}">
                <a16:creationId xmlns:a16="http://schemas.microsoft.com/office/drawing/2014/main" id="{1C7C4069-13B4-4EC1-8CC8-8D99ECE60516}"/>
              </a:ext>
            </a:extLst>
          </p:cNvPr>
          <p:cNvPicPr>
            <a:picLocks noChangeAspect="1"/>
          </p:cNvPicPr>
          <p:nvPr/>
        </p:nvPicPr>
        <p:blipFill>
          <a:blip r:embed="rId3"/>
          <a:stretch>
            <a:fillRect/>
          </a:stretch>
        </p:blipFill>
        <p:spPr>
          <a:xfrm>
            <a:off x="8676167" y="2031054"/>
            <a:ext cx="2575142" cy="2558945"/>
          </a:xfrm>
          <a:prstGeom prst="rect">
            <a:avLst/>
          </a:prstGeom>
          <a:solidFill>
            <a:srgbClr val="F8F8E8"/>
          </a:solidFill>
        </p:spPr>
      </p:pic>
      <p:pic>
        <p:nvPicPr>
          <p:cNvPr id="2" name="Bilde 1">
            <a:extLst>
              <a:ext uri="{FF2B5EF4-FFF2-40B4-BE49-F238E27FC236}">
                <a16:creationId xmlns:a16="http://schemas.microsoft.com/office/drawing/2014/main" id="{B42BCC74-0B65-64B6-383E-7F66D25952A6}"/>
              </a:ext>
            </a:extLst>
          </p:cNvPr>
          <p:cNvPicPr>
            <a:picLocks noChangeAspect="1"/>
          </p:cNvPicPr>
          <p:nvPr/>
        </p:nvPicPr>
        <p:blipFill>
          <a:blip r:embed="rId4"/>
          <a:stretch>
            <a:fillRect/>
          </a:stretch>
        </p:blipFill>
        <p:spPr>
          <a:xfrm>
            <a:off x="275960" y="4300676"/>
            <a:ext cx="11083489" cy="2145978"/>
          </a:xfrm>
          <a:prstGeom prst="rect">
            <a:avLst/>
          </a:prstGeom>
        </p:spPr>
      </p:pic>
    </p:spTree>
    <p:extLst>
      <p:ext uri="{BB962C8B-B14F-4D97-AF65-F5344CB8AC3E}">
        <p14:creationId xmlns:p14="http://schemas.microsoft.com/office/powerpoint/2010/main" val="3412849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C078F29-C34A-4A2E-8236-B83162766351}"/>
              </a:ext>
            </a:extLst>
          </p:cNvPr>
          <p:cNvPicPr>
            <a:picLocks noChangeAspect="1"/>
          </p:cNvPicPr>
          <p:nvPr/>
        </p:nvPicPr>
        <p:blipFill rotWithShape="1">
          <a:blip r:embed="rId3">
            <a:extLst>
              <a:ext uri="{28A0092B-C50C-407E-A947-70E740481C1C}">
                <a14:useLocalDpi xmlns:a14="http://schemas.microsoft.com/office/drawing/2010/main" val="0"/>
              </a:ext>
            </a:extLst>
          </a:blip>
          <a:srcRect t="12547" b="3184"/>
          <a:stretch/>
        </p:blipFill>
        <p:spPr>
          <a:xfrm>
            <a:off x="20" y="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numCol="1"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1" name="Tittel 1">
            <a:extLst>
              <a:ext uri="{FF2B5EF4-FFF2-40B4-BE49-F238E27FC236}">
                <a16:creationId xmlns:a16="http://schemas.microsoft.com/office/drawing/2014/main" id="{D94AFB2E-CA72-4DDD-ACF0-AFAA82460374}"/>
              </a:ext>
            </a:extLst>
          </p:cNvPr>
          <p:cNvSpPr txBox="1">
            <a:spLocks/>
          </p:cNvSpPr>
          <p:nvPr/>
        </p:nvSpPr>
        <p:spPr>
          <a:xfrm>
            <a:off x="7818783" y="3231930"/>
            <a:ext cx="4055279" cy="1891851"/>
          </a:xfrm>
          <a:prstGeom prst="rect">
            <a:avLst/>
          </a:prstGeom>
        </p:spPr>
        <p:txBody>
          <a:bodyPr vert="horz" lIns="91440" tIns="45720" rIns="91440" bIns="45720" numCol="1"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Light" panose="020F0302020204030204"/>
                <a:ea typeface="+mj-ea"/>
                <a:cs typeface="+mj-cs"/>
              </a:rPr>
              <a:t>Invalidering</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sz="4000" b="0" i="0" u="none" strike="noStrike" kern="1200" cap="none" spc="0" normalizeH="0" baseline="0" noProof="0" dirty="0" err="1">
                <a:ln>
                  <a:noFill/>
                </a:ln>
                <a:solidFill>
                  <a:prstClr val="black"/>
                </a:solidFill>
                <a:effectLst/>
                <a:uLnTx/>
                <a:uFillTx/>
                <a:latin typeface="Calibri Light" panose="020F0302020204030204"/>
                <a:ea typeface="+mj-ea"/>
                <a:cs typeface="+mj-cs"/>
              </a:rPr>
              <a:t>og</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US" sz="4000" b="0" i="0" u="none" strike="noStrike" kern="1200" cap="none" spc="0" normalizeH="0" baseline="0" noProof="0" dirty="0" err="1">
                <a:ln>
                  <a:noFill/>
                </a:ln>
                <a:solidFill>
                  <a:prstClr val="black"/>
                </a:solidFill>
                <a:effectLst/>
                <a:uLnTx/>
                <a:uFillTx/>
                <a:latin typeface="Calibri Light" panose="020F0302020204030204"/>
                <a:ea typeface="+mj-ea"/>
                <a:cs typeface="+mj-cs"/>
              </a:rPr>
              <a:t>validering</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 av </a:t>
            </a:r>
            <a:r>
              <a:rPr kumimoji="0" lang="en-US" sz="4000" b="0" i="0" u="none" strike="noStrike" kern="1200" cap="none" spc="0" normalizeH="0" baseline="0" noProof="0" dirty="0" err="1">
                <a:ln>
                  <a:noFill/>
                </a:ln>
                <a:solidFill>
                  <a:prstClr val="black"/>
                </a:solidFill>
                <a:effectLst/>
                <a:uLnTx/>
                <a:uFillTx/>
                <a:latin typeface="Calibri Light" panose="020F0302020204030204"/>
                <a:ea typeface="+mj-ea"/>
                <a:cs typeface="+mj-cs"/>
              </a:rPr>
              <a:t>sinne</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08706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de 4" descr="Et bilde som inneholder person, klær, denim, Menneskeansikt&#10;&#10;Automatisk generert beskrivelse">
            <a:extLst>
              <a:ext uri="{FF2B5EF4-FFF2-40B4-BE49-F238E27FC236}">
                <a16:creationId xmlns:a16="http://schemas.microsoft.com/office/drawing/2014/main" id="{6ADF2D22-5F87-7127-EE5F-E6B92B121F57}"/>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4" name="Tittel 3"/>
          <p:cNvSpPr>
            <a:spLocks noGrp="1"/>
          </p:cNvSpPr>
          <p:nvPr>
            <p:ph type="title"/>
          </p:nvPr>
        </p:nvSpPr>
        <p:spPr>
          <a:xfrm>
            <a:off x="838200" y="365125"/>
            <a:ext cx="10515600" cy="1325563"/>
          </a:xfrm>
        </p:spPr>
        <p:txBody>
          <a:bodyPr vert="horz" lIns="91440" tIns="45720" rIns="91440" bIns="45720" rtlCol="0" anchor="ctr">
            <a:normAutofit/>
          </a:bodyPr>
          <a:lstStyle/>
          <a:p>
            <a:r>
              <a:rPr lang="en-US" b="1">
                <a:solidFill>
                  <a:srgbClr val="FFFFFF"/>
                </a:solidFill>
              </a:rPr>
              <a:t>Hvordan løse opp i fastlåste følelser? </a:t>
            </a:r>
          </a:p>
        </p:txBody>
      </p:sp>
      <p:sp>
        <p:nvSpPr>
          <p:cNvPr id="14" name="Rektangel 13">
            <a:extLst>
              <a:ext uri="{FF2B5EF4-FFF2-40B4-BE49-F238E27FC236}">
                <a16:creationId xmlns:a16="http://schemas.microsoft.com/office/drawing/2014/main" id="{C753CEED-0B8D-4949-A0A6-F775E18B55A5}"/>
              </a:ext>
            </a:extLst>
          </p:cNvPr>
          <p:cNvSpPr/>
          <p:nvPr/>
        </p:nvSpPr>
        <p:spPr>
          <a:xfrm>
            <a:off x="838200" y="1825625"/>
            <a:ext cx="10515600" cy="4351338"/>
          </a:xfrm>
          <a:prstGeom prst="rect">
            <a:avLst/>
          </a:prstGeom>
        </p:spPr>
        <p:txBody>
          <a:bodyPr vert="horz" lIns="91440" tIns="45720" rIns="91440" bIns="45720" rtlCol="0">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3600" b="0" i="0" u="none" strike="noStrike" cap="none" spc="0" normalizeH="0" baseline="0" noProof="0" dirty="0" err="1">
                <a:ln>
                  <a:noFill/>
                </a:ln>
                <a:solidFill>
                  <a:srgbClr val="FFFFFF"/>
                </a:solidFill>
                <a:effectLst/>
                <a:uLnTx/>
                <a:uFillTx/>
              </a:rPr>
              <a:t>Validering</a:t>
            </a:r>
            <a:r>
              <a:rPr kumimoji="0" lang="en-US" sz="3600" b="0" i="0" u="none" strike="noStrike" cap="none" spc="0" normalizeH="0" baseline="0" noProof="0" dirty="0">
                <a:ln>
                  <a:noFill/>
                </a:ln>
                <a:solidFill>
                  <a:srgbClr val="FFFFFF"/>
                </a:solidFill>
                <a:effectLst/>
                <a:uLnTx/>
                <a:uFillTx/>
              </a:rPr>
              <a:t> </a:t>
            </a:r>
            <a:r>
              <a:rPr kumimoji="0" lang="en-US" sz="3600" b="0" i="0" u="none" strike="noStrike" cap="none" spc="0" normalizeH="0" baseline="0" noProof="0" dirty="0" err="1">
                <a:ln>
                  <a:noFill/>
                </a:ln>
                <a:solidFill>
                  <a:srgbClr val="FFFFFF"/>
                </a:solidFill>
                <a:effectLst/>
                <a:uLnTx/>
                <a:uFillTx/>
              </a:rPr>
              <a:t>og</a:t>
            </a:r>
            <a:r>
              <a:rPr kumimoji="0" lang="en-US" sz="3600" b="0" i="0" u="none" strike="noStrike" cap="none" spc="0" normalizeH="0" baseline="0" noProof="0" dirty="0">
                <a:ln>
                  <a:noFill/>
                </a:ln>
                <a:solidFill>
                  <a:srgbClr val="FFFFFF"/>
                </a:solidFill>
                <a:effectLst/>
                <a:uLnTx/>
                <a:uFillTx/>
              </a:rPr>
              <a:t> </a:t>
            </a:r>
            <a:r>
              <a:rPr kumimoji="0" lang="en-US" sz="3600" b="0" i="0" u="none" strike="noStrike" cap="none" spc="0" normalizeH="0" baseline="0" noProof="0" dirty="0" err="1">
                <a:ln>
                  <a:noFill/>
                </a:ln>
                <a:solidFill>
                  <a:srgbClr val="FFFFFF"/>
                </a:solidFill>
                <a:effectLst/>
                <a:uLnTx/>
                <a:uFillTx/>
              </a:rPr>
              <a:t>reparasjon</a:t>
            </a:r>
            <a:r>
              <a:rPr kumimoji="0" lang="en-US" sz="3600" b="0" i="0" u="none" strike="noStrike" cap="none" spc="0" normalizeH="0" baseline="0" noProof="0" dirty="0">
                <a:ln>
                  <a:noFill/>
                </a:ln>
                <a:solidFill>
                  <a:srgbClr val="FFFFFF"/>
                </a:solidFill>
                <a:effectLst/>
                <a:uLnTx/>
                <a:uFillTx/>
              </a:rPr>
              <a:t> </a:t>
            </a:r>
            <a:r>
              <a:rPr lang="en-US" sz="3600" dirty="0" err="1">
                <a:solidFill>
                  <a:srgbClr val="FFFFFF"/>
                </a:solidFill>
              </a:rPr>
              <a:t>i</a:t>
            </a:r>
            <a:r>
              <a:rPr lang="en-US" sz="3600" dirty="0">
                <a:solidFill>
                  <a:srgbClr val="FFFFFF"/>
                </a:solidFill>
              </a:rPr>
              <a:t> </a:t>
            </a:r>
            <a:r>
              <a:rPr lang="en-US" sz="3600" dirty="0" err="1">
                <a:solidFill>
                  <a:srgbClr val="FFFFFF"/>
                </a:solidFill>
                <a:hlinkClick r:id="rId4"/>
              </a:rPr>
              <a:t>grenser</a:t>
            </a:r>
            <a:endParaRPr kumimoji="0" lang="en-US" sz="3600" b="0" i="0" u="none" strike="noStrike"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100550590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tema">
  <a:themeElements>
    <a:clrScheme name="Guloransj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tema">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27d884c-5b08-469b-89f9-236f1e945294">
      <UserInfo>
        <DisplayName>Nadia Ansar</DisplayName>
        <AccountId>42</AccountId>
        <AccountType/>
      </UserInfo>
      <UserInfo>
        <DisplayName>post nieft</DisplayName>
        <AccountId>23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49DD3A345F74D49BC03C908EF446D85" ma:contentTypeVersion="10" ma:contentTypeDescription="Opprett et nytt dokument." ma:contentTypeScope="" ma:versionID="9fa2fad6298328be65e23076b8c769bc">
  <xsd:schema xmlns:xsd="http://www.w3.org/2001/XMLSchema" xmlns:xs="http://www.w3.org/2001/XMLSchema" xmlns:p="http://schemas.microsoft.com/office/2006/metadata/properties" xmlns:ns2="68ab77f2-05cc-4dcb-97cc-84021f8351bc" xmlns:ns3="d27d884c-5b08-469b-89f9-236f1e945294" targetNamespace="http://schemas.microsoft.com/office/2006/metadata/properties" ma:root="true" ma:fieldsID="590f9bc285e7a56a6148e987f93905b5" ns2:_="" ns3:_="">
    <xsd:import namespace="68ab77f2-05cc-4dcb-97cc-84021f8351bc"/>
    <xsd:import namespace="d27d884c-5b08-469b-89f9-236f1e94529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ab77f2-05cc-4dcb-97cc-84021f8351b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7d884c-5b08-469b-89f9-236f1e945294" elementFormDefault="qualified">
    <xsd:import namespace="http://schemas.microsoft.com/office/2006/documentManagement/types"/>
    <xsd:import namespace="http://schemas.microsoft.com/office/infopath/2007/PartnerControls"/>
    <xsd:element name="SharedWithUsers" ma:index="10"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61DB04-2570-4B4A-AAB4-88B8C9DC4462}">
  <ds:schemaRefs>
    <ds:schemaRef ds:uri="68ab77f2-05cc-4dcb-97cc-84021f8351bc"/>
    <ds:schemaRef ds:uri="http://schemas.microsoft.com/office/2006/documentManagement/types"/>
    <ds:schemaRef ds:uri="http://schemas.openxmlformats.org/package/2006/metadata/core-properties"/>
    <ds:schemaRef ds:uri="http://purl.org/dc/dcmitype/"/>
    <ds:schemaRef ds:uri="d27d884c-5b08-469b-89f9-236f1e945294"/>
    <ds:schemaRef ds:uri="http://purl.org/dc/elements/1.1/"/>
    <ds:schemaRef ds:uri="http://schemas.microsoft.com/office/2006/metadata/properties"/>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E56907E9-75F5-4318-AF11-162F7EF06F47}">
  <ds:schemaRefs>
    <ds:schemaRef ds:uri="http://schemas.microsoft.com/sharepoint/v3/contenttype/forms"/>
  </ds:schemaRefs>
</ds:datastoreItem>
</file>

<file path=customXml/itemProps3.xml><?xml version="1.0" encoding="utf-8"?>
<ds:datastoreItem xmlns:ds="http://schemas.openxmlformats.org/officeDocument/2006/customXml" ds:itemID="{390D6CB7-6681-44C7-B2B1-7CECAE8306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ab77f2-05cc-4dcb-97cc-84021f8351bc"/>
    <ds:schemaRef ds:uri="d27d884c-5b08-469b-89f9-236f1e9452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2538</TotalTime>
  <Words>6570</Words>
  <Application>Microsoft Office PowerPoint</Application>
  <PresentationFormat>Widescreen</PresentationFormat>
  <Paragraphs>403</Paragraphs>
  <Slides>36</Slides>
  <Notes>36</Notes>
  <HiddenSlides>0</HiddenSlides>
  <MMClips>0</MMClips>
  <ScaleCrop>false</ScaleCrop>
  <HeadingPairs>
    <vt:vector size="6" baseType="variant">
      <vt:variant>
        <vt:lpstr>Brukte skrifter</vt:lpstr>
      </vt:variant>
      <vt:variant>
        <vt:i4>4</vt:i4>
      </vt:variant>
      <vt:variant>
        <vt:lpstr>Tema</vt:lpstr>
      </vt:variant>
      <vt:variant>
        <vt:i4>4</vt:i4>
      </vt:variant>
      <vt:variant>
        <vt:lpstr>Lysbildetitler</vt:lpstr>
      </vt:variant>
      <vt:variant>
        <vt:i4>36</vt:i4>
      </vt:variant>
    </vt:vector>
  </HeadingPairs>
  <TitlesOfParts>
    <vt:vector size="44" baseType="lpstr">
      <vt:lpstr>Arial</vt:lpstr>
      <vt:lpstr>Calibri</vt:lpstr>
      <vt:lpstr>Calibri Light</vt:lpstr>
      <vt:lpstr>Times New Roman</vt:lpstr>
      <vt:lpstr>Office-tema</vt:lpstr>
      <vt:lpstr>1_Office-tema</vt:lpstr>
      <vt:lpstr>3_Office-tema</vt:lpstr>
      <vt:lpstr>Office Theme</vt:lpstr>
      <vt:lpstr>ROBUSTE BARN –  - Hvordan hjelpe barna med å takle vanskelige følelser? -Hvordan takle egne vanskelige følelser i møte med barna?   - </vt:lpstr>
      <vt:lpstr>Øvelse</vt:lpstr>
      <vt:lpstr>Konkurrerende motivasjon</vt:lpstr>
      <vt:lpstr>Følelser er vårt grunnleggende motivasjonssystem </vt:lpstr>
      <vt:lpstr>En følelse er ikke bare en følelse</vt:lpstr>
      <vt:lpstr>Hva sier instinktet ditt?  </vt:lpstr>
      <vt:lpstr>Følefeller- unngåelse</vt:lpstr>
      <vt:lpstr>PowerPoint-presentasjon</vt:lpstr>
      <vt:lpstr>Hvordan løse opp i fastlåste følelser? </vt:lpstr>
      <vt:lpstr>PowerPoint-presentasjon</vt:lpstr>
      <vt:lpstr>Forstå følelser – Validering</vt:lpstr>
      <vt:lpstr>"BUT" is a killer!</vt:lpstr>
      <vt:lpstr>Validering</vt:lpstr>
      <vt:lpstr>PowerPoint-presentasjon</vt:lpstr>
      <vt:lpstr>Eksempler på validering i grenser</vt:lpstr>
      <vt:lpstr>PowerPoint-presentasjon</vt:lpstr>
      <vt:lpstr>PowerPoint-presentasjon</vt:lpstr>
      <vt:lpstr>Når det skjærer seg i samtaler, er det ofte fordi vi invaliderer (motsier/bagatelliserer)</vt:lpstr>
      <vt:lpstr>Hva hvis jeg bommer?</vt:lpstr>
      <vt:lpstr>Validering   </vt:lpstr>
      <vt:lpstr>Nå skal dere få lov å øve litt</vt:lpstr>
      <vt:lpstr>Svar- Eksempler på casene</vt:lpstr>
      <vt:lpstr> Typiske ting vi blir redde for- som kan føre til unngåelsesstrategier i møte med barnets følelser</vt:lpstr>
      <vt:lpstr>Hvordan takle egne vanskelige følelser i møte med barnet ditt? </vt:lpstr>
      <vt:lpstr>Dyremodell for omsorgsgivere</vt:lpstr>
      <vt:lpstr>Emosjonell stil: Maneten</vt:lpstr>
      <vt:lpstr>Emosjonell stil: strutsen</vt:lpstr>
      <vt:lpstr>Balansert emosjonell stil</vt:lpstr>
      <vt:lpstr>Omsorgsstil: Kenguru</vt:lpstr>
      <vt:lpstr>Omsorgsstil: neshorn</vt:lpstr>
      <vt:lpstr>Balansert Omsorgsstil</vt:lpstr>
      <vt:lpstr>Den gylne foreldreregel</vt:lpstr>
      <vt:lpstr>Husk: Målet med validering…</vt:lpstr>
      <vt:lpstr>PowerPoint-presentasjon</vt:lpstr>
      <vt:lpstr>Boktips</vt:lpstr>
      <vt:lpstr>   Spørsmål?     Takk for oss!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EMOSJONSFOKUSERT FERDIGHETSTRENING FOR FORELDRE</dc:title>
  <dc:creator>Helene B Fredheim</dc:creator>
  <cp:lastModifiedBy>Helene B Fredheim</cp:lastModifiedBy>
  <cp:revision>310</cp:revision>
  <dcterms:created xsi:type="dcterms:W3CDTF">2020-11-25T06:51:15Z</dcterms:created>
  <dcterms:modified xsi:type="dcterms:W3CDTF">2024-06-03T18:53:23Z</dcterms:modified>
</cp:coreProperties>
</file>