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56" r:id="rId3"/>
    <p:sldId id="287" r:id="rId4"/>
    <p:sldId id="289" r:id="rId5"/>
    <p:sldId id="281" r:id="rId6"/>
    <p:sldId id="257" r:id="rId7"/>
    <p:sldId id="288" r:id="rId8"/>
    <p:sldId id="266" r:id="rId9"/>
    <p:sldId id="292" r:id="rId10"/>
    <p:sldId id="285" r:id="rId11"/>
    <p:sldId id="290" r:id="rId12"/>
    <p:sldId id="291" r:id="rId13"/>
    <p:sldId id="293" r:id="rId14"/>
    <p:sldId id="295" r:id="rId15"/>
    <p:sldId id="296" r:id="rId16"/>
    <p:sldId id="297" r:id="rId17"/>
    <p:sldId id="298" r:id="rId18"/>
    <p:sldId id="294" r:id="rId19"/>
    <p:sldId id="301" r:id="rId20"/>
    <p:sldId id="299" r:id="rId21"/>
    <p:sldId id="300" r:id="rId22"/>
    <p:sldId id="302" r:id="rId23"/>
    <p:sldId id="303" r:id="rId24"/>
    <p:sldId id="304" r:id="rId25"/>
    <p:sldId id="312" r:id="rId26"/>
    <p:sldId id="305" r:id="rId27"/>
    <p:sldId id="306" r:id="rId28"/>
    <p:sldId id="311" r:id="rId29"/>
    <p:sldId id="307" r:id="rId30"/>
    <p:sldId id="308" r:id="rId31"/>
    <p:sldId id="309" r:id="rId32"/>
    <p:sldId id="310"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92" d="100"/>
          <a:sy n="92" d="100"/>
        </p:scale>
        <p:origin x="498" y="90"/>
      </p:cViewPr>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35" d="100"/>
          <a:sy n="35" d="100"/>
        </p:scale>
        <p:origin x="-16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EA5F0D-C1DC-412F-A146-DDB3A74B588F}" type="datetimeFigureOut">
              <a:rPr lang="en-US"/>
              <a:t>11/5/2015</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CDE508-72C8-4AB5-AA9C-1584D31690E0}" type="datetimeFigureOut">
              <a:rPr lang="en-US"/>
              <a:t>11/5/2015</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nb-NO" smtClean="0"/>
              <a:t>Klikk for å redigere tittelstil</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smtClean="0"/>
              <a:t>Klikk for å redigere undertittelstil i malen</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a:p>
        </p:txBody>
      </p:sp>
      <p:sp>
        <p:nvSpPr>
          <p:cNvPr id="4" name="Date Placeholder 3"/>
          <p:cNvSpPr>
            <a:spLocks noGrp="1"/>
          </p:cNvSpPr>
          <p:nvPr>
            <p:ph type="dt" sz="half" idx="10"/>
          </p:nvPr>
        </p:nvSpPr>
        <p:spPr/>
        <p:txBody>
          <a:bodyPr/>
          <a:lstStyle/>
          <a:p>
            <a:fld id="{9E583DDF-CA54-461A-A486-592D2374C532}" type="datetimeFigureOut">
              <a:rPr lang="en-US"/>
              <a:t>11/5/2015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nb-NO" smtClean="0"/>
              <a:t>Klikk for å redigere tittelstil</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a:p>
        </p:txBody>
      </p:sp>
      <p:sp>
        <p:nvSpPr>
          <p:cNvPr id="4" name="Date Placeholder 3"/>
          <p:cNvSpPr>
            <a:spLocks noGrp="1"/>
          </p:cNvSpPr>
          <p:nvPr>
            <p:ph type="dt" sz="half" idx="10"/>
          </p:nvPr>
        </p:nvSpPr>
        <p:spPr/>
        <p:txBody>
          <a:bodyPr/>
          <a:lstStyle/>
          <a:p>
            <a:fld id="{9E583DDF-CA54-461A-A486-592D2374C532}" type="datetimeFigureOut">
              <a:rPr lang="en-US"/>
              <a:t>11/5/2015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a:p>
        </p:txBody>
      </p:sp>
      <p:sp>
        <p:nvSpPr>
          <p:cNvPr id="4" name="Date Placeholder 3"/>
          <p:cNvSpPr>
            <a:spLocks noGrp="1"/>
          </p:cNvSpPr>
          <p:nvPr>
            <p:ph type="dt" sz="half" idx="10"/>
          </p:nvPr>
        </p:nvSpPr>
        <p:spPr/>
        <p:txBody>
          <a:bodyPr/>
          <a:lstStyle/>
          <a:p>
            <a:fld id="{9E583DDF-CA54-461A-A486-592D2374C532}" type="datetimeFigureOut">
              <a:rPr lang="en-US"/>
              <a:t>11/5/2015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nb-NO" smtClean="0"/>
              <a:t>Klikk for å redigere tittelstil</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E583DDF-CA54-461A-A486-592D2374C532}" type="datetimeFigureOut">
              <a:rPr lang="en-US"/>
              <a:t>11/5/2015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11/5/2015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nb-NO" smtClean="0"/>
              <a:t>Klikk for å redigere tittelstil</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nb-NO" smtClean="0"/>
              <a:t>Klikk for å redigere tittelstil</a:t>
            </a:r>
            <a:endParaRPr/>
          </a:p>
        </p:txBody>
      </p:sp>
      <p:sp>
        <p:nvSpPr>
          <p:cNvPr id="3" name="Date Placeholder 2"/>
          <p:cNvSpPr>
            <a:spLocks noGrp="1"/>
          </p:cNvSpPr>
          <p:nvPr>
            <p:ph type="dt" sz="half" idx="10"/>
          </p:nvPr>
        </p:nvSpPr>
        <p:spPr/>
        <p:txBody>
          <a:bodyPr/>
          <a:lstStyle/>
          <a:p>
            <a:fld id="{9E583DDF-CA54-461A-A486-592D2374C532}" type="datetimeFigureOut">
              <a:rPr lang="en-US"/>
              <a:t>11/5/2015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nb-NO" smtClean="0"/>
              <a:t>Klikk for å redigere tittelstil</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9E583DDF-CA54-461A-A486-592D2374C532}" type="datetimeFigureOut">
              <a:rPr lang="en-US"/>
              <a:t>11/5/2015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nb-NO" smtClean="0"/>
              <a:t>Klikk for å redigere tittelstil</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9E583DDF-CA54-461A-A486-592D2374C532}" type="datetimeFigureOut">
              <a:rPr lang="en-US"/>
              <a:t>11/5/2015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nb-NO" smtClean="0"/>
              <a:t>Klikk for å redigere tittelstil</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11/5/2015</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vvest.no/legg-vekk-mobil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create.kahoot.it/?_ga=1.249522625.778098518.1446106110#quiz/96109101-bb16-4a5c-979f-616cf9254855"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09" y="165020"/>
            <a:ext cx="9880397" cy="2263258"/>
          </a:xfrm>
        </p:spPr>
        <p:txBody>
          <a:bodyPr>
            <a:normAutofit fontScale="90000"/>
          </a:bodyPr>
          <a:lstStyle/>
          <a:p>
            <a:pPr marL="0" indent="0" algn="l" defTabSz="914400">
              <a:lnSpc>
                <a:spcPct val="90000"/>
              </a:lnSpc>
              <a:spcBef>
                <a:spcPts val="0"/>
              </a:spcBef>
              <a:buNone/>
            </a:pPr>
            <a:r>
              <a:rPr lang="nb-NO" sz="6600" b="0" i="0" dirty="0" smtClean="0">
                <a:solidFill>
                  <a:schemeClr val="tx1"/>
                </a:solidFill>
                <a:latin typeface="Cambria"/>
                <a:ea typeface="+mj-ea"/>
                <a:cs typeface="+mj-cs"/>
              </a:rPr>
              <a:t>Emne C: </a:t>
            </a:r>
            <a:br>
              <a:rPr lang="nb-NO" sz="6600" b="0" i="0" dirty="0" smtClean="0">
                <a:solidFill>
                  <a:schemeClr val="tx1"/>
                </a:solidFill>
                <a:latin typeface="Cambria"/>
                <a:ea typeface="+mj-ea"/>
                <a:cs typeface="+mj-cs"/>
              </a:rPr>
            </a:br>
            <a:r>
              <a:rPr lang="nb-NO" sz="6600" b="0" i="0" dirty="0" smtClean="0">
                <a:solidFill>
                  <a:schemeClr val="tx1"/>
                </a:solidFill>
                <a:latin typeface="Cambria"/>
                <a:ea typeface="+mj-ea"/>
                <a:cs typeface="+mj-cs"/>
              </a:rPr>
              <a:t>Praktisk bruk av matematikk</a:t>
            </a:r>
            <a:endParaRPr lang="nb-NO" sz="6600" b="0" i="0" dirty="0">
              <a:solidFill>
                <a:schemeClr val="tx1"/>
              </a:solidFill>
              <a:latin typeface="Cambria"/>
              <a:ea typeface="+mj-ea"/>
              <a:cs typeface="+mj-cs"/>
            </a:endParaRPr>
          </a:p>
        </p:txBody>
      </p:sp>
      <p:sp>
        <p:nvSpPr>
          <p:cNvPr id="5" name="Subtitle 4"/>
          <p:cNvSpPr>
            <a:spLocks noGrp="1"/>
          </p:cNvSpPr>
          <p:nvPr>
            <p:ph type="subTitle" idx="1"/>
          </p:nvPr>
        </p:nvSpPr>
        <p:spPr/>
        <p:txBody>
          <a:bodyPr>
            <a:normAutofit/>
          </a:bodyPr>
          <a:lstStyle/>
          <a:p>
            <a:pPr marL="0" indent="0" algn="ctr">
              <a:spcBef>
                <a:spcPts val="0"/>
              </a:spcBef>
              <a:buNone/>
            </a:pPr>
            <a:r>
              <a:rPr lang="nb-NO" sz="2400" b="0" i="0" baseline="0" dirty="0" smtClean="0"/>
              <a:t>Klepp </a:t>
            </a:r>
            <a:r>
              <a:rPr lang="nb-NO" sz="2400" b="0" i="0" baseline="0" dirty="0" err="1" smtClean="0"/>
              <a:t>ungdomsskule</a:t>
            </a:r>
            <a:endParaRPr lang="nb-NO" sz="2400" b="0" i="0" baseline="0"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7927" y="165020"/>
            <a:ext cx="7843779" cy="2263258"/>
          </a:xfrm>
        </p:spPr>
        <p:txBody>
          <a:bodyPr>
            <a:normAutofit/>
          </a:bodyPr>
          <a:lstStyle/>
          <a:p>
            <a:pPr marL="0" indent="0" algn="l" defTabSz="914400">
              <a:lnSpc>
                <a:spcPct val="90000"/>
              </a:lnSpc>
              <a:spcBef>
                <a:spcPts val="0"/>
              </a:spcBef>
              <a:buNone/>
            </a:pPr>
            <a:r>
              <a:rPr lang="nb-NO" dirty="0" smtClean="0">
                <a:latin typeface="Cambria"/>
              </a:rPr>
              <a:t>Å </a:t>
            </a:r>
            <a:r>
              <a:rPr lang="nb-NO" dirty="0" err="1" smtClean="0">
                <a:latin typeface="Cambria"/>
              </a:rPr>
              <a:t>gjere</a:t>
            </a:r>
            <a:r>
              <a:rPr lang="nb-NO" dirty="0" smtClean="0">
                <a:latin typeface="Cambria"/>
              </a:rPr>
              <a:t> om </a:t>
            </a:r>
            <a:r>
              <a:rPr lang="nb-NO" dirty="0" err="1" smtClean="0">
                <a:latin typeface="Cambria"/>
              </a:rPr>
              <a:t>tidseiningar</a:t>
            </a:r>
            <a:endParaRPr lang="nb-NO" sz="6600" b="0" i="0" dirty="0">
              <a:solidFill>
                <a:schemeClr val="tx1"/>
              </a:solidFill>
              <a:latin typeface="Cambria"/>
              <a:ea typeface="+mj-ea"/>
              <a:cs typeface="+mj-cs"/>
            </a:endParaRPr>
          </a:p>
        </p:txBody>
      </p:sp>
      <p:sp>
        <p:nvSpPr>
          <p:cNvPr id="3" name="TekstSylinder 2"/>
          <p:cNvSpPr txBox="1"/>
          <p:nvPr/>
        </p:nvSpPr>
        <p:spPr>
          <a:xfrm>
            <a:off x="4333009" y="2722417"/>
            <a:ext cx="1367618" cy="369332"/>
          </a:xfrm>
          <a:prstGeom prst="rect">
            <a:avLst/>
          </a:prstGeom>
          <a:noFill/>
        </p:spPr>
        <p:txBody>
          <a:bodyPr wrap="none" rtlCol="0">
            <a:spAutoFit/>
          </a:bodyPr>
          <a:lstStyle/>
          <a:p>
            <a:r>
              <a:rPr lang="nb-NO" dirty="0"/>
              <a:t>s</a:t>
            </a:r>
            <a:r>
              <a:rPr lang="nb-NO" dirty="0" smtClean="0"/>
              <a:t> 178 i boka</a:t>
            </a:r>
            <a:endParaRPr lang="nb-NO" dirty="0"/>
          </a:p>
        </p:txBody>
      </p:sp>
    </p:spTree>
    <p:extLst>
      <p:ext uri="{BB962C8B-B14F-4D97-AF65-F5344CB8AC3E}">
        <p14:creationId xmlns:p14="http://schemas.microsoft.com/office/powerpoint/2010/main" val="41975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Gjer</a:t>
            </a:r>
            <a:r>
              <a:rPr lang="nb-NO" dirty="0" smtClean="0"/>
              <a:t> om 2,40 </a:t>
            </a:r>
            <a:r>
              <a:rPr lang="nb-NO" dirty="0" err="1" smtClean="0"/>
              <a:t>timar</a:t>
            </a:r>
            <a:r>
              <a:rPr lang="nb-NO" dirty="0" smtClean="0"/>
              <a:t> til </a:t>
            </a:r>
            <a:r>
              <a:rPr lang="nb-NO" dirty="0" err="1" smtClean="0"/>
              <a:t>timar</a:t>
            </a:r>
            <a:r>
              <a:rPr lang="nb-NO" dirty="0" smtClean="0"/>
              <a:t> og minutt </a:t>
            </a:r>
            <a:r>
              <a:rPr lang="nb-NO" dirty="0" smtClean="0">
                <a:solidFill>
                  <a:srgbClr val="FF0000"/>
                </a:solidFill>
              </a:rPr>
              <a:t>s 179</a:t>
            </a:r>
            <a:endParaRPr lang="nb-NO" dirty="0">
              <a:solidFill>
                <a:srgbClr val="FF0000"/>
              </a:solidFill>
            </a:endParaRPr>
          </a:p>
        </p:txBody>
      </p:sp>
      <p:sp>
        <p:nvSpPr>
          <p:cNvPr id="3" name="Plassholder for innhold 2"/>
          <p:cNvSpPr>
            <a:spLocks noGrp="1"/>
          </p:cNvSpPr>
          <p:nvPr>
            <p:ph idx="1"/>
          </p:nvPr>
        </p:nvSpPr>
        <p:spPr/>
        <p:txBody>
          <a:bodyPr/>
          <a:lstStyle/>
          <a:p>
            <a:pPr marL="45720" indent="0">
              <a:buNone/>
            </a:pPr>
            <a:r>
              <a:rPr lang="nb-NO" dirty="0" smtClean="0"/>
              <a:t>2,40 </a:t>
            </a:r>
            <a:r>
              <a:rPr lang="nb-NO" dirty="0" err="1" smtClean="0"/>
              <a:t>timar</a:t>
            </a:r>
            <a:r>
              <a:rPr lang="nb-NO" dirty="0" smtClean="0"/>
              <a:t> = 2 </a:t>
            </a:r>
            <a:r>
              <a:rPr lang="nb-NO" dirty="0" err="1" smtClean="0"/>
              <a:t>timar</a:t>
            </a:r>
            <a:r>
              <a:rPr lang="nb-NO" dirty="0" smtClean="0"/>
              <a:t> + 0,40 </a:t>
            </a:r>
            <a:r>
              <a:rPr lang="nb-NO" dirty="0" err="1" smtClean="0"/>
              <a:t>timar</a:t>
            </a:r>
            <a:endParaRPr lang="nb-NO" dirty="0" smtClean="0"/>
          </a:p>
          <a:p>
            <a:pPr marL="45720" indent="0">
              <a:buNone/>
            </a:pPr>
            <a:r>
              <a:rPr lang="nb-NO" dirty="0" smtClean="0"/>
              <a:t>1 time skriv vi som </a:t>
            </a:r>
            <a:r>
              <a:rPr lang="nb-NO" b="1" dirty="0" smtClean="0"/>
              <a:t>1 t</a:t>
            </a:r>
          </a:p>
          <a:p>
            <a:pPr marL="45720" indent="0">
              <a:buNone/>
            </a:pPr>
            <a:r>
              <a:rPr lang="nb-NO" dirty="0" smtClean="0"/>
              <a:t>2,40 t = 2 t + 0,40 t</a:t>
            </a:r>
          </a:p>
          <a:p>
            <a:pPr marL="45720" indent="0">
              <a:buNone/>
            </a:pPr>
            <a:r>
              <a:rPr lang="nb-NO" b="1" dirty="0" smtClean="0"/>
              <a:t>Vi veit at 1 t = 60 min</a:t>
            </a:r>
          </a:p>
          <a:p>
            <a:pPr marL="45720" indent="0">
              <a:buNone/>
            </a:pPr>
            <a:r>
              <a:rPr lang="nb-NO" dirty="0" smtClean="0"/>
              <a:t>0,40 t = 0,40 ∙ 60 min = 24 min</a:t>
            </a:r>
          </a:p>
          <a:p>
            <a:pPr marL="45720" indent="0">
              <a:buNone/>
            </a:pPr>
            <a:r>
              <a:rPr lang="nb-NO" dirty="0" smtClean="0"/>
              <a:t>2,40 t = 2 t + 0,40 </a:t>
            </a:r>
            <a:r>
              <a:rPr lang="nb-NO" dirty="0"/>
              <a:t>∙ 60 min </a:t>
            </a:r>
            <a:r>
              <a:rPr lang="nb-NO" dirty="0" smtClean="0"/>
              <a:t>= 2 t + 24 min</a:t>
            </a:r>
          </a:p>
          <a:p>
            <a:pPr marL="45720" indent="0">
              <a:buNone/>
            </a:pPr>
            <a:r>
              <a:rPr lang="nb-NO" b="1" dirty="0" smtClean="0"/>
              <a:t>Dette skriv vi slik: </a:t>
            </a:r>
            <a:r>
              <a:rPr lang="nb-NO" dirty="0" smtClean="0"/>
              <a:t>2,40 t </a:t>
            </a:r>
            <a:r>
              <a:rPr lang="nb-NO" u="dbl" dirty="0" smtClean="0"/>
              <a:t>= 2 t og 24 min</a:t>
            </a:r>
          </a:p>
          <a:p>
            <a:pPr marL="45720" indent="0">
              <a:buNone/>
            </a:pPr>
            <a:endParaRPr lang="nb-NO" dirty="0"/>
          </a:p>
        </p:txBody>
      </p:sp>
    </p:spTree>
    <p:extLst>
      <p:ext uri="{BB962C8B-B14F-4D97-AF65-F5344CB8AC3E}">
        <p14:creationId xmlns:p14="http://schemas.microsoft.com/office/powerpoint/2010/main" val="20439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Gjer</a:t>
            </a:r>
            <a:r>
              <a:rPr lang="nb-NO" dirty="0" smtClean="0"/>
              <a:t> om til minutt og sekund</a:t>
            </a:r>
            <a:endParaRPr lang="nb-NO" dirty="0"/>
          </a:p>
        </p:txBody>
      </p:sp>
      <p:sp>
        <p:nvSpPr>
          <p:cNvPr id="3" name="Plassholder for innhold 2"/>
          <p:cNvSpPr>
            <a:spLocks noGrp="1"/>
          </p:cNvSpPr>
          <p:nvPr>
            <p:ph idx="1"/>
          </p:nvPr>
        </p:nvSpPr>
        <p:spPr/>
        <p:txBody>
          <a:bodyPr/>
          <a:lstStyle/>
          <a:p>
            <a:r>
              <a:rPr lang="nb-NO" dirty="0" err="1" smtClean="0"/>
              <a:t>Gjer</a:t>
            </a:r>
            <a:r>
              <a:rPr lang="nb-NO" dirty="0" smtClean="0"/>
              <a:t> om 3,6 min til minutt og sekund</a:t>
            </a:r>
          </a:p>
          <a:p>
            <a:pPr marL="45720" indent="0">
              <a:buNone/>
            </a:pPr>
            <a:r>
              <a:rPr lang="nb-NO" dirty="0" smtClean="0"/>
              <a:t>1 min = 60 s</a:t>
            </a:r>
          </a:p>
          <a:p>
            <a:pPr marL="45720" indent="0">
              <a:buNone/>
            </a:pPr>
            <a:r>
              <a:rPr lang="nb-NO" dirty="0" smtClean="0"/>
              <a:t>3,6 min = 3 min + 0,6 min = 3 min + </a:t>
            </a:r>
            <a:r>
              <a:rPr lang="nb-NO" b="1" dirty="0" smtClean="0"/>
              <a:t>0,6 ∙ 60 s </a:t>
            </a:r>
            <a:r>
              <a:rPr lang="nb-NO" dirty="0" smtClean="0"/>
              <a:t>= 3 min 36 s</a:t>
            </a:r>
          </a:p>
          <a:p>
            <a:pPr marL="45720" indent="0">
              <a:buNone/>
            </a:pPr>
            <a:r>
              <a:rPr lang="nb-NO" u="dbl" dirty="0" smtClean="0"/>
              <a:t>3,6 min = 3 min og 36 s</a:t>
            </a:r>
          </a:p>
          <a:p>
            <a:pPr marL="45720" indent="0">
              <a:buNone/>
            </a:pPr>
            <a:endParaRPr lang="nb-NO" u="dbl" dirty="0"/>
          </a:p>
          <a:p>
            <a:pPr marL="45720" indent="0">
              <a:buNone/>
            </a:pPr>
            <a:r>
              <a:rPr lang="nb-NO" dirty="0" smtClean="0"/>
              <a:t>Øving: </a:t>
            </a:r>
            <a:r>
              <a:rPr lang="nb-NO" dirty="0" smtClean="0">
                <a:solidFill>
                  <a:srgbClr val="FF0000"/>
                </a:solidFill>
              </a:rPr>
              <a:t>C 7 s 180</a:t>
            </a:r>
            <a:endParaRPr lang="nb-NO" dirty="0">
              <a:solidFill>
                <a:srgbClr val="FF0000"/>
              </a:solidFill>
            </a:endParaRPr>
          </a:p>
        </p:txBody>
      </p:sp>
    </p:spTree>
    <p:extLst>
      <p:ext uri="{BB962C8B-B14F-4D97-AF65-F5344CB8AC3E}">
        <p14:creationId xmlns:p14="http://schemas.microsoft.com/office/powerpoint/2010/main" val="349159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Gjer</a:t>
            </a:r>
            <a:r>
              <a:rPr lang="nb-NO" dirty="0" smtClean="0"/>
              <a:t> om 3 t og 24 min til </a:t>
            </a:r>
            <a:r>
              <a:rPr lang="nb-NO" dirty="0" err="1" smtClean="0"/>
              <a:t>desimaltal</a:t>
            </a:r>
            <a:r>
              <a:rPr lang="nb-NO" dirty="0" smtClean="0"/>
              <a:t> </a:t>
            </a:r>
            <a:r>
              <a:rPr lang="nb-NO" dirty="0" smtClean="0">
                <a:solidFill>
                  <a:srgbClr val="FF0000"/>
                </a:solidFill>
              </a:rPr>
              <a:t>s 180</a:t>
            </a:r>
            <a:endParaRPr lang="nb-NO" dirty="0">
              <a:solidFill>
                <a:srgbClr val="FF0000"/>
              </a:solidFill>
            </a:endParaRPr>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p:txBody>
              <a:bodyPr/>
              <a:lstStyle/>
              <a:p>
                <a:pPr marL="45720" indent="0">
                  <a:buNone/>
                </a:pPr>
                <a:r>
                  <a:rPr lang="nb-NO" dirty="0" smtClean="0"/>
                  <a:t>3 t og 24 min = 3 t +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24</m:t>
                        </m:r>
                      </m:num>
                      <m:den>
                        <m:r>
                          <a:rPr lang="nb-NO" b="0" i="1" smtClean="0">
                            <a:latin typeface="Cambria Math" panose="02040503050406030204" pitchFamily="18" charset="0"/>
                          </a:rPr>
                          <m:t>60</m:t>
                        </m:r>
                      </m:den>
                    </m:f>
                  </m:oMath>
                </a14:m>
                <a:r>
                  <a:rPr lang="nb-NO" dirty="0" smtClean="0"/>
                  <a:t> t</a:t>
                </a:r>
              </a:p>
              <a:p>
                <a:pPr marL="45720" indent="0">
                  <a:buNone/>
                </a:pPr>
                <a:r>
                  <a:rPr lang="nb-NO" dirty="0" smtClean="0"/>
                  <a:t>= 3 t + 0,4 t </a:t>
                </a:r>
                <a:r>
                  <a:rPr lang="nb-NO" u="dbl" dirty="0" smtClean="0"/>
                  <a:t>= 3,4 t</a:t>
                </a:r>
              </a:p>
              <a:p>
                <a:pPr marL="45720" indent="0">
                  <a:buNone/>
                </a:pPr>
                <a:endParaRPr lang="nb-NO" u="dbl" dirty="0"/>
              </a:p>
              <a:p>
                <a:pPr marL="45720" indent="0">
                  <a:buNone/>
                </a:pPr>
                <a:r>
                  <a:rPr lang="nb-NO" dirty="0" smtClean="0"/>
                  <a:t>Øving: </a:t>
                </a:r>
                <a:r>
                  <a:rPr lang="nb-NO" dirty="0" smtClean="0">
                    <a:solidFill>
                      <a:srgbClr val="FF0000"/>
                    </a:solidFill>
                  </a:rPr>
                  <a:t>C 8 s 180</a:t>
                </a:r>
                <a:endParaRPr lang="nb-NO" dirty="0">
                  <a:solidFill>
                    <a:srgbClr val="FF0000"/>
                  </a:solidFill>
                </a:endParaRPr>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blipFill rotWithShape="0">
                <a:blip r:embed="rId2"/>
                <a:stretch>
                  <a:fillRect l="-200"/>
                </a:stretch>
              </a:blipFill>
            </p:spPr>
            <p:txBody>
              <a:bodyPr/>
              <a:lstStyle/>
              <a:p>
                <a:r>
                  <a:rPr lang="nb-NO">
                    <a:noFill/>
                  </a:rPr>
                  <a:t> </a:t>
                </a:r>
              </a:p>
            </p:txBody>
          </p:sp>
        </mc:Fallback>
      </mc:AlternateContent>
    </p:spTree>
    <p:extLst>
      <p:ext uri="{BB962C8B-B14F-4D97-AF65-F5344CB8AC3E}">
        <p14:creationId xmlns:p14="http://schemas.microsoft.com/office/powerpoint/2010/main" val="5531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Gjer</a:t>
            </a:r>
            <a:r>
              <a:rPr lang="nb-NO" dirty="0" smtClean="0"/>
              <a:t> om 3 min og 12 s til </a:t>
            </a:r>
            <a:r>
              <a:rPr lang="nb-NO" dirty="0" err="1" smtClean="0"/>
              <a:t>desimaltal</a:t>
            </a:r>
            <a:endParaRPr lang="nb-NO" dirty="0"/>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p:txBody>
              <a:bodyPr/>
              <a:lstStyle/>
              <a:p>
                <a:pPr marL="45720" indent="0">
                  <a:buNone/>
                </a:pPr>
                <a:r>
                  <a:rPr lang="nb-NO" dirty="0" smtClean="0"/>
                  <a:t>3 min og 12 s 	= 3 min + </a:t>
                </a:r>
                <a14:m>
                  <m:oMath xmlns:m="http://schemas.openxmlformats.org/officeDocument/2006/math">
                    <m:f>
                      <m:fPr>
                        <m:ctrlPr>
                          <a:rPr lang="nb-NO" i="1">
                            <a:latin typeface="Cambria Math" panose="02040503050406030204" pitchFamily="18" charset="0"/>
                          </a:rPr>
                        </m:ctrlPr>
                      </m:fPr>
                      <m:num>
                        <m:r>
                          <a:rPr lang="nb-NO" b="0" i="1" smtClean="0">
                            <a:latin typeface="Cambria Math" panose="02040503050406030204" pitchFamily="18" charset="0"/>
                          </a:rPr>
                          <m:t>12</m:t>
                        </m:r>
                      </m:num>
                      <m:den>
                        <m:r>
                          <a:rPr lang="nb-NO" i="1">
                            <a:latin typeface="Cambria Math" panose="02040503050406030204" pitchFamily="18" charset="0"/>
                          </a:rPr>
                          <m:t>60</m:t>
                        </m:r>
                      </m:den>
                    </m:f>
                  </m:oMath>
                </a14:m>
                <a:r>
                  <a:rPr lang="nb-NO" dirty="0"/>
                  <a:t> </a:t>
                </a:r>
                <a:r>
                  <a:rPr lang="nb-NO" dirty="0" smtClean="0"/>
                  <a:t>min </a:t>
                </a:r>
              </a:p>
              <a:p>
                <a:pPr marL="45720" indent="0">
                  <a:buNone/>
                </a:pPr>
                <a:endParaRPr lang="nb-NO" dirty="0"/>
              </a:p>
              <a:p>
                <a:pPr marL="45720" indent="0">
                  <a:buNone/>
                </a:pPr>
                <a:r>
                  <a:rPr lang="nb-NO" dirty="0" smtClean="0"/>
                  <a:t>		= 3 min + 0,2 min </a:t>
                </a:r>
                <a:r>
                  <a:rPr lang="nb-NO" u="dbl" dirty="0" smtClean="0"/>
                  <a:t>= 3,2 min</a:t>
                </a:r>
              </a:p>
              <a:p>
                <a:pPr marL="45720" indent="0">
                  <a:buNone/>
                </a:pPr>
                <a:endParaRPr lang="nb-NO" u="dbl" dirty="0"/>
              </a:p>
              <a:p>
                <a:pPr marL="45720" indent="0">
                  <a:buNone/>
                </a:pPr>
                <a:r>
                  <a:rPr lang="nb-NO" dirty="0" smtClean="0"/>
                  <a:t>Øving: </a:t>
                </a:r>
                <a:r>
                  <a:rPr lang="nb-NO" dirty="0" smtClean="0">
                    <a:solidFill>
                      <a:srgbClr val="FF0000"/>
                    </a:solidFill>
                  </a:rPr>
                  <a:t>C 9 s 180</a:t>
                </a:r>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blipFill rotWithShape="0">
                <a:blip r:embed="rId2"/>
                <a:stretch>
                  <a:fillRect l="-200"/>
                </a:stretch>
              </a:blipFill>
            </p:spPr>
            <p:txBody>
              <a:bodyPr/>
              <a:lstStyle/>
              <a:p>
                <a:r>
                  <a:rPr lang="nb-NO">
                    <a:noFill/>
                  </a:rPr>
                  <a:t> </a:t>
                </a:r>
              </a:p>
            </p:txBody>
          </p:sp>
        </mc:Fallback>
      </mc:AlternateContent>
    </p:spTree>
    <p:extLst>
      <p:ext uri="{BB962C8B-B14F-4D97-AF65-F5344CB8AC3E}">
        <p14:creationId xmlns:p14="http://schemas.microsoft.com/office/powerpoint/2010/main" val="828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t>
            </a:r>
            <a:r>
              <a:rPr lang="nb-NO" dirty="0" smtClean="0"/>
              <a:t>or mange </a:t>
            </a:r>
            <a:r>
              <a:rPr lang="nb-NO" dirty="0" err="1" smtClean="0"/>
              <a:t>m/s</a:t>
            </a:r>
            <a:r>
              <a:rPr lang="nb-NO" dirty="0" smtClean="0"/>
              <a:t> er 80 km/t?</a:t>
            </a:r>
            <a:endParaRPr lang="nb-NO" dirty="0"/>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p:txBody>
              <a:bodyPr/>
              <a:lstStyle/>
              <a:p>
                <a:pPr marL="45720" indent="0">
                  <a:buNone/>
                </a:pPr>
                <a:r>
                  <a:rPr lang="nb-NO" dirty="0" smtClean="0">
                    <a:solidFill>
                      <a:srgbClr val="FF0000"/>
                    </a:solidFill>
                  </a:rPr>
                  <a:t>1 t = 60 min = 60 s ∙ 60 = 3600 s</a:t>
                </a:r>
              </a:p>
              <a:p>
                <a:pPr marL="45720" indent="0">
                  <a:buNone/>
                </a:pPr>
                <a:r>
                  <a:rPr lang="nb-NO" dirty="0" smtClean="0"/>
                  <a:t>1 km = 1 000 m</a:t>
                </a:r>
              </a:p>
              <a:p>
                <a:pPr marL="45720" indent="0">
                  <a:buNone/>
                </a:pPr>
                <a:endParaRPr lang="nb-NO" dirty="0"/>
              </a:p>
              <a:p>
                <a:pPr marL="45720" indent="0">
                  <a:buNone/>
                </a:pPr>
                <a:r>
                  <a:rPr lang="nb-NO" dirty="0" smtClean="0"/>
                  <a:t>Da har vi:</a:t>
                </a:r>
              </a:p>
              <a:p>
                <a:pPr marL="45720" indent="0">
                  <a:buNone/>
                </a:pPr>
                <a:r>
                  <a:rPr lang="nb-NO" dirty="0" smtClean="0"/>
                  <a:t>80 km/t =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80 ∙1 000 </m:t>
                        </m:r>
                        <m:r>
                          <a:rPr lang="nb-NO" b="0" i="1" smtClean="0">
                            <a:latin typeface="Cambria Math" panose="02040503050406030204" pitchFamily="18" charset="0"/>
                          </a:rPr>
                          <m:t>𝑚</m:t>
                        </m:r>
                      </m:num>
                      <m:den>
                        <m:r>
                          <a:rPr lang="nb-NO" b="0" i="1" smtClean="0">
                            <a:latin typeface="Cambria Math" panose="02040503050406030204" pitchFamily="18" charset="0"/>
                          </a:rPr>
                          <m:t>3 600 </m:t>
                        </m:r>
                        <m:r>
                          <a:rPr lang="nb-NO" b="0" i="1" smtClean="0">
                            <a:latin typeface="Cambria Math" panose="02040503050406030204" pitchFamily="18" charset="0"/>
                          </a:rPr>
                          <m:t>𝑠</m:t>
                        </m:r>
                      </m:den>
                    </m:f>
                  </m:oMath>
                </a14:m>
                <a:r>
                  <a:rPr lang="nb-NO" dirty="0" smtClean="0"/>
                  <a:t> </a:t>
                </a:r>
                <a:r>
                  <a:rPr lang="nb-NO" u="dbl" dirty="0" smtClean="0"/>
                  <a:t>= 22,2 </a:t>
                </a:r>
                <a:r>
                  <a:rPr lang="nb-NO" u="dbl" dirty="0" err="1" smtClean="0"/>
                  <a:t>m/s</a:t>
                </a:r>
                <a:r>
                  <a:rPr lang="nb-NO" dirty="0" smtClean="0"/>
                  <a:t>                    </a:t>
                </a:r>
                <a:r>
                  <a:rPr lang="nb-NO" u="dbl" dirty="0" smtClean="0">
                    <a:hlinkClick r:id="rId2"/>
                  </a:rPr>
                  <a:t>Film km/t - </a:t>
                </a:r>
                <a:r>
                  <a:rPr lang="nb-NO" u="dbl" dirty="0" err="1" smtClean="0">
                    <a:hlinkClick r:id="rId2"/>
                  </a:rPr>
                  <a:t>m/s</a:t>
                </a:r>
                <a:r>
                  <a:rPr lang="nb-NO" u="dbl" dirty="0" smtClean="0"/>
                  <a:t> </a:t>
                </a:r>
                <a:r>
                  <a:rPr lang="nb-NO" dirty="0" smtClean="0"/>
                  <a:t>       </a:t>
                </a:r>
                <a:r>
                  <a:rPr lang="nb-NO" dirty="0" smtClean="0">
                    <a:solidFill>
                      <a:schemeClr val="bg1">
                        <a:lumMod val="65000"/>
                      </a:schemeClr>
                    </a:solidFill>
                  </a:rPr>
                  <a:t>(3:21 inn i filmen)</a:t>
                </a:r>
                <a:endParaRPr lang="nb-NO" dirty="0">
                  <a:solidFill>
                    <a:schemeClr val="bg1">
                      <a:lumMod val="65000"/>
                    </a:schemeClr>
                  </a:solidFill>
                </a:endParaRPr>
              </a:p>
              <a:p>
                <a:pPr marL="45720" indent="0">
                  <a:buNone/>
                </a:pPr>
                <a:endParaRPr lang="nb-NO" u="dbl" dirty="0" smtClean="0"/>
              </a:p>
              <a:p>
                <a:pPr marL="45720" indent="0">
                  <a:buNone/>
                </a:pPr>
                <a:r>
                  <a:rPr lang="nb-NO" dirty="0" smtClean="0"/>
                  <a:t>Øving: </a:t>
                </a:r>
                <a:r>
                  <a:rPr lang="nb-NO" dirty="0" smtClean="0">
                    <a:solidFill>
                      <a:srgbClr val="FF0000"/>
                    </a:solidFill>
                  </a:rPr>
                  <a:t>C 10 s 181</a:t>
                </a:r>
                <a:endParaRPr lang="nb-NO" dirty="0">
                  <a:solidFill>
                    <a:srgbClr val="FF0000"/>
                  </a:solidFill>
                </a:endParaRPr>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blipFill rotWithShape="0">
                <a:blip r:embed="rId3"/>
                <a:stretch>
                  <a:fillRect l="-200" t="-881"/>
                </a:stretch>
              </a:blipFill>
            </p:spPr>
            <p:txBody>
              <a:bodyPr/>
              <a:lstStyle/>
              <a:p>
                <a:r>
                  <a:rPr lang="nb-NO">
                    <a:noFill/>
                  </a:rPr>
                  <a:t> </a:t>
                </a:r>
              </a:p>
            </p:txBody>
          </p:sp>
        </mc:Fallback>
      </mc:AlternateContent>
    </p:spTree>
    <p:extLst>
      <p:ext uri="{BB962C8B-B14F-4D97-AF65-F5344CB8AC3E}">
        <p14:creationId xmlns:p14="http://schemas.microsoft.com/office/powerpoint/2010/main" val="394782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Kor mange km/t er 30 m/s?</a:t>
            </a:r>
            <a:endParaRPr lang="nb-NO" dirty="0"/>
          </a:p>
        </p:txBody>
      </p:sp>
      <p:sp>
        <p:nvSpPr>
          <p:cNvPr id="3" name="Plassholder for innhold 2"/>
          <p:cNvSpPr>
            <a:spLocks noGrp="1"/>
          </p:cNvSpPr>
          <p:nvPr>
            <p:ph idx="1"/>
          </p:nvPr>
        </p:nvSpPr>
        <p:spPr/>
        <p:txBody>
          <a:bodyPr/>
          <a:lstStyle/>
          <a:p>
            <a:pPr marL="45720" indent="0">
              <a:buNone/>
            </a:pPr>
            <a:endParaRPr lang="nb-NO" dirty="0" smtClean="0"/>
          </a:p>
          <a:p>
            <a:pPr marL="45720" indent="0">
              <a:buNone/>
            </a:pPr>
            <a:r>
              <a:rPr lang="nb-NO" dirty="0" smtClean="0"/>
              <a:t>30 </a:t>
            </a:r>
            <a:r>
              <a:rPr lang="nb-NO" dirty="0" err="1" smtClean="0"/>
              <a:t>m/s</a:t>
            </a:r>
            <a:r>
              <a:rPr lang="nb-NO" dirty="0" smtClean="0"/>
              <a:t> = 30 ∙ 3 600 </a:t>
            </a:r>
            <a:r>
              <a:rPr lang="nb-NO" dirty="0" err="1" smtClean="0"/>
              <a:t>m/t</a:t>
            </a:r>
            <a:r>
              <a:rPr lang="nb-NO" dirty="0" smtClean="0"/>
              <a:t> = 108 000 </a:t>
            </a:r>
            <a:r>
              <a:rPr lang="nb-NO" dirty="0" err="1" smtClean="0"/>
              <a:t>m/t</a:t>
            </a:r>
            <a:r>
              <a:rPr lang="nb-NO" dirty="0" smtClean="0"/>
              <a:t> </a:t>
            </a:r>
            <a:r>
              <a:rPr lang="nb-NO" u="dbl" dirty="0" smtClean="0"/>
              <a:t>= 108 km/t</a:t>
            </a:r>
          </a:p>
          <a:p>
            <a:pPr marL="45720" indent="0">
              <a:buNone/>
            </a:pPr>
            <a:endParaRPr lang="nb-NO" u="dbl" dirty="0"/>
          </a:p>
          <a:p>
            <a:pPr marL="45720" indent="0">
              <a:buNone/>
            </a:pPr>
            <a:r>
              <a:rPr lang="nb-NO" dirty="0" smtClean="0"/>
              <a:t>Øving: </a:t>
            </a:r>
            <a:r>
              <a:rPr lang="nb-NO" dirty="0" smtClean="0">
                <a:solidFill>
                  <a:srgbClr val="FF0000"/>
                </a:solidFill>
              </a:rPr>
              <a:t>C 11 og C 12 s 181</a:t>
            </a:r>
            <a:endParaRPr lang="nb-NO" dirty="0">
              <a:solidFill>
                <a:srgbClr val="FF0000"/>
              </a:solidFill>
            </a:endParaRPr>
          </a:p>
        </p:txBody>
      </p:sp>
    </p:spTree>
    <p:extLst>
      <p:ext uri="{BB962C8B-B14F-4D97-AF65-F5344CB8AC3E}">
        <p14:creationId xmlns:p14="http://schemas.microsoft.com/office/powerpoint/2010/main" val="131073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Løysingsforslag  C 167 s 224 (</a:t>
            </a:r>
            <a:r>
              <a:rPr lang="nb-NO" dirty="0" err="1" smtClean="0">
                <a:solidFill>
                  <a:srgbClr val="FF0000"/>
                </a:solidFill>
              </a:rPr>
              <a:t>raud</a:t>
            </a:r>
            <a:r>
              <a:rPr lang="nb-NO" dirty="0" smtClean="0"/>
              <a:t>)</a:t>
            </a:r>
            <a:endParaRPr lang="nb-NO" dirty="0"/>
          </a:p>
        </p:txBody>
      </p:sp>
      <p:sp>
        <p:nvSpPr>
          <p:cNvPr id="3" name="Plassholder for innhold 2"/>
          <p:cNvSpPr>
            <a:spLocks noGrp="1"/>
          </p:cNvSpPr>
          <p:nvPr>
            <p:ph idx="1"/>
          </p:nvPr>
        </p:nvSpPr>
        <p:spPr>
          <a:xfrm>
            <a:off x="1528572" y="1485900"/>
            <a:ext cx="5786628" cy="4152901"/>
          </a:xfrm>
        </p:spPr>
        <p:txBody>
          <a:bodyPr/>
          <a:lstStyle/>
          <a:p>
            <a:pPr marL="45720" indent="0">
              <a:buNone/>
            </a:pPr>
            <a:r>
              <a:rPr lang="nb-NO" dirty="0" err="1" smtClean="0"/>
              <a:t>Ein</a:t>
            </a:r>
            <a:r>
              <a:rPr lang="nb-NO" dirty="0" smtClean="0"/>
              <a:t> bil </a:t>
            </a:r>
            <a:r>
              <a:rPr lang="nb-NO" dirty="0" err="1" smtClean="0"/>
              <a:t>køyrde</a:t>
            </a:r>
            <a:r>
              <a:rPr lang="nb-NO" dirty="0" smtClean="0"/>
              <a:t> 16,2 km på 18 min 30 s. </a:t>
            </a:r>
          </a:p>
          <a:p>
            <a:pPr marL="45720" indent="0">
              <a:buNone/>
            </a:pPr>
            <a:r>
              <a:rPr lang="nb-NO" dirty="0" smtClean="0"/>
              <a:t>Kva gjennomsnittsfart hadde bilen?</a:t>
            </a:r>
          </a:p>
          <a:p>
            <a:pPr marL="45720" indent="0">
              <a:buNone/>
            </a:pPr>
            <a:endParaRPr lang="nb-NO" dirty="0" smtClean="0">
              <a:latin typeface="Calibri" panose="020F0502020204030204" pitchFamily="34" charset="0"/>
            </a:endParaRPr>
          </a:p>
          <a:p>
            <a:pPr marL="45720" indent="0">
              <a:buNone/>
            </a:pPr>
            <a:r>
              <a:rPr lang="nb-NO" dirty="0" smtClean="0">
                <a:latin typeface="Calibri" panose="020F0502020204030204" pitchFamily="34" charset="0"/>
              </a:rPr>
              <a:t>16,2 km = 16,2 ∙ 1000 </a:t>
            </a:r>
            <a:r>
              <a:rPr lang="nb-NO" u="sng" dirty="0" smtClean="0">
                <a:latin typeface="Calibri" panose="020F0502020204030204" pitchFamily="34" charset="0"/>
              </a:rPr>
              <a:t>= 16 200 m</a:t>
            </a:r>
          </a:p>
          <a:p>
            <a:pPr marL="45720" indent="0">
              <a:buNone/>
            </a:pPr>
            <a:r>
              <a:rPr lang="nb-NO" dirty="0" smtClean="0">
                <a:latin typeface="Calibri" panose="020F0502020204030204" pitchFamily="34" charset="0"/>
              </a:rPr>
              <a:t>18 min 30 s = 18 ∙ 60 + 30 </a:t>
            </a:r>
            <a:r>
              <a:rPr lang="nb-NO" u="sng" dirty="0" smtClean="0">
                <a:latin typeface="Calibri" panose="020F0502020204030204" pitchFamily="34" charset="0"/>
              </a:rPr>
              <a:t>= 1110 s</a:t>
            </a:r>
          </a:p>
          <a:p>
            <a:pPr marL="45720" indent="0">
              <a:buNone/>
            </a:pPr>
            <a:endParaRPr lang="nb-NO" u="sng" dirty="0">
              <a:latin typeface="Calibri" panose="020F0502020204030204" pitchFamily="34" charset="0"/>
            </a:endParaRPr>
          </a:p>
          <a:p>
            <a:pPr marL="45720" indent="0">
              <a:buNone/>
            </a:pPr>
            <a:r>
              <a:rPr lang="nb-NO" dirty="0" smtClean="0">
                <a:latin typeface="Calibri" panose="020F0502020204030204" pitchFamily="34" charset="0"/>
              </a:rPr>
              <a:t>16 200 m : 1110 s </a:t>
            </a:r>
            <a:r>
              <a:rPr lang="nb-NO" u="sng" dirty="0" smtClean="0">
                <a:latin typeface="Calibri" panose="020F0502020204030204" pitchFamily="34" charset="0"/>
              </a:rPr>
              <a:t>≈ 14,6 </a:t>
            </a:r>
            <a:r>
              <a:rPr lang="nb-NO" u="sng" dirty="0" err="1" smtClean="0">
                <a:latin typeface="Calibri" panose="020F0502020204030204" pitchFamily="34" charset="0"/>
              </a:rPr>
              <a:t>m/s</a:t>
            </a:r>
            <a:endParaRPr lang="nb-NO" u="sng" dirty="0" smtClean="0">
              <a:latin typeface="Calibri" panose="020F0502020204030204" pitchFamily="34" charset="0"/>
            </a:endParaRPr>
          </a:p>
          <a:p>
            <a:pPr marL="45720" indent="0">
              <a:buNone/>
            </a:pPr>
            <a:r>
              <a:rPr lang="nb-NO" dirty="0" smtClean="0">
                <a:latin typeface="Calibri" panose="020F0502020204030204" pitchFamily="34" charset="0"/>
              </a:rPr>
              <a:t>14,6 </a:t>
            </a:r>
            <a:r>
              <a:rPr lang="nb-NO" dirty="0" err="1" smtClean="0">
                <a:latin typeface="Calibri" panose="020F0502020204030204" pitchFamily="34" charset="0"/>
              </a:rPr>
              <a:t>m/s</a:t>
            </a:r>
            <a:r>
              <a:rPr lang="nb-NO" dirty="0" smtClean="0">
                <a:latin typeface="Calibri" panose="020F0502020204030204" pitchFamily="34" charset="0"/>
              </a:rPr>
              <a:t> = 14,6 ∙ 3600 </a:t>
            </a:r>
            <a:r>
              <a:rPr lang="nb-NO" dirty="0" err="1" smtClean="0">
                <a:latin typeface="Calibri" panose="020F0502020204030204" pitchFamily="34" charset="0"/>
              </a:rPr>
              <a:t>m/t</a:t>
            </a:r>
            <a:r>
              <a:rPr lang="nb-NO" dirty="0" smtClean="0">
                <a:latin typeface="Calibri" panose="020F0502020204030204" pitchFamily="34" charset="0"/>
              </a:rPr>
              <a:t> = 52 560 </a:t>
            </a:r>
            <a:r>
              <a:rPr lang="nb-NO" dirty="0" err="1" smtClean="0">
                <a:latin typeface="Calibri" panose="020F0502020204030204" pitchFamily="34" charset="0"/>
              </a:rPr>
              <a:t>m/t</a:t>
            </a:r>
            <a:r>
              <a:rPr lang="nb-NO" dirty="0" smtClean="0">
                <a:latin typeface="Calibri" panose="020F0502020204030204" pitchFamily="34" charset="0"/>
              </a:rPr>
              <a:t> </a:t>
            </a:r>
            <a:r>
              <a:rPr lang="nb-NO" u="dbl" dirty="0" smtClean="0">
                <a:latin typeface="Calibri" panose="020F0502020204030204" pitchFamily="34" charset="0"/>
              </a:rPr>
              <a:t>≈ 52,6 km/t</a:t>
            </a:r>
            <a:endParaRPr lang="nb-NO" u="dbl" dirty="0">
              <a:latin typeface="Calibri" panose="020F0502020204030204" pitchFamily="34" charset="0"/>
            </a:endParaRPr>
          </a:p>
        </p:txBody>
      </p:sp>
      <p:sp>
        <p:nvSpPr>
          <p:cNvPr id="4" name="TekstSylinder 3"/>
          <p:cNvSpPr txBox="1"/>
          <p:nvPr/>
        </p:nvSpPr>
        <p:spPr>
          <a:xfrm>
            <a:off x="7907482" y="5269469"/>
            <a:ext cx="1874231" cy="369332"/>
          </a:xfrm>
          <a:prstGeom prst="rect">
            <a:avLst/>
          </a:prstGeom>
          <a:solidFill>
            <a:srgbClr val="FFC000"/>
          </a:solidFill>
        </p:spPr>
        <p:txBody>
          <a:bodyPr wrap="none" rtlCol="0">
            <a:spAutoFit/>
          </a:bodyPr>
          <a:lstStyle/>
          <a:p>
            <a:r>
              <a:rPr lang="nb-NO" dirty="0" smtClean="0"/>
              <a:t>14,6 ∙ 3,6 = 52,56</a:t>
            </a:r>
            <a:endParaRPr lang="nb-NO" dirty="0"/>
          </a:p>
        </p:txBody>
      </p:sp>
      <mc:AlternateContent xmlns:mc="http://schemas.openxmlformats.org/markup-compatibility/2006" xmlns:a14="http://schemas.microsoft.com/office/drawing/2010/main">
        <mc:Choice Requires="a14">
          <p:sp>
            <p:nvSpPr>
              <p:cNvPr id="5" name="TekstSylinder 4"/>
              <p:cNvSpPr txBox="1"/>
              <p:nvPr/>
            </p:nvSpPr>
            <p:spPr>
              <a:xfrm>
                <a:off x="7907482" y="4592782"/>
                <a:ext cx="1111202" cy="485774"/>
              </a:xfrm>
              <a:prstGeom prst="rect">
                <a:avLst/>
              </a:prstGeom>
              <a:solidFill>
                <a:srgbClr val="FFC000"/>
              </a:solidFill>
            </p:spPr>
            <p:txBody>
              <a:bodyPr wrap="none" rtlCol="0">
                <a:spAutoFit/>
              </a:bodyPr>
              <a:lstStyle/>
              <a:p>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3600</m:t>
                        </m:r>
                      </m:num>
                      <m:den>
                        <m:r>
                          <a:rPr lang="nb-NO" b="0" i="1" smtClean="0">
                            <a:latin typeface="Cambria Math" panose="02040503050406030204" pitchFamily="18" charset="0"/>
                          </a:rPr>
                          <m:t>1000</m:t>
                        </m:r>
                      </m:den>
                    </m:f>
                  </m:oMath>
                </a14:m>
                <a:r>
                  <a:rPr lang="nb-NO" dirty="0" smtClean="0"/>
                  <a:t> = 3,6</a:t>
                </a:r>
                <a:endParaRPr lang="nb-NO" dirty="0"/>
              </a:p>
            </p:txBody>
          </p:sp>
        </mc:Choice>
        <mc:Fallback xmlns="">
          <p:sp>
            <p:nvSpPr>
              <p:cNvPr id="5" name="TekstSylinder 4"/>
              <p:cNvSpPr txBox="1">
                <a:spLocks noRot="1" noChangeAspect="1" noMove="1" noResize="1" noEditPoints="1" noAdjustHandles="1" noChangeArrowheads="1" noChangeShapeType="1" noTextEdit="1"/>
              </p:cNvSpPr>
              <p:nvPr/>
            </p:nvSpPr>
            <p:spPr>
              <a:xfrm>
                <a:off x="7907482" y="4592782"/>
                <a:ext cx="1111202" cy="485774"/>
              </a:xfrm>
              <a:prstGeom prst="rect">
                <a:avLst/>
              </a:prstGeom>
              <a:blipFill rotWithShape="0">
                <a:blip r:embed="rId2"/>
                <a:stretch>
                  <a:fillRect r="-4396" b="-5000"/>
                </a:stretch>
              </a:blipFill>
            </p:spPr>
            <p:txBody>
              <a:bodyPr/>
              <a:lstStyle/>
              <a:p>
                <a:r>
                  <a:rPr lang="nb-NO">
                    <a:noFill/>
                  </a:rPr>
                  <a:t> </a:t>
                </a:r>
              </a:p>
            </p:txBody>
          </p:sp>
        </mc:Fallback>
      </mc:AlternateContent>
      <p:sp>
        <p:nvSpPr>
          <p:cNvPr id="6" name="TekstSylinder 5"/>
          <p:cNvSpPr txBox="1"/>
          <p:nvPr/>
        </p:nvSpPr>
        <p:spPr>
          <a:xfrm>
            <a:off x="9092047" y="4432225"/>
            <a:ext cx="2566554" cy="646331"/>
          </a:xfrm>
          <a:prstGeom prst="rect">
            <a:avLst/>
          </a:prstGeom>
          <a:solidFill>
            <a:schemeClr val="accent1">
              <a:lumMod val="60000"/>
              <a:lumOff val="40000"/>
            </a:schemeClr>
          </a:solidFill>
        </p:spPr>
        <p:txBody>
          <a:bodyPr wrap="square" rtlCol="0">
            <a:spAutoFit/>
          </a:bodyPr>
          <a:lstStyle/>
          <a:p>
            <a:r>
              <a:rPr lang="nb-NO" dirty="0" err="1" smtClean="0"/>
              <a:t>m/s</a:t>
            </a:r>
            <a:r>
              <a:rPr lang="nb-NO" dirty="0" smtClean="0"/>
              <a:t> ⟶ km/t       	∙ 3,6</a:t>
            </a:r>
          </a:p>
          <a:p>
            <a:r>
              <a:rPr lang="nb-NO" dirty="0" smtClean="0"/>
              <a:t>k</a:t>
            </a:r>
            <a:r>
              <a:rPr lang="nb-NO" smtClean="0"/>
              <a:t>m/t </a:t>
            </a:r>
            <a:r>
              <a:rPr lang="nb-NO" dirty="0" smtClean="0"/>
              <a:t>⟶ </a:t>
            </a:r>
            <a:r>
              <a:rPr lang="nb-NO" dirty="0" err="1" smtClean="0"/>
              <a:t>m/s</a:t>
            </a:r>
            <a:r>
              <a:rPr lang="nb-NO" dirty="0" smtClean="0"/>
              <a:t>	: 3,6</a:t>
            </a:r>
            <a:endParaRPr lang="nb-NO" dirty="0"/>
          </a:p>
        </p:txBody>
      </p:sp>
    </p:spTree>
    <p:extLst>
      <p:ext uri="{BB962C8B-B14F-4D97-AF65-F5344CB8AC3E}">
        <p14:creationId xmlns:p14="http://schemas.microsoft.com/office/powerpoint/2010/main" val="30999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Løysingsforslag C 180 </a:t>
            </a:r>
            <a:r>
              <a:rPr lang="nb-NO" dirty="0" smtClean="0">
                <a:solidFill>
                  <a:srgbClr val="FF0000"/>
                </a:solidFill>
              </a:rPr>
              <a:t>s 229</a:t>
            </a:r>
            <a:endParaRPr lang="nb-NO" dirty="0">
              <a:solidFill>
                <a:srgbClr val="FF0000"/>
              </a:solidFill>
            </a:endParaRPr>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a:xfrm>
                <a:off x="1528572" y="1485900"/>
                <a:ext cx="9134856" cy="1454727"/>
              </a:xfrm>
            </p:spPr>
            <p:txBody>
              <a:bodyPr/>
              <a:lstStyle/>
              <a:p>
                <a:pPr marL="45720" indent="0">
                  <a:buNone/>
                </a:pPr>
                <a:r>
                  <a:rPr lang="nb-NO" dirty="0" smtClean="0"/>
                  <a:t>Rolfsen og Olsen er </a:t>
                </a:r>
                <a:r>
                  <a:rPr lang="nb-NO" dirty="0" err="1" smtClean="0"/>
                  <a:t>naboar</a:t>
                </a:r>
                <a:r>
                  <a:rPr lang="nb-NO" dirty="0" smtClean="0"/>
                  <a:t> og har hytte like ved sida av </a:t>
                </a:r>
                <a:r>
                  <a:rPr lang="nb-NO" dirty="0" err="1" smtClean="0"/>
                  <a:t>kvarandre</a:t>
                </a:r>
                <a:r>
                  <a:rPr lang="nb-NO" dirty="0" smtClean="0"/>
                  <a:t> på fjellet. </a:t>
                </a:r>
                <a:r>
                  <a:rPr lang="nb-NO" dirty="0" err="1" smtClean="0"/>
                  <a:t>Ein</a:t>
                </a:r>
                <a:r>
                  <a:rPr lang="nb-NO" dirty="0" smtClean="0"/>
                  <a:t> fredag starta </a:t>
                </a:r>
                <a:r>
                  <a:rPr lang="nb-NO" dirty="0" err="1" smtClean="0"/>
                  <a:t>dei</a:t>
                </a:r>
                <a:r>
                  <a:rPr lang="nb-NO" dirty="0" smtClean="0"/>
                  <a:t> samstundes </a:t>
                </a:r>
                <a:r>
                  <a:rPr lang="nb-NO" dirty="0" err="1" smtClean="0"/>
                  <a:t>heimanfrå</a:t>
                </a:r>
                <a:r>
                  <a:rPr lang="nb-NO" dirty="0" smtClean="0"/>
                  <a:t> og </a:t>
                </a:r>
                <a:r>
                  <a:rPr lang="nb-NO" dirty="0" err="1" smtClean="0"/>
                  <a:t>køyrde</a:t>
                </a:r>
                <a:r>
                  <a:rPr lang="nb-NO" dirty="0" smtClean="0"/>
                  <a:t> same vegen til hyttene sine. Rolfsen </a:t>
                </a:r>
                <a:r>
                  <a:rPr lang="nb-NO" dirty="0" err="1" smtClean="0"/>
                  <a:t>køyrde</a:t>
                </a:r>
                <a:r>
                  <a:rPr lang="nb-NO" dirty="0" smtClean="0"/>
                  <a:t> med </a:t>
                </a:r>
                <a:r>
                  <a:rPr lang="nb-NO" dirty="0" err="1" smtClean="0"/>
                  <a:t>ein</a:t>
                </a:r>
                <a:r>
                  <a:rPr lang="nb-NO" dirty="0" smtClean="0"/>
                  <a:t> gjennomsnittsfart på 70 km/t og Olsen 60 km/t. Rolfsen kom fram akkurat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1</m:t>
                        </m:r>
                      </m:num>
                      <m:den>
                        <m:r>
                          <a:rPr lang="nb-NO" b="0" i="1" smtClean="0">
                            <a:latin typeface="Cambria Math" panose="02040503050406030204" pitchFamily="18" charset="0"/>
                          </a:rPr>
                          <m:t>2</m:t>
                        </m:r>
                      </m:den>
                    </m:f>
                    <m:r>
                      <a:rPr lang="nb-NO" b="0" i="1" smtClean="0">
                        <a:latin typeface="Cambria Math" panose="02040503050406030204" pitchFamily="18" charset="0"/>
                      </a:rPr>
                      <m:t> </m:t>
                    </m:r>
                  </m:oMath>
                </a14:m>
                <a:r>
                  <a:rPr lang="nb-NO" dirty="0" smtClean="0"/>
                  <a:t>time før Olsen. Kor lang veg hadde </a:t>
                </a:r>
                <a:r>
                  <a:rPr lang="nb-NO" dirty="0" err="1" smtClean="0"/>
                  <a:t>dei</a:t>
                </a:r>
                <a:r>
                  <a:rPr lang="nb-NO" dirty="0" smtClean="0"/>
                  <a:t> til hytta?</a:t>
                </a:r>
                <a:endParaRPr lang="nb-NO" dirty="0"/>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xfrm>
                <a:off x="1528572" y="1485900"/>
                <a:ext cx="9134856" cy="1454727"/>
              </a:xfrm>
              <a:blipFill rotWithShape="0">
                <a:blip r:embed="rId2"/>
                <a:stretch>
                  <a:fillRect l="-200" t="-2521" b="-1681"/>
                </a:stretch>
              </a:blipFill>
            </p:spPr>
            <p:txBody>
              <a:bodyPr/>
              <a:lstStyle/>
              <a:p>
                <a:r>
                  <a:rPr lang="nb-NO">
                    <a:noFill/>
                  </a:rPr>
                  <a:t> </a:t>
                </a:r>
              </a:p>
            </p:txBody>
          </p:sp>
        </mc:Fallback>
      </mc:AlternateContent>
      <p:sp>
        <p:nvSpPr>
          <p:cNvPr id="4" name="TekstSylinder 3"/>
          <p:cNvSpPr txBox="1"/>
          <p:nvPr/>
        </p:nvSpPr>
        <p:spPr>
          <a:xfrm>
            <a:off x="1600200" y="3237235"/>
            <a:ext cx="10027227" cy="923330"/>
          </a:xfrm>
          <a:prstGeom prst="rect">
            <a:avLst/>
          </a:prstGeom>
          <a:noFill/>
        </p:spPr>
        <p:txBody>
          <a:bodyPr wrap="square" rtlCol="0">
            <a:spAutoFit/>
          </a:bodyPr>
          <a:lstStyle/>
          <a:p>
            <a:r>
              <a:rPr lang="nb-NO" dirty="0" smtClean="0"/>
              <a:t>Differanse: </a:t>
            </a:r>
            <a:r>
              <a:rPr lang="nb-NO" dirty="0" smtClean="0">
                <a:solidFill>
                  <a:srgbClr val="FF0000"/>
                </a:solidFill>
              </a:rPr>
              <a:t>30 min = 60 km : 2 = 30 km  (siden farten var 60 km/t)</a:t>
            </a:r>
          </a:p>
          <a:p>
            <a:r>
              <a:rPr lang="nb-NO" dirty="0" smtClean="0"/>
              <a:t>Altså: Når Rolfsen har </a:t>
            </a:r>
            <a:r>
              <a:rPr lang="nb-NO" dirty="0" err="1" smtClean="0"/>
              <a:t>kome</a:t>
            </a:r>
            <a:r>
              <a:rPr lang="nb-NO" dirty="0" smtClean="0"/>
              <a:t> 30 km lengre enn Olsen, så har Olsen 30 min igjen av turen til hytta.</a:t>
            </a:r>
          </a:p>
          <a:p>
            <a:endParaRPr lang="nb-NO" dirty="0" smtClean="0"/>
          </a:p>
        </p:txBody>
      </p:sp>
      <p:sp>
        <p:nvSpPr>
          <p:cNvPr id="5" name="Høyre klammeparentes 4"/>
          <p:cNvSpPr/>
          <p:nvPr/>
        </p:nvSpPr>
        <p:spPr>
          <a:xfrm>
            <a:off x="4281055" y="4447309"/>
            <a:ext cx="207818" cy="4468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aphicFrame>
        <p:nvGraphicFramePr>
          <p:cNvPr id="7" name="Tabell 6"/>
          <p:cNvGraphicFramePr>
            <a:graphicFrameLocks noGrp="1"/>
          </p:cNvGraphicFramePr>
          <p:nvPr>
            <p:extLst>
              <p:ext uri="{D42A27DB-BD31-4B8C-83A1-F6EECF244321}">
                <p14:modId xmlns:p14="http://schemas.microsoft.com/office/powerpoint/2010/main" val="2811225700"/>
              </p:ext>
            </p:extLst>
          </p:nvPr>
        </p:nvGraphicFramePr>
        <p:xfrm>
          <a:off x="3190006" y="4152438"/>
          <a:ext cx="8676412" cy="1483360"/>
        </p:xfrm>
        <a:graphic>
          <a:graphicData uri="http://schemas.openxmlformats.org/drawingml/2006/table">
            <a:tbl>
              <a:tblPr firstRow="1" bandRow="1">
                <a:tableStyleId>{16D9F66E-5EB9-4882-86FB-DCBF35E3C3E4}</a:tableStyleId>
              </a:tblPr>
              <a:tblGrid>
                <a:gridCol w="2169103"/>
                <a:gridCol w="2169103"/>
                <a:gridCol w="2169103"/>
                <a:gridCol w="2169103"/>
              </a:tblGrid>
              <a:tr h="370840">
                <a:tc>
                  <a:txBody>
                    <a:bodyPr/>
                    <a:lstStyle/>
                    <a:p>
                      <a:r>
                        <a:rPr lang="nb-NO" dirty="0" smtClean="0"/>
                        <a:t>Tid</a:t>
                      </a:r>
                      <a:endParaRPr lang="nb-NO" dirty="0"/>
                    </a:p>
                  </a:txBody>
                  <a:tcPr/>
                </a:tc>
                <a:tc>
                  <a:txBody>
                    <a:bodyPr/>
                    <a:lstStyle/>
                    <a:p>
                      <a:r>
                        <a:rPr lang="nb-NO" dirty="0" smtClean="0"/>
                        <a:t>1 t</a:t>
                      </a:r>
                      <a:endParaRPr lang="nb-NO" dirty="0"/>
                    </a:p>
                  </a:txBody>
                  <a:tcPr/>
                </a:tc>
                <a:tc>
                  <a:txBody>
                    <a:bodyPr/>
                    <a:lstStyle/>
                    <a:p>
                      <a:r>
                        <a:rPr lang="nb-NO" dirty="0" smtClean="0"/>
                        <a:t>2 t</a:t>
                      </a:r>
                      <a:endParaRPr lang="nb-NO" dirty="0"/>
                    </a:p>
                  </a:txBody>
                  <a:tcPr/>
                </a:tc>
                <a:tc>
                  <a:txBody>
                    <a:bodyPr/>
                    <a:lstStyle/>
                    <a:p>
                      <a:r>
                        <a:rPr lang="nb-NO" dirty="0" smtClean="0"/>
                        <a:t>3 t</a:t>
                      </a:r>
                      <a:endParaRPr lang="nb-NO" dirty="0"/>
                    </a:p>
                  </a:txBody>
                  <a:tcPr/>
                </a:tc>
              </a:tr>
              <a:tr h="370840">
                <a:tc>
                  <a:txBody>
                    <a:bodyPr/>
                    <a:lstStyle/>
                    <a:p>
                      <a:r>
                        <a:rPr lang="nb-NO" dirty="0" smtClean="0"/>
                        <a:t>Olsen</a:t>
                      </a:r>
                      <a:endParaRPr lang="nb-NO" dirty="0"/>
                    </a:p>
                  </a:txBody>
                  <a:tcPr/>
                </a:tc>
                <a:tc>
                  <a:txBody>
                    <a:bodyPr/>
                    <a:lstStyle/>
                    <a:p>
                      <a:r>
                        <a:rPr lang="nb-NO" dirty="0" smtClean="0"/>
                        <a:t>60 km</a:t>
                      </a:r>
                      <a:endParaRPr lang="nb-NO" dirty="0"/>
                    </a:p>
                  </a:txBody>
                  <a:tcPr/>
                </a:tc>
                <a:tc>
                  <a:txBody>
                    <a:bodyPr/>
                    <a:lstStyle/>
                    <a:p>
                      <a:r>
                        <a:rPr lang="nb-NO" dirty="0" smtClean="0"/>
                        <a:t>60+60 =120 km</a:t>
                      </a:r>
                      <a:endParaRPr lang="nb-NO" dirty="0"/>
                    </a:p>
                  </a:txBody>
                  <a:tcPr/>
                </a:tc>
                <a:tc>
                  <a:txBody>
                    <a:bodyPr/>
                    <a:lstStyle/>
                    <a:p>
                      <a:r>
                        <a:rPr lang="nb-NO" dirty="0" smtClean="0"/>
                        <a:t>60+60+60=180 km</a:t>
                      </a:r>
                      <a:endParaRPr lang="nb-NO" dirty="0"/>
                    </a:p>
                  </a:txBody>
                  <a:tcPr/>
                </a:tc>
              </a:tr>
              <a:tr h="370840">
                <a:tc>
                  <a:txBody>
                    <a:bodyPr/>
                    <a:lstStyle/>
                    <a:p>
                      <a:r>
                        <a:rPr lang="nb-NO" dirty="0" smtClean="0"/>
                        <a:t>Rolfsen</a:t>
                      </a:r>
                      <a:endParaRPr lang="nb-NO" dirty="0"/>
                    </a:p>
                  </a:txBody>
                  <a:tcPr/>
                </a:tc>
                <a:tc>
                  <a:txBody>
                    <a:bodyPr/>
                    <a:lstStyle/>
                    <a:p>
                      <a:r>
                        <a:rPr lang="nb-NO" dirty="0" smtClean="0"/>
                        <a:t>70 km</a:t>
                      </a:r>
                      <a:endParaRPr lang="nb-NO" dirty="0"/>
                    </a:p>
                  </a:txBody>
                  <a:tcPr/>
                </a:tc>
                <a:tc>
                  <a:txBody>
                    <a:bodyPr/>
                    <a:lstStyle/>
                    <a:p>
                      <a:r>
                        <a:rPr lang="nb-NO" smtClean="0"/>
                        <a:t>70+70=140 </a:t>
                      </a:r>
                      <a:r>
                        <a:rPr lang="nb-NO" dirty="0" smtClean="0"/>
                        <a:t>km</a:t>
                      </a:r>
                      <a:endParaRPr lang="nb-NO" dirty="0"/>
                    </a:p>
                  </a:txBody>
                  <a:tcPr/>
                </a:tc>
                <a:tc>
                  <a:txBody>
                    <a:bodyPr/>
                    <a:lstStyle/>
                    <a:p>
                      <a:r>
                        <a:rPr lang="nb-NO" dirty="0" smtClean="0"/>
                        <a:t>70+70+70</a:t>
                      </a:r>
                      <a:r>
                        <a:rPr lang="nb-NO" u="dbl" baseline="0" dirty="0" smtClean="0"/>
                        <a:t>=210 km</a:t>
                      </a:r>
                      <a:endParaRPr lang="nb-NO" u="dbl" baseline="0" dirty="0"/>
                    </a:p>
                  </a:txBody>
                  <a:tcPr/>
                </a:tc>
              </a:tr>
              <a:tr h="370840">
                <a:tc>
                  <a:txBody>
                    <a:bodyPr/>
                    <a:lstStyle/>
                    <a:p>
                      <a:r>
                        <a:rPr lang="nb-NO" dirty="0" smtClean="0"/>
                        <a:t>Differanse</a:t>
                      </a:r>
                      <a:endParaRPr lang="nb-NO" dirty="0"/>
                    </a:p>
                  </a:txBody>
                  <a:tcPr/>
                </a:tc>
                <a:tc>
                  <a:txBody>
                    <a:bodyPr/>
                    <a:lstStyle/>
                    <a:p>
                      <a:r>
                        <a:rPr lang="nb-NO" dirty="0" smtClean="0"/>
                        <a:t>10 km</a:t>
                      </a:r>
                      <a:endParaRPr lang="nb-NO" dirty="0"/>
                    </a:p>
                  </a:txBody>
                  <a:tcPr/>
                </a:tc>
                <a:tc>
                  <a:txBody>
                    <a:bodyPr/>
                    <a:lstStyle/>
                    <a:p>
                      <a:r>
                        <a:rPr lang="nb-NO" dirty="0" smtClean="0"/>
                        <a:t>20</a:t>
                      </a:r>
                      <a:r>
                        <a:rPr lang="nb-NO" baseline="0" dirty="0" smtClean="0"/>
                        <a:t> km</a:t>
                      </a:r>
                      <a:endParaRPr lang="nb-NO" dirty="0"/>
                    </a:p>
                  </a:txBody>
                  <a:tcPr/>
                </a:tc>
                <a:tc>
                  <a:txBody>
                    <a:bodyPr/>
                    <a:lstStyle/>
                    <a:p>
                      <a:r>
                        <a:rPr lang="nb-NO" b="1" dirty="0" smtClean="0"/>
                        <a:t>30</a:t>
                      </a:r>
                      <a:r>
                        <a:rPr lang="nb-NO" b="1" baseline="0" dirty="0" smtClean="0"/>
                        <a:t> km</a:t>
                      </a:r>
                      <a:endParaRPr lang="nb-NO" b="1" dirty="0"/>
                    </a:p>
                  </a:txBody>
                  <a:tcPr/>
                </a:tc>
              </a:tr>
            </a:tbl>
          </a:graphicData>
        </a:graphic>
      </p:graphicFrame>
      <p:sp>
        <p:nvSpPr>
          <p:cNvPr id="8" name="TekstSylinder 7"/>
          <p:cNvSpPr txBox="1"/>
          <p:nvPr/>
        </p:nvSpPr>
        <p:spPr>
          <a:xfrm>
            <a:off x="3106882" y="5933209"/>
            <a:ext cx="6567054" cy="369332"/>
          </a:xfrm>
          <a:prstGeom prst="rect">
            <a:avLst/>
          </a:prstGeom>
          <a:noFill/>
        </p:spPr>
        <p:txBody>
          <a:bodyPr wrap="square" rtlCol="0">
            <a:spAutoFit/>
          </a:bodyPr>
          <a:lstStyle/>
          <a:p>
            <a:r>
              <a:rPr lang="nb-NO" u="dbl" dirty="0" smtClean="0"/>
              <a:t>Vegen til hytta var 210 km</a:t>
            </a:r>
            <a:endParaRPr lang="nb-NO" u="dbl" dirty="0"/>
          </a:p>
        </p:txBody>
      </p:sp>
    </p:spTree>
    <p:extLst>
      <p:ext uri="{BB962C8B-B14F-4D97-AF65-F5344CB8AC3E}">
        <p14:creationId xmlns:p14="http://schemas.microsoft.com/office/powerpoint/2010/main" val="214659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4781" y="2001229"/>
            <a:ext cx="9133730" cy="1233424"/>
          </a:xfrm>
        </p:spPr>
        <p:txBody>
          <a:bodyPr/>
          <a:lstStyle/>
          <a:p>
            <a:r>
              <a:rPr lang="nb-NO" dirty="0" smtClean="0"/>
              <a:t>Spørsmål?</a:t>
            </a:r>
            <a:endParaRPr lang="nb-NO" dirty="0"/>
          </a:p>
        </p:txBody>
      </p:sp>
    </p:spTree>
    <p:extLst>
      <p:ext uri="{BB962C8B-B14F-4D97-AF65-F5344CB8AC3E}">
        <p14:creationId xmlns:p14="http://schemas.microsoft.com/office/powerpoint/2010/main" val="137289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7927" y="165020"/>
            <a:ext cx="7843779" cy="2263258"/>
          </a:xfrm>
        </p:spPr>
        <p:txBody>
          <a:bodyPr>
            <a:normAutofit/>
          </a:bodyPr>
          <a:lstStyle/>
          <a:p>
            <a:pPr marL="0" indent="0" algn="l" defTabSz="914400">
              <a:lnSpc>
                <a:spcPct val="90000"/>
              </a:lnSpc>
              <a:spcBef>
                <a:spcPts val="0"/>
              </a:spcBef>
              <a:buNone/>
            </a:pPr>
            <a:r>
              <a:rPr lang="nb-NO" sz="6600" b="0" i="0" dirty="0" smtClean="0">
                <a:solidFill>
                  <a:schemeClr val="tx1"/>
                </a:solidFill>
                <a:latin typeface="Cambria"/>
                <a:ea typeface="+mj-ea"/>
                <a:cs typeface="+mj-cs"/>
              </a:rPr>
              <a:t>Veg, fart, tid.</a:t>
            </a:r>
            <a:endParaRPr lang="nb-NO" sz="6600" b="0" i="0" dirty="0">
              <a:solidFill>
                <a:schemeClr val="tx1"/>
              </a:solidFill>
              <a:latin typeface="Cambria"/>
              <a:ea typeface="+mj-ea"/>
              <a:cs typeface="+mj-cs"/>
            </a:endParaRPr>
          </a:p>
        </p:txBody>
      </p:sp>
      <p:sp>
        <p:nvSpPr>
          <p:cNvPr id="4" name="TekstSylinder 3"/>
          <p:cNvSpPr txBox="1"/>
          <p:nvPr/>
        </p:nvSpPr>
        <p:spPr>
          <a:xfrm>
            <a:off x="4343399" y="2608118"/>
            <a:ext cx="2078182" cy="369332"/>
          </a:xfrm>
          <a:prstGeom prst="rect">
            <a:avLst/>
          </a:prstGeom>
          <a:noFill/>
        </p:spPr>
        <p:txBody>
          <a:bodyPr wrap="square" rtlCol="0">
            <a:spAutoFit/>
          </a:bodyPr>
          <a:lstStyle/>
          <a:p>
            <a:r>
              <a:rPr lang="nb-NO" dirty="0"/>
              <a:t>s</a:t>
            </a:r>
            <a:r>
              <a:rPr lang="nb-NO" dirty="0" smtClean="0"/>
              <a:t> 173 i boka</a:t>
            </a:r>
            <a:endParaRPr lang="nb-NO" dirty="0"/>
          </a:p>
        </p:txBody>
      </p:sp>
    </p:spTree>
    <p:extLst>
      <p:ext uri="{BB962C8B-B14F-4D97-AF65-F5344CB8AC3E}">
        <p14:creationId xmlns:p14="http://schemas.microsoft.com/office/powerpoint/2010/main" val="133689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Valuta</a:t>
            </a:r>
            <a:endParaRPr lang="nb-NO"/>
          </a:p>
        </p:txBody>
      </p:sp>
      <p:pic>
        <p:nvPicPr>
          <p:cNvPr id="4" name="Plassholder for innhold 3"/>
          <p:cNvPicPr>
            <a:picLocks noGrp="1" noChangeAspect="1"/>
          </p:cNvPicPr>
          <p:nvPr>
            <p:ph idx="1"/>
          </p:nvPr>
        </p:nvPicPr>
        <p:blipFill>
          <a:blip r:embed="rId2"/>
          <a:stretch>
            <a:fillRect/>
          </a:stretch>
        </p:blipFill>
        <p:spPr>
          <a:xfrm>
            <a:off x="1759960" y="1637000"/>
            <a:ext cx="2562225" cy="2333625"/>
          </a:xfrm>
          <a:prstGeom prst="rect">
            <a:avLst/>
          </a:prstGeom>
        </p:spPr>
      </p:pic>
      <p:sp>
        <p:nvSpPr>
          <p:cNvPr id="5" name="TekstSylinder 4"/>
          <p:cNvSpPr txBox="1"/>
          <p:nvPr/>
        </p:nvSpPr>
        <p:spPr>
          <a:xfrm>
            <a:off x="5559136" y="1637000"/>
            <a:ext cx="5455228" cy="2862322"/>
          </a:xfrm>
          <a:prstGeom prst="rect">
            <a:avLst/>
          </a:prstGeom>
          <a:noFill/>
        </p:spPr>
        <p:txBody>
          <a:bodyPr wrap="square" rtlCol="0">
            <a:spAutoFit/>
          </a:bodyPr>
          <a:lstStyle/>
          <a:p>
            <a:r>
              <a:rPr lang="nb-NO" dirty="0" smtClean="0"/>
              <a:t>Joachim er på ferie i Spania. Han skal kjøpe seg solbriller som </a:t>
            </a:r>
            <a:r>
              <a:rPr lang="nb-NO" dirty="0" err="1" smtClean="0"/>
              <a:t>kostar</a:t>
            </a:r>
            <a:r>
              <a:rPr lang="nb-NO" dirty="0" smtClean="0"/>
              <a:t> 18,50 euro (EUR∙). </a:t>
            </a:r>
          </a:p>
          <a:p>
            <a:r>
              <a:rPr lang="nb-NO" dirty="0" smtClean="0"/>
              <a:t>Kor </a:t>
            </a:r>
            <a:r>
              <a:rPr lang="nb-NO" dirty="0" err="1" smtClean="0"/>
              <a:t>mykje</a:t>
            </a:r>
            <a:r>
              <a:rPr lang="nb-NO" dirty="0" smtClean="0"/>
              <a:t> er dette i norske kroner (NOK)?</a:t>
            </a:r>
          </a:p>
          <a:p>
            <a:endParaRPr lang="nb-NO" dirty="0"/>
          </a:p>
          <a:p>
            <a:r>
              <a:rPr lang="nb-NO" dirty="0" smtClean="0"/>
              <a:t>1 EUR = 7,74 NOK</a:t>
            </a:r>
          </a:p>
          <a:p>
            <a:r>
              <a:rPr lang="nb-NO" dirty="0" smtClean="0"/>
              <a:t>7,74 ∙ 18,50 = 143,19 ≈ 143</a:t>
            </a:r>
          </a:p>
          <a:p>
            <a:endParaRPr lang="nb-NO" dirty="0"/>
          </a:p>
          <a:p>
            <a:r>
              <a:rPr lang="nb-NO" dirty="0" smtClean="0"/>
              <a:t>18,50 EUR svarer til 143 NOK</a:t>
            </a:r>
          </a:p>
          <a:p>
            <a:endParaRPr lang="nb-NO" dirty="0"/>
          </a:p>
          <a:p>
            <a:r>
              <a:rPr lang="nb-NO" u="dbl" dirty="0" smtClean="0"/>
              <a:t>Solbrillene </a:t>
            </a:r>
            <a:r>
              <a:rPr lang="nb-NO" u="dbl" dirty="0" err="1" smtClean="0"/>
              <a:t>kostar</a:t>
            </a:r>
            <a:r>
              <a:rPr lang="nb-NO" u="dbl" dirty="0" smtClean="0"/>
              <a:t> 143,00 NOK</a:t>
            </a:r>
            <a:endParaRPr lang="nb-NO" u="dbl" dirty="0"/>
          </a:p>
        </p:txBody>
      </p:sp>
      <p:pic>
        <p:nvPicPr>
          <p:cNvPr id="6" name="Bilde 5"/>
          <p:cNvPicPr>
            <a:picLocks noChangeAspect="1"/>
          </p:cNvPicPr>
          <p:nvPr/>
        </p:nvPicPr>
        <p:blipFill>
          <a:blip r:embed="rId3"/>
          <a:stretch>
            <a:fillRect/>
          </a:stretch>
        </p:blipFill>
        <p:spPr>
          <a:xfrm>
            <a:off x="9019309" y="2484725"/>
            <a:ext cx="3048000" cy="2971800"/>
          </a:xfrm>
          <a:prstGeom prst="rect">
            <a:avLst/>
          </a:prstGeom>
        </p:spPr>
      </p:pic>
    </p:spTree>
    <p:extLst>
      <p:ext uri="{BB962C8B-B14F-4D97-AF65-F5344CB8AC3E}">
        <p14:creationId xmlns:p14="http://schemas.microsoft.com/office/powerpoint/2010/main" val="39236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 indent="0">
              <a:buNone/>
            </a:pPr>
            <a:r>
              <a:rPr lang="nb-NO" dirty="0" smtClean="0"/>
              <a:t>Oda er på ferie i Sverige. Ho skal </a:t>
            </a:r>
            <a:r>
              <a:rPr lang="nb-NO" dirty="0" err="1" smtClean="0"/>
              <a:t>kjpøpe</a:t>
            </a:r>
            <a:r>
              <a:rPr lang="nb-NO" dirty="0" smtClean="0"/>
              <a:t> seg ei bukse som </a:t>
            </a:r>
            <a:r>
              <a:rPr lang="nb-NO" dirty="0" err="1" smtClean="0"/>
              <a:t>kostar</a:t>
            </a:r>
            <a:r>
              <a:rPr lang="nb-NO" dirty="0" smtClean="0"/>
              <a:t> 360 svenske kroner (SEK). Kor </a:t>
            </a:r>
            <a:r>
              <a:rPr lang="nb-NO" dirty="0" err="1" smtClean="0"/>
              <a:t>mykje</a:t>
            </a:r>
            <a:r>
              <a:rPr lang="nb-NO" dirty="0" smtClean="0"/>
              <a:t> </a:t>
            </a:r>
            <a:r>
              <a:rPr lang="nb-NO" dirty="0" err="1" smtClean="0"/>
              <a:t>kostar</a:t>
            </a:r>
            <a:r>
              <a:rPr lang="nb-NO" dirty="0" smtClean="0"/>
              <a:t> dette i norske kroner (NOK)?</a:t>
            </a:r>
          </a:p>
          <a:p>
            <a:pPr marL="45720" indent="0">
              <a:buNone/>
            </a:pPr>
            <a:endParaRPr lang="nb-NO" dirty="0"/>
          </a:p>
          <a:p>
            <a:pPr marL="45720" indent="0">
              <a:buNone/>
            </a:pPr>
            <a:r>
              <a:rPr lang="nb-NO" dirty="0" smtClean="0">
                <a:latin typeface="Calibri" panose="020F0502020204030204" pitchFamily="34" charset="0"/>
              </a:rPr>
              <a:t>100 SEK = 83,58 NOK.</a:t>
            </a:r>
          </a:p>
          <a:p>
            <a:pPr marL="45720" indent="0">
              <a:buNone/>
            </a:pPr>
            <a:r>
              <a:rPr lang="nb-NO" dirty="0" smtClean="0">
                <a:latin typeface="Calibri" panose="020F0502020204030204" pitchFamily="34" charset="0"/>
              </a:rPr>
              <a:t>1 SEK = 0,84 NOK</a:t>
            </a:r>
          </a:p>
          <a:p>
            <a:pPr marL="45720" indent="0">
              <a:buNone/>
            </a:pPr>
            <a:r>
              <a:rPr lang="nb-NO" dirty="0" smtClean="0">
                <a:latin typeface="Calibri" panose="020F0502020204030204" pitchFamily="34" charset="0"/>
              </a:rPr>
              <a:t>0,84 ∙ 360 </a:t>
            </a:r>
            <a:r>
              <a:rPr lang="nb-NO" u="sng" dirty="0" smtClean="0">
                <a:latin typeface="Calibri" panose="020F0502020204030204" pitchFamily="34" charset="0"/>
              </a:rPr>
              <a:t>= 302,40</a:t>
            </a:r>
          </a:p>
          <a:p>
            <a:pPr marL="45720" indent="0">
              <a:buNone/>
            </a:pPr>
            <a:r>
              <a:rPr lang="nb-NO" dirty="0" smtClean="0">
                <a:latin typeface="Calibri" panose="020F0502020204030204" pitchFamily="34" charset="0"/>
              </a:rPr>
              <a:t>360 SEK = 302,40 NOK</a:t>
            </a:r>
          </a:p>
          <a:p>
            <a:pPr marL="45720" indent="0">
              <a:buNone/>
            </a:pPr>
            <a:r>
              <a:rPr lang="nb-NO" u="dbl" dirty="0" smtClean="0">
                <a:latin typeface="Calibri" panose="020F0502020204030204" pitchFamily="34" charset="0"/>
              </a:rPr>
              <a:t>Buksa </a:t>
            </a:r>
            <a:r>
              <a:rPr lang="nb-NO" u="dbl" dirty="0" err="1" smtClean="0">
                <a:latin typeface="Calibri" panose="020F0502020204030204" pitchFamily="34" charset="0"/>
              </a:rPr>
              <a:t>kostar</a:t>
            </a:r>
            <a:r>
              <a:rPr lang="nb-NO" u="dbl" dirty="0" smtClean="0">
                <a:latin typeface="Calibri" panose="020F0502020204030204" pitchFamily="34" charset="0"/>
              </a:rPr>
              <a:t> 302,40 NOK</a:t>
            </a:r>
            <a:endParaRPr lang="nb-NO" u="dbl" dirty="0">
              <a:latin typeface="Calibri" panose="020F0502020204030204" pitchFamily="34" charset="0"/>
            </a:endParaRPr>
          </a:p>
        </p:txBody>
      </p:sp>
    </p:spTree>
    <p:extLst>
      <p:ext uri="{BB962C8B-B14F-4D97-AF65-F5344CB8AC3E}">
        <p14:creationId xmlns:p14="http://schemas.microsoft.com/office/powerpoint/2010/main" val="27861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 indent="0">
              <a:buNone/>
            </a:pPr>
            <a:r>
              <a:rPr lang="nb-NO" dirty="0" smtClean="0"/>
              <a:t>Jørgen skal på ferie til Hellas. Han spart 2400 kr som han vil veksle i euro (EUR). Kor </a:t>
            </a:r>
            <a:r>
              <a:rPr lang="nb-NO" dirty="0" err="1" smtClean="0"/>
              <a:t>mykje</a:t>
            </a:r>
            <a:r>
              <a:rPr lang="nb-NO" dirty="0" smtClean="0"/>
              <a:t> får Jørgen i euro</a:t>
            </a:r>
            <a:r>
              <a:rPr lang="nb-NO" dirty="0" smtClean="0"/>
              <a:t>?</a:t>
            </a:r>
          </a:p>
          <a:p>
            <a:pPr marL="45720" indent="0">
              <a:buNone/>
            </a:pPr>
            <a:endParaRPr lang="nb-NO" dirty="0" smtClean="0"/>
          </a:p>
          <a:p>
            <a:pPr marL="45720" indent="0">
              <a:buNone/>
            </a:pPr>
            <a:r>
              <a:rPr lang="nb-NO" dirty="0" smtClean="0">
                <a:latin typeface="Calibri" panose="020F0502020204030204" pitchFamily="34" charset="0"/>
              </a:rPr>
              <a:t>1 EUR = 7,74 NOK</a:t>
            </a:r>
          </a:p>
          <a:p>
            <a:pPr marL="45720" indent="0">
              <a:buNone/>
            </a:pPr>
            <a:r>
              <a:rPr lang="nb-NO" dirty="0" smtClean="0">
                <a:latin typeface="Calibri" panose="020F0502020204030204" pitchFamily="34" charset="0"/>
              </a:rPr>
              <a:t>2400 : 7,74 </a:t>
            </a:r>
            <a:r>
              <a:rPr lang="nb-NO" u="sng" dirty="0" smtClean="0">
                <a:latin typeface="Calibri" panose="020F0502020204030204" pitchFamily="34" charset="0"/>
              </a:rPr>
              <a:t>= 310,08 ≈ 310</a:t>
            </a:r>
          </a:p>
          <a:p>
            <a:pPr marL="45720" indent="0">
              <a:buNone/>
            </a:pPr>
            <a:r>
              <a:rPr lang="nb-NO" dirty="0" smtClean="0">
                <a:latin typeface="Calibri" panose="020F0502020204030204" pitchFamily="34" charset="0"/>
              </a:rPr>
              <a:t>2400 NOK = 310 EUR</a:t>
            </a:r>
          </a:p>
          <a:p>
            <a:pPr marL="45720" indent="0">
              <a:buNone/>
            </a:pPr>
            <a:r>
              <a:rPr lang="nb-NO" u="dbl" dirty="0" smtClean="0">
                <a:latin typeface="Calibri" panose="020F0502020204030204" pitchFamily="34" charset="0"/>
              </a:rPr>
              <a:t>Jørgen får 310 EUR</a:t>
            </a:r>
            <a:endParaRPr lang="nb-NO" u="dbl" dirty="0">
              <a:latin typeface="Calibri" panose="020F0502020204030204" pitchFamily="34" charset="0"/>
            </a:endParaRPr>
          </a:p>
        </p:txBody>
      </p:sp>
    </p:spTree>
    <p:extLst>
      <p:ext uri="{BB962C8B-B14F-4D97-AF65-F5344CB8AC3E}">
        <p14:creationId xmlns:p14="http://schemas.microsoft.com/office/powerpoint/2010/main" val="19792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45720" indent="0">
              <a:buNone/>
            </a:pPr>
            <a:r>
              <a:rPr lang="nb-NO" dirty="0" smtClean="0"/>
              <a:t>Mia er på shopping i </a:t>
            </a:r>
            <a:r>
              <a:rPr lang="nb-NO" dirty="0"/>
              <a:t>L</a:t>
            </a:r>
            <a:r>
              <a:rPr lang="nb-NO" dirty="0" smtClean="0"/>
              <a:t>ondon. Ho vil kjøpe seg </a:t>
            </a:r>
            <a:r>
              <a:rPr lang="nb-NO" dirty="0" err="1" smtClean="0"/>
              <a:t>eit</a:t>
            </a:r>
            <a:r>
              <a:rPr lang="nb-NO" dirty="0" smtClean="0"/>
              <a:t> par sko som </a:t>
            </a:r>
            <a:r>
              <a:rPr lang="nb-NO" dirty="0" err="1" smtClean="0"/>
              <a:t>kostar</a:t>
            </a:r>
            <a:r>
              <a:rPr lang="nb-NO" dirty="0" smtClean="0"/>
              <a:t> 30 engelske pund (GBP). Ho vil betale med euro (EUR). </a:t>
            </a:r>
            <a:r>
              <a:rPr lang="nb-NO" dirty="0" smtClean="0"/>
              <a:t>Kva </a:t>
            </a:r>
            <a:r>
              <a:rPr lang="nb-NO" dirty="0" smtClean="0"/>
              <a:t>blir prisen i euro? </a:t>
            </a:r>
            <a:r>
              <a:rPr lang="nb-NO" dirty="0">
                <a:solidFill>
                  <a:srgbClr val="FF0000"/>
                </a:solidFill>
              </a:rPr>
              <a:t>s</a:t>
            </a:r>
            <a:r>
              <a:rPr lang="nb-NO" dirty="0" smtClean="0">
                <a:solidFill>
                  <a:srgbClr val="FF0000"/>
                </a:solidFill>
              </a:rPr>
              <a:t> 186</a:t>
            </a:r>
            <a:endParaRPr lang="nb-NO" dirty="0" smtClean="0"/>
          </a:p>
          <a:p>
            <a:pPr marL="45720" indent="0">
              <a:buNone/>
            </a:pPr>
            <a:endParaRPr lang="nb-NO" dirty="0"/>
          </a:p>
          <a:p>
            <a:pPr marL="45720" indent="0">
              <a:buNone/>
            </a:pPr>
            <a:r>
              <a:rPr lang="nb-NO" dirty="0" smtClean="0">
                <a:latin typeface="Calibri" panose="020F0502020204030204" pitchFamily="34" charset="0"/>
              </a:rPr>
              <a:t>1BGP = 11,12 NOK	30 ∙ 11,12 </a:t>
            </a:r>
            <a:r>
              <a:rPr lang="nb-NO" u="sng" dirty="0" smtClean="0">
                <a:latin typeface="Calibri" panose="020F0502020204030204" pitchFamily="34" charset="0"/>
              </a:rPr>
              <a:t>= 333,60 NOK</a:t>
            </a:r>
          </a:p>
          <a:p>
            <a:pPr marL="45720" indent="0">
              <a:buNone/>
            </a:pPr>
            <a:r>
              <a:rPr lang="nb-NO" dirty="0" smtClean="0">
                <a:latin typeface="Calibri" panose="020F0502020204030204" pitchFamily="34" charset="0"/>
              </a:rPr>
              <a:t>30 GBP = 333,60 NOK</a:t>
            </a:r>
          </a:p>
          <a:p>
            <a:pPr marL="45720" indent="0">
              <a:buNone/>
            </a:pPr>
            <a:r>
              <a:rPr lang="nb-NO" dirty="0" smtClean="0">
                <a:latin typeface="Calibri" panose="020F0502020204030204" pitchFamily="34" charset="0"/>
              </a:rPr>
              <a:t>1 EUR = 7,74 NOK	333,60 NOK : 7,74 </a:t>
            </a:r>
            <a:r>
              <a:rPr lang="nb-NO" u="sng" dirty="0" smtClean="0">
                <a:latin typeface="Calibri" panose="020F0502020204030204" pitchFamily="34" charset="0"/>
              </a:rPr>
              <a:t>= 43,11 ≈ 43</a:t>
            </a:r>
          </a:p>
          <a:p>
            <a:pPr marL="45720" indent="0">
              <a:buNone/>
            </a:pPr>
            <a:r>
              <a:rPr lang="nb-NO" dirty="0" smtClean="0">
                <a:latin typeface="Calibri" panose="020F0502020204030204" pitchFamily="34" charset="0"/>
              </a:rPr>
              <a:t>30 GBP = 43 EUR	</a:t>
            </a:r>
            <a:r>
              <a:rPr lang="nb-NO" u="dbl" dirty="0" smtClean="0">
                <a:latin typeface="Calibri" panose="020F0502020204030204" pitchFamily="34" charset="0"/>
              </a:rPr>
              <a:t>Prisen på skoa er 43 EUR</a:t>
            </a:r>
            <a:endParaRPr lang="nb-NO" dirty="0">
              <a:latin typeface="Calibri" panose="020F0502020204030204" pitchFamily="34" charset="0"/>
            </a:endParaRPr>
          </a:p>
        </p:txBody>
      </p:sp>
      <p:pic>
        <p:nvPicPr>
          <p:cNvPr id="4" name="Bilde 3"/>
          <p:cNvPicPr>
            <a:picLocks noChangeAspect="1"/>
          </p:cNvPicPr>
          <p:nvPr/>
        </p:nvPicPr>
        <p:blipFill>
          <a:blip r:embed="rId2"/>
          <a:stretch>
            <a:fillRect/>
          </a:stretch>
        </p:blipFill>
        <p:spPr>
          <a:xfrm>
            <a:off x="8089640" y="2481943"/>
            <a:ext cx="2387859" cy="2785836"/>
          </a:xfrm>
          <a:prstGeom prst="rect">
            <a:avLst/>
          </a:prstGeom>
        </p:spPr>
      </p:pic>
    </p:spTree>
    <p:extLst>
      <p:ext uri="{BB962C8B-B14F-4D97-AF65-F5344CB8AC3E}">
        <p14:creationId xmlns:p14="http://schemas.microsoft.com/office/powerpoint/2010/main" val="45598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 veke 46</a:t>
            </a:r>
            <a:endParaRPr lang="nb-NO" dirty="0"/>
          </a:p>
        </p:txBody>
      </p:sp>
      <p:sp>
        <p:nvSpPr>
          <p:cNvPr id="3" name="Plassholder for innhold 2"/>
          <p:cNvSpPr>
            <a:spLocks noGrp="1"/>
          </p:cNvSpPr>
          <p:nvPr>
            <p:ph idx="1"/>
          </p:nvPr>
        </p:nvSpPr>
        <p:spPr>
          <a:xfrm>
            <a:off x="1528572" y="1485900"/>
            <a:ext cx="9134856" cy="1319645"/>
          </a:xfrm>
        </p:spPr>
        <p:txBody>
          <a:bodyPr>
            <a:normAutofit/>
          </a:bodyPr>
          <a:lstStyle/>
          <a:p>
            <a:r>
              <a:rPr lang="nn-NO" dirty="0"/>
              <a:t>Du skal kunne rekne om frå </a:t>
            </a:r>
            <a:r>
              <a:rPr lang="nn-NO" dirty="0" err="1"/>
              <a:t>utenlandsk</a:t>
            </a:r>
            <a:r>
              <a:rPr lang="nn-NO" dirty="0"/>
              <a:t> valuta til norske kroner, kunne finne prosenten, promillen og det heile talet i </a:t>
            </a:r>
            <a:r>
              <a:rPr lang="nn-NO" dirty="0" smtClean="0"/>
              <a:t>prosentrekning</a:t>
            </a:r>
            <a:r>
              <a:rPr lang="nn-NO" dirty="0"/>
              <a:t>.</a:t>
            </a:r>
            <a:endParaRPr lang="nn-NO" dirty="0" smtClean="0"/>
          </a:p>
        </p:txBody>
      </p:sp>
      <p:sp>
        <p:nvSpPr>
          <p:cNvPr id="4" name="TekstSylinder 3"/>
          <p:cNvSpPr txBox="1"/>
          <p:nvPr/>
        </p:nvSpPr>
        <p:spPr>
          <a:xfrm>
            <a:off x="1524000" y="3106882"/>
            <a:ext cx="5288972" cy="861774"/>
          </a:xfrm>
          <a:prstGeom prst="rect">
            <a:avLst/>
          </a:prstGeom>
          <a:noFill/>
        </p:spPr>
        <p:txBody>
          <a:bodyPr wrap="square" rtlCol="0">
            <a:spAutoFit/>
          </a:bodyPr>
          <a:lstStyle/>
          <a:p>
            <a:r>
              <a:rPr lang="nb-NO" sz="3200" dirty="0"/>
              <a:t>Kompetansemål K-06</a:t>
            </a:r>
          </a:p>
          <a:p>
            <a:endParaRPr lang="nb-NO" dirty="0"/>
          </a:p>
        </p:txBody>
      </p:sp>
      <p:sp>
        <p:nvSpPr>
          <p:cNvPr id="5" name="TekstSylinder 4"/>
          <p:cNvSpPr txBox="1"/>
          <p:nvPr/>
        </p:nvSpPr>
        <p:spPr>
          <a:xfrm>
            <a:off x="1524000" y="3823855"/>
            <a:ext cx="8335201" cy="1477328"/>
          </a:xfrm>
          <a:prstGeom prst="rect">
            <a:avLst/>
          </a:prstGeom>
          <a:noFill/>
        </p:spPr>
        <p:txBody>
          <a:bodyPr wrap="square" rtlCol="0">
            <a:spAutoFit/>
          </a:bodyPr>
          <a:lstStyle/>
          <a:p>
            <a:r>
              <a:rPr lang="nb-NO" dirty="0" smtClean="0"/>
              <a:t>Tal og algebra, mål </a:t>
            </a:r>
            <a:r>
              <a:rPr lang="nb-NO" dirty="0"/>
              <a:t>for opplæringa er at eleven skal </a:t>
            </a:r>
            <a:r>
              <a:rPr lang="nb-NO" dirty="0" smtClean="0"/>
              <a:t>kunne:</a:t>
            </a:r>
          </a:p>
          <a:p>
            <a:endParaRPr lang="nb-NO" dirty="0" smtClean="0"/>
          </a:p>
          <a:p>
            <a:r>
              <a:rPr lang="nn-NO" dirty="0" smtClean="0"/>
              <a:t>- samanlikne </a:t>
            </a:r>
            <a:r>
              <a:rPr lang="nn-NO" dirty="0"/>
              <a:t>og rekne om mellom heile tal, desimaltal, brøkar, </a:t>
            </a:r>
            <a:r>
              <a:rPr lang="nn-NO" dirty="0">
                <a:solidFill>
                  <a:srgbClr val="FF0000"/>
                </a:solidFill>
              </a:rPr>
              <a:t>prosent, promille </a:t>
            </a:r>
            <a:r>
              <a:rPr lang="nn-NO" dirty="0"/>
              <a:t>og tal på standardform, </a:t>
            </a:r>
            <a:r>
              <a:rPr lang="nn-NO" dirty="0">
                <a:solidFill>
                  <a:srgbClr val="FF0000"/>
                </a:solidFill>
              </a:rPr>
              <a:t>uttrykkje slike tal på varierte måtar </a:t>
            </a:r>
            <a:r>
              <a:rPr lang="nn-NO" dirty="0"/>
              <a:t>og vurdere i kva for situasjonar ulike representasjonar er </a:t>
            </a:r>
            <a:r>
              <a:rPr lang="nn-NO" dirty="0" smtClean="0"/>
              <a:t>formålstenlege.</a:t>
            </a:r>
            <a:endParaRPr lang="nb-NO" dirty="0"/>
          </a:p>
        </p:txBody>
      </p:sp>
    </p:spTree>
    <p:extLst>
      <p:ext uri="{BB962C8B-B14F-4D97-AF65-F5344CB8AC3E}">
        <p14:creationId xmlns:p14="http://schemas.microsoft.com/office/powerpoint/2010/main" val="2830875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Prosent</a:t>
            </a:r>
            <a:endParaRPr lang="nb-NO" dirty="0"/>
          </a:p>
        </p:txBody>
      </p:sp>
      <p:pic>
        <p:nvPicPr>
          <p:cNvPr id="4" name="Plassholder for innhold 3"/>
          <p:cNvPicPr>
            <a:picLocks noGrp="1" noChangeAspect="1"/>
          </p:cNvPicPr>
          <p:nvPr>
            <p:ph idx="1"/>
          </p:nvPr>
        </p:nvPicPr>
        <p:blipFill>
          <a:blip r:embed="rId2"/>
          <a:stretch>
            <a:fillRect/>
          </a:stretch>
        </p:blipFill>
        <p:spPr>
          <a:xfrm>
            <a:off x="1524000" y="2729839"/>
            <a:ext cx="2931886" cy="2198915"/>
          </a:xfrm>
          <a:prstGeom prst="rect">
            <a:avLst/>
          </a:prstGeom>
        </p:spPr>
      </p:pic>
      <p:pic>
        <p:nvPicPr>
          <p:cNvPr id="5" name="Bilde 4"/>
          <p:cNvPicPr>
            <a:picLocks noChangeAspect="1"/>
          </p:cNvPicPr>
          <p:nvPr/>
        </p:nvPicPr>
        <p:blipFill rotWithShape="1">
          <a:blip r:embed="rId3"/>
          <a:srcRect b="5746"/>
          <a:stretch/>
        </p:blipFill>
        <p:spPr>
          <a:xfrm>
            <a:off x="6200410" y="2383178"/>
            <a:ext cx="5071415" cy="3307772"/>
          </a:xfrm>
          <a:prstGeom prst="rect">
            <a:avLst/>
          </a:prstGeom>
        </p:spPr>
      </p:pic>
      <mc:AlternateContent xmlns:mc="http://schemas.openxmlformats.org/markup-compatibility/2006" xmlns:a14="http://schemas.microsoft.com/office/drawing/2010/main">
        <mc:Choice Requires="a14">
          <p:sp>
            <p:nvSpPr>
              <p:cNvPr id="6" name="TekstSylinder 5"/>
              <p:cNvSpPr txBox="1"/>
              <p:nvPr/>
            </p:nvSpPr>
            <p:spPr>
              <a:xfrm>
                <a:off x="1654628" y="1620982"/>
                <a:ext cx="6662057" cy="485197"/>
              </a:xfrm>
              <a:prstGeom prst="rect">
                <a:avLst/>
              </a:prstGeom>
              <a:noFill/>
            </p:spPr>
            <p:txBody>
              <a:bodyPr wrap="square" rtlCol="0">
                <a:spAutoFit/>
              </a:bodyPr>
              <a:lstStyle/>
              <a:p>
                <a:r>
                  <a:rPr lang="nb-NO" dirty="0" smtClean="0"/>
                  <a:t>% betyr hundredel og kan </a:t>
                </a:r>
                <a:r>
                  <a:rPr lang="nb-NO" dirty="0" err="1" smtClean="0"/>
                  <a:t>skrivast</a:t>
                </a:r>
                <a:r>
                  <a:rPr lang="nb-NO" dirty="0" smtClean="0"/>
                  <a:t> som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1</m:t>
                        </m:r>
                      </m:num>
                      <m:den>
                        <m:r>
                          <a:rPr lang="nb-NO" b="0" i="1" smtClean="0">
                            <a:latin typeface="Cambria Math" panose="02040503050406030204" pitchFamily="18" charset="0"/>
                          </a:rPr>
                          <m:t>100</m:t>
                        </m:r>
                      </m:den>
                    </m:f>
                    <m:r>
                      <a:rPr lang="nb-NO" b="0" i="0" smtClean="0">
                        <a:latin typeface="Cambria Math" panose="02040503050406030204" pitchFamily="18" charset="0"/>
                      </a:rPr>
                      <m:t> </m:t>
                    </m:r>
                  </m:oMath>
                </a14:m>
                <a:r>
                  <a:rPr lang="nb-NO" dirty="0" smtClean="0"/>
                  <a:t>eller 0,01.</a:t>
                </a:r>
                <a:endParaRPr lang="nb-NO" dirty="0"/>
              </a:p>
            </p:txBody>
          </p:sp>
        </mc:Choice>
        <mc:Fallback xmlns="">
          <p:sp>
            <p:nvSpPr>
              <p:cNvPr id="6" name="TekstSylinder 5"/>
              <p:cNvSpPr txBox="1">
                <a:spLocks noRot="1" noChangeAspect="1" noMove="1" noResize="1" noEditPoints="1" noAdjustHandles="1" noChangeArrowheads="1" noChangeShapeType="1" noTextEdit="1"/>
              </p:cNvSpPr>
              <p:nvPr/>
            </p:nvSpPr>
            <p:spPr>
              <a:xfrm>
                <a:off x="1654628" y="1620982"/>
                <a:ext cx="6662057" cy="485197"/>
              </a:xfrm>
              <a:prstGeom prst="rect">
                <a:avLst/>
              </a:prstGeom>
              <a:blipFill rotWithShape="0">
                <a:blip r:embed="rId4"/>
                <a:stretch>
                  <a:fillRect l="-732" b="-5000"/>
                </a:stretch>
              </a:blipFill>
            </p:spPr>
            <p:txBody>
              <a:bodyPr/>
              <a:lstStyle/>
              <a:p>
                <a:r>
                  <a:rPr lang="nb-NO">
                    <a:noFill/>
                  </a:rPr>
                  <a:t> </a:t>
                </a:r>
              </a:p>
            </p:txBody>
          </p:sp>
        </mc:Fallback>
      </mc:AlternateContent>
    </p:spTree>
    <p:extLst>
      <p:ext uri="{BB962C8B-B14F-4D97-AF65-F5344CB8AC3E}">
        <p14:creationId xmlns:p14="http://schemas.microsoft.com/office/powerpoint/2010/main" val="140749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8096883" y="1312334"/>
            <a:ext cx="4167854" cy="2778570"/>
          </a:xfrm>
          <a:prstGeom prst="rect">
            <a:avLst/>
          </a:prstGeom>
        </p:spPr>
      </p:pic>
      <p:sp>
        <p:nvSpPr>
          <p:cNvPr id="2" name="Tittel 1"/>
          <p:cNvSpPr>
            <a:spLocks noGrp="1"/>
          </p:cNvSpPr>
          <p:nvPr>
            <p:ph type="title"/>
          </p:nvPr>
        </p:nvSpPr>
        <p:spPr/>
        <p:txBody>
          <a:bodyPr/>
          <a:lstStyle/>
          <a:p>
            <a:r>
              <a:rPr lang="nb-NO" dirty="0" smtClean="0"/>
              <a:t>Vi finn prosenten</a:t>
            </a:r>
            <a:endParaRPr lang="nb-NO" dirty="0"/>
          </a:p>
        </p:txBody>
      </p:sp>
      <mc:AlternateContent xmlns:mc="http://schemas.openxmlformats.org/markup-compatibility/2006">
        <mc:Choice xmlns:a14="http://schemas.microsoft.com/office/drawing/2010/main" Requires="a14">
          <p:sp>
            <p:nvSpPr>
              <p:cNvPr id="3" name="Plassholder for innhold 2"/>
              <p:cNvSpPr>
                <a:spLocks noGrp="1"/>
              </p:cNvSpPr>
              <p:nvPr>
                <p:ph idx="1"/>
              </p:nvPr>
            </p:nvSpPr>
            <p:spPr>
              <a:xfrm>
                <a:off x="1528572" y="1485900"/>
                <a:ext cx="9254814" cy="4846320"/>
              </a:xfrm>
            </p:spPr>
            <p:txBody>
              <a:bodyPr>
                <a:normAutofit fontScale="92500" lnSpcReduction="20000"/>
              </a:bodyPr>
              <a:lstStyle/>
              <a:p>
                <a:pPr marL="45720" indent="0">
                  <a:buNone/>
                </a:pPr>
                <a:r>
                  <a:rPr lang="nb-NO" dirty="0" smtClean="0"/>
                  <a:t>Åse kjøper sykkelen med rabatten som står på plakaten. </a:t>
                </a:r>
              </a:p>
              <a:p>
                <a:pPr marL="45720" indent="0">
                  <a:buNone/>
                </a:pPr>
                <a:r>
                  <a:rPr lang="nb-NO" dirty="0" smtClean="0"/>
                  <a:t>Kor mange prosent rabatt får Åse? </a:t>
                </a:r>
              </a:p>
              <a:p>
                <a:pPr marL="45720" indent="0">
                  <a:buNone/>
                </a:pPr>
                <a:r>
                  <a:rPr lang="nb-NO" dirty="0" smtClean="0"/>
                  <a:t>		</a:t>
                </a:r>
                <a:r>
                  <a:rPr lang="nb-NO" sz="1400" dirty="0" err="1" smtClean="0">
                    <a:solidFill>
                      <a:srgbClr val="FF0000"/>
                    </a:solidFill>
                    <a:latin typeface="Calibri" panose="020F0502020204030204" pitchFamily="34" charset="0"/>
                  </a:rPr>
                  <a:t>Desimaltal</a:t>
                </a:r>
                <a:r>
                  <a:rPr lang="nb-NO" sz="1400" dirty="0" smtClean="0">
                    <a:solidFill>
                      <a:srgbClr val="FF0000"/>
                    </a:solidFill>
                    <a:latin typeface="Calibri" panose="020F0502020204030204" pitchFamily="34" charset="0"/>
                  </a:rPr>
                  <a:t>   </a:t>
                </a:r>
                <a:r>
                  <a:rPr lang="nb-NO" sz="1400" dirty="0" err="1" smtClean="0">
                    <a:solidFill>
                      <a:srgbClr val="FF0000"/>
                    </a:solidFill>
                    <a:latin typeface="Calibri" panose="020F0502020204030204" pitchFamily="34" charset="0"/>
                  </a:rPr>
                  <a:t>Hundredelar</a:t>
                </a:r>
                <a:endParaRPr lang="nb-NO" sz="1400" dirty="0" smtClean="0">
                  <a:solidFill>
                    <a:srgbClr val="FF0000"/>
                  </a:solidFill>
                  <a:latin typeface="Calibri" panose="020F0502020204030204" pitchFamily="34" charset="0"/>
                </a:endParaRPr>
              </a:p>
              <a:p>
                <a:pPr marL="45720" indent="0">
                  <a:buNone/>
                </a:pPr>
                <a:r>
                  <a:rPr lang="nb-NO" dirty="0" smtClean="0">
                    <a:solidFill>
                      <a:srgbClr val="FF0000"/>
                    </a:solidFill>
                    <a:latin typeface="Calibri" panose="020F0502020204030204" pitchFamily="34" charset="0"/>
                  </a:rPr>
                  <a:t>Løysing 1:</a:t>
                </a:r>
                <a:r>
                  <a:rPr lang="nb-NO" dirty="0" smtClean="0">
                    <a:latin typeface="Calibri" panose="020F0502020204030204" pitchFamily="34" charset="0"/>
                  </a:rPr>
                  <a:t>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300</m:t>
                        </m:r>
                      </m:num>
                      <m:den>
                        <m:r>
                          <a:rPr lang="nb-NO" b="0" i="1" smtClean="0">
                            <a:latin typeface="Cambria Math" panose="02040503050406030204" pitchFamily="18" charset="0"/>
                          </a:rPr>
                          <m:t>2800</m:t>
                        </m:r>
                      </m:den>
                    </m:f>
                  </m:oMath>
                </a14:m>
                <a:r>
                  <a:rPr lang="nb-NO" dirty="0" smtClean="0">
                    <a:latin typeface="Calibri" panose="020F0502020204030204" pitchFamily="34" charset="0"/>
                  </a:rPr>
                  <a:t> = 0,11 =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11</m:t>
                        </m:r>
                      </m:num>
                      <m:den>
                        <m:r>
                          <a:rPr lang="nb-NO" b="0" i="1" smtClean="0">
                            <a:latin typeface="Cambria Math" panose="02040503050406030204" pitchFamily="18" charset="0"/>
                          </a:rPr>
                          <m:t>100</m:t>
                        </m:r>
                      </m:den>
                    </m:f>
                    <m:r>
                      <a:rPr lang="nb-NO" b="0" i="1" smtClean="0">
                        <a:latin typeface="Cambria Math" panose="02040503050406030204" pitchFamily="18" charset="0"/>
                      </a:rPr>
                      <m:t> </m:t>
                    </m:r>
                  </m:oMath>
                </a14:m>
                <a:r>
                  <a:rPr lang="nb-NO" u="sng" dirty="0" smtClean="0">
                    <a:latin typeface="Calibri" panose="020F0502020204030204" pitchFamily="34" charset="0"/>
                  </a:rPr>
                  <a:t>= 11%</a:t>
                </a:r>
                <a:r>
                  <a:rPr lang="nb-NO" dirty="0" smtClean="0">
                    <a:latin typeface="Calibri" panose="020F0502020204030204" pitchFamily="34" charset="0"/>
                  </a:rPr>
                  <a:t>	</a:t>
                </a:r>
                <a:r>
                  <a:rPr lang="nb-NO" u="dbl" dirty="0" smtClean="0">
                    <a:latin typeface="Calibri" panose="020F0502020204030204" pitchFamily="34" charset="0"/>
                  </a:rPr>
                  <a:t>Åse </a:t>
                </a:r>
                <a:r>
                  <a:rPr lang="nb-NO" u="dbl" dirty="0" err="1" smtClean="0">
                    <a:latin typeface="Calibri" panose="020F0502020204030204" pitchFamily="34" charset="0"/>
                  </a:rPr>
                  <a:t>fekk</a:t>
                </a:r>
                <a:r>
                  <a:rPr lang="nb-NO" u="dbl" dirty="0" smtClean="0">
                    <a:latin typeface="Calibri" panose="020F0502020204030204" pitchFamily="34" charset="0"/>
                  </a:rPr>
                  <a:t> 11% i rabatt</a:t>
                </a:r>
              </a:p>
              <a:p>
                <a:pPr marL="45720" indent="0">
                  <a:buNone/>
                </a:pPr>
                <a:endParaRPr lang="nb-NO" dirty="0" smtClean="0">
                  <a:solidFill>
                    <a:srgbClr val="FF0000"/>
                  </a:solidFill>
                  <a:latin typeface="Calibri" panose="020F0502020204030204" pitchFamily="34" charset="0"/>
                </a:endParaRPr>
              </a:p>
              <a:p>
                <a:pPr marL="45720" indent="0">
                  <a:buNone/>
                </a:pPr>
                <a:r>
                  <a:rPr lang="nb-NO" dirty="0" smtClean="0">
                    <a:solidFill>
                      <a:srgbClr val="FF0000"/>
                    </a:solidFill>
                    <a:latin typeface="Calibri" panose="020F0502020204030204" pitchFamily="34" charset="0"/>
                  </a:rPr>
                  <a:t>Løysing </a:t>
                </a:r>
                <a:r>
                  <a:rPr lang="nb-NO" dirty="0" smtClean="0">
                    <a:solidFill>
                      <a:srgbClr val="FF0000"/>
                    </a:solidFill>
                    <a:latin typeface="Calibri" panose="020F0502020204030204" pitchFamily="34" charset="0"/>
                  </a:rPr>
                  <a:t>2:</a:t>
                </a:r>
                <a:r>
                  <a:rPr lang="nb-NO" dirty="0" smtClean="0">
                    <a:latin typeface="Calibri" panose="020F0502020204030204" pitchFamily="34" charset="0"/>
                  </a:rPr>
                  <a:t> Rabatten er x %, løyst ved likning: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2800 </m:t>
                        </m:r>
                        <m:r>
                          <a:rPr lang="nb-NO" b="0" i="1" smtClean="0">
                            <a:latin typeface="Cambria Math" panose="02040503050406030204" pitchFamily="18" charset="0"/>
                            <a:ea typeface="Cambria Math" panose="02040503050406030204" pitchFamily="18" charset="0"/>
                          </a:rPr>
                          <m:t>∙</m:t>
                        </m:r>
                        <m:r>
                          <a:rPr lang="nb-NO" b="0" i="1" smtClean="0">
                            <a:latin typeface="Cambria Math" panose="02040503050406030204" pitchFamily="18" charset="0"/>
                            <a:ea typeface="Cambria Math" panose="02040503050406030204" pitchFamily="18" charset="0"/>
                          </a:rPr>
                          <m:t>𝑥</m:t>
                        </m:r>
                      </m:num>
                      <m:den>
                        <m:r>
                          <a:rPr lang="nb-NO" b="0" i="1" smtClean="0">
                            <a:latin typeface="Cambria Math" panose="02040503050406030204" pitchFamily="18" charset="0"/>
                          </a:rPr>
                          <m:t>100</m:t>
                        </m:r>
                      </m:den>
                    </m:f>
                  </m:oMath>
                </a14:m>
                <a:r>
                  <a:rPr lang="nb-NO" dirty="0" smtClean="0">
                    <a:latin typeface="Calibri" panose="020F0502020204030204" pitchFamily="34" charset="0"/>
                  </a:rPr>
                  <a:t> = 300</a:t>
                </a:r>
              </a:p>
              <a:p>
                <a:pPr marL="45720" indent="0">
                  <a:buNone/>
                </a:pPr>
                <a:r>
                  <a:rPr lang="nb-NO" dirty="0">
                    <a:latin typeface="Calibri" panose="020F0502020204030204" pitchFamily="34" charset="0"/>
                  </a:rPr>
                  <a:t>	</a:t>
                </a:r>
                <a:r>
                  <a:rPr lang="nb-NO" dirty="0" smtClean="0">
                    <a:latin typeface="Calibri" panose="020F0502020204030204" pitchFamily="34" charset="0"/>
                  </a:rPr>
                  <a:t>			</a:t>
                </a:r>
                <a:r>
                  <a:rPr lang="nb-NO" dirty="0">
                    <a:latin typeface="Calibri" panose="020F0502020204030204" pitchFamily="34" charset="0"/>
                  </a:rPr>
                  <a:t>	 </a:t>
                </a:r>
                <a:r>
                  <a:rPr lang="nb-NO" dirty="0" smtClean="0">
                    <a:latin typeface="Calibri" panose="020F0502020204030204" pitchFamily="34" charset="0"/>
                  </a:rPr>
                  <a:t>    28x = 300</a:t>
                </a:r>
              </a:p>
              <a:p>
                <a:pPr marL="45720" indent="0">
                  <a:buNone/>
                </a:pPr>
                <a:r>
                  <a:rPr lang="nb-NO" dirty="0">
                    <a:latin typeface="Calibri" panose="020F0502020204030204" pitchFamily="34" charset="0"/>
                  </a:rPr>
                  <a:t>	</a:t>
                </a:r>
                <a:r>
                  <a:rPr lang="nb-NO" dirty="0" smtClean="0">
                    <a:latin typeface="Calibri" panose="020F0502020204030204" pitchFamily="34" charset="0"/>
                  </a:rPr>
                  <a:t>			</a:t>
                </a:r>
                <a:r>
                  <a:rPr lang="nb-NO" dirty="0">
                    <a:latin typeface="Calibri" panose="020F0502020204030204" pitchFamily="34" charset="0"/>
                  </a:rPr>
                  <a:t>	</a:t>
                </a:r>
                <a:r>
                  <a:rPr lang="nb-NO" dirty="0" smtClean="0">
                    <a:latin typeface="Calibri" panose="020F0502020204030204" pitchFamily="34" charset="0"/>
                  </a:rPr>
                  <a:t>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28</m:t>
                        </m:r>
                        <m:r>
                          <a:rPr lang="nb-NO" b="0" i="1" smtClean="0">
                            <a:latin typeface="Cambria Math" panose="02040503050406030204" pitchFamily="18" charset="0"/>
                          </a:rPr>
                          <m:t>𝑥</m:t>
                        </m:r>
                      </m:num>
                      <m:den>
                        <m:r>
                          <a:rPr lang="nb-NO" b="0" i="1" smtClean="0">
                            <a:latin typeface="Cambria Math" panose="02040503050406030204" pitchFamily="18" charset="0"/>
                          </a:rPr>
                          <m:t>28</m:t>
                        </m:r>
                      </m:den>
                    </m:f>
                  </m:oMath>
                </a14:m>
                <a:r>
                  <a:rPr lang="nb-NO" dirty="0" smtClean="0">
                    <a:latin typeface="Calibri" panose="020F0502020204030204" pitchFamily="34" charset="0"/>
                  </a:rPr>
                  <a:t>   =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300</m:t>
                        </m:r>
                      </m:num>
                      <m:den>
                        <m:r>
                          <a:rPr lang="nb-NO" b="0" i="1" smtClean="0">
                            <a:latin typeface="Cambria Math" panose="02040503050406030204" pitchFamily="18" charset="0"/>
                          </a:rPr>
                          <m:t>28</m:t>
                        </m:r>
                      </m:den>
                    </m:f>
                  </m:oMath>
                </a14:m>
                <a:endParaRPr lang="nb-NO" dirty="0" smtClean="0">
                  <a:latin typeface="Calibri" panose="020F0502020204030204" pitchFamily="34" charset="0"/>
                </a:endParaRPr>
              </a:p>
              <a:p>
                <a:pPr marL="45720" indent="0">
                  <a:buNone/>
                </a:pPr>
                <a:r>
                  <a:rPr lang="nb-NO" dirty="0" smtClean="0">
                    <a:latin typeface="Calibri" panose="020F0502020204030204" pitchFamily="34" charset="0"/>
                  </a:rPr>
                  <a:t>				</a:t>
                </a:r>
                <a:r>
                  <a:rPr lang="nb-NO" dirty="0">
                    <a:latin typeface="Calibri" panose="020F0502020204030204" pitchFamily="34" charset="0"/>
                  </a:rPr>
                  <a:t>	</a:t>
                </a:r>
                <a:r>
                  <a:rPr lang="nb-NO" dirty="0" smtClean="0">
                    <a:latin typeface="Calibri" panose="020F0502020204030204" pitchFamily="34" charset="0"/>
                  </a:rPr>
                  <a:t>          </a:t>
                </a:r>
                <a:r>
                  <a:rPr lang="nb-NO" u="sng" dirty="0" smtClean="0">
                    <a:latin typeface="Calibri" panose="020F0502020204030204" pitchFamily="34" charset="0"/>
                  </a:rPr>
                  <a:t>x = 11</a:t>
                </a:r>
                <a:r>
                  <a:rPr lang="nb-NO" dirty="0" smtClean="0">
                    <a:latin typeface="Calibri" panose="020F0502020204030204" pitchFamily="34" charset="0"/>
                  </a:rPr>
                  <a:t>        </a:t>
                </a:r>
                <a:r>
                  <a:rPr lang="nb-NO" u="dbl" dirty="0" smtClean="0">
                    <a:latin typeface="Calibri" panose="020F0502020204030204" pitchFamily="34" charset="0"/>
                  </a:rPr>
                  <a:t>Rabatten er 11 %</a:t>
                </a:r>
              </a:p>
              <a:p>
                <a:pPr marL="45720" indent="0">
                  <a:buNone/>
                </a:pPr>
                <a:r>
                  <a:rPr lang="nb-NO" dirty="0" smtClean="0">
                    <a:latin typeface="Calibri" panose="020F0502020204030204" pitchFamily="34" charset="0"/>
                  </a:rPr>
                  <a:t>	</a:t>
                </a:r>
                <a:endParaRPr lang="nb-NO" dirty="0">
                  <a:latin typeface="Calibri" panose="020F0502020204030204" pitchFamily="34" charset="0"/>
                </a:endParaRPr>
              </a:p>
            </p:txBody>
          </p:sp>
        </mc:Choice>
        <mc:Fallback>
          <p:sp>
            <p:nvSpPr>
              <p:cNvPr id="3" name="Plassholder for innhold 2"/>
              <p:cNvSpPr>
                <a:spLocks noGrp="1" noRot="1" noChangeAspect="1" noMove="1" noResize="1" noEditPoints="1" noAdjustHandles="1" noChangeArrowheads="1" noChangeShapeType="1" noTextEdit="1"/>
              </p:cNvSpPr>
              <p:nvPr>
                <p:ph idx="1"/>
              </p:nvPr>
            </p:nvSpPr>
            <p:spPr>
              <a:xfrm>
                <a:off x="1528572" y="1485900"/>
                <a:ext cx="9254814" cy="4846320"/>
              </a:xfrm>
              <a:blipFill rotWithShape="0">
                <a:blip r:embed="rId3"/>
                <a:stretch>
                  <a:fillRect l="-132" t="-1887"/>
                </a:stretch>
              </a:blipFill>
            </p:spPr>
            <p:txBody>
              <a:bodyPr/>
              <a:lstStyle/>
              <a:p>
                <a:r>
                  <a:rPr lang="nb-NO">
                    <a:noFill/>
                  </a:rPr>
                  <a:t> </a:t>
                </a:r>
              </a:p>
            </p:txBody>
          </p:sp>
        </mc:Fallback>
      </mc:AlternateContent>
      <p:sp>
        <p:nvSpPr>
          <p:cNvPr id="5" name="TekstSylinder 4"/>
          <p:cNvSpPr txBox="1"/>
          <p:nvPr/>
        </p:nvSpPr>
        <p:spPr>
          <a:xfrm>
            <a:off x="7614350" y="1485900"/>
            <a:ext cx="1350626" cy="646331"/>
          </a:xfrm>
          <a:prstGeom prst="rect">
            <a:avLst/>
          </a:prstGeom>
          <a:solidFill>
            <a:srgbClr val="FFFF00"/>
          </a:solidFill>
        </p:spPr>
        <p:txBody>
          <a:bodyPr wrap="none" rtlCol="0">
            <a:spAutoFit/>
          </a:bodyPr>
          <a:lstStyle/>
          <a:p>
            <a:r>
              <a:rPr lang="nb-NO" dirty="0"/>
              <a:t>Før 2800 </a:t>
            </a:r>
            <a:r>
              <a:rPr lang="nb-NO" dirty="0" smtClean="0"/>
              <a:t>kr</a:t>
            </a:r>
          </a:p>
          <a:p>
            <a:r>
              <a:rPr lang="nb-NO" dirty="0" smtClean="0"/>
              <a:t>No – 300 kr</a:t>
            </a:r>
            <a:endParaRPr lang="nb-NO" dirty="0"/>
          </a:p>
        </p:txBody>
      </p:sp>
      <p:sp>
        <p:nvSpPr>
          <p:cNvPr id="7" name="TekstSylinder 6"/>
          <p:cNvSpPr txBox="1"/>
          <p:nvPr/>
        </p:nvSpPr>
        <p:spPr>
          <a:xfrm>
            <a:off x="7926161" y="943002"/>
            <a:ext cx="3214102" cy="369332"/>
          </a:xfrm>
          <a:prstGeom prst="rect">
            <a:avLst/>
          </a:prstGeom>
          <a:noFill/>
        </p:spPr>
        <p:txBody>
          <a:bodyPr wrap="square" rtlCol="0">
            <a:spAutoFit/>
          </a:bodyPr>
          <a:lstStyle/>
          <a:p>
            <a:pPr algn="r"/>
            <a:r>
              <a:rPr lang="nb-NO" dirty="0" smtClean="0">
                <a:latin typeface="Calibri" panose="020F0502020204030204" pitchFamily="34" charset="0"/>
              </a:rPr>
              <a:t>Rabatten er 300 kr av 2800 kr</a:t>
            </a:r>
            <a:endParaRPr lang="nb-NO" dirty="0">
              <a:latin typeface="Calibri" panose="020F0502020204030204" pitchFamily="34" charset="0"/>
            </a:endParaRPr>
          </a:p>
        </p:txBody>
      </p:sp>
      <p:cxnSp>
        <p:nvCxnSpPr>
          <p:cNvPr id="9" name="Rett pil 8"/>
          <p:cNvCxnSpPr/>
          <p:nvPr/>
        </p:nvCxnSpPr>
        <p:spPr>
          <a:xfrm>
            <a:off x="3817620" y="3124620"/>
            <a:ext cx="11430" cy="22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4423410" y="3124356"/>
            <a:ext cx="0" cy="206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tt pil 7"/>
          <p:cNvCxnSpPr/>
          <p:nvPr/>
        </p:nvCxnSpPr>
        <p:spPr>
          <a:xfrm flipH="1">
            <a:off x="8551718" y="1312334"/>
            <a:ext cx="413258" cy="173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Døme</a:t>
            </a:r>
            <a:endParaRPr lang="nb-NO" dirty="0"/>
          </a:p>
        </p:txBody>
      </p:sp>
      <mc:AlternateContent xmlns:mc="http://schemas.openxmlformats.org/markup-compatibility/2006">
        <mc:Choice xmlns:a14="http://schemas.microsoft.com/office/drawing/2010/main" Requires="a14">
          <p:sp>
            <p:nvSpPr>
              <p:cNvPr id="3" name="Plassholder for innhold 2"/>
              <p:cNvSpPr>
                <a:spLocks noGrp="1"/>
              </p:cNvSpPr>
              <p:nvPr>
                <p:ph idx="1"/>
              </p:nvPr>
            </p:nvSpPr>
            <p:spPr/>
            <p:txBody>
              <a:bodyPr/>
              <a:lstStyle/>
              <a:p>
                <a:pPr marL="45720" indent="0">
                  <a:buNone/>
                </a:pPr>
                <a:r>
                  <a:rPr lang="nb-NO" dirty="0" smtClean="0"/>
                  <a:t>12 av 48 </a:t>
                </a:r>
                <a:r>
                  <a:rPr lang="nb-NO" dirty="0" err="1" smtClean="0"/>
                  <a:t>elevar</a:t>
                </a:r>
                <a:r>
                  <a:rPr lang="nb-NO" dirty="0" smtClean="0"/>
                  <a:t> sykla til </a:t>
                </a:r>
                <a:r>
                  <a:rPr lang="nb-NO" dirty="0" err="1" smtClean="0"/>
                  <a:t>skulen</a:t>
                </a:r>
                <a:r>
                  <a:rPr lang="nb-NO" dirty="0" smtClean="0"/>
                  <a:t>. Kor mange prosent er det?</a:t>
                </a:r>
              </a:p>
              <a:p>
                <a:pPr marL="45720" indent="0">
                  <a:buNone/>
                </a:pPr>
                <a:endParaRPr lang="nb-NO" dirty="0"/>
              </a:p>
              <a:p>
                <a:pPr marL="45720" indent="0">
                  <a:buNone/>
                </a:pP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12</m:t>
                        </m:r>
                      </m:num>
                      <m:den>
                        <m:r>
                          <a:rPr lang="nb-NO" b="0" i="1" smtClean="0">
                            <a:latin typeface="Cambria Math" panose="02040503050406030204" pitchFamily="18" charset="0"/>
                          </a:rPr>
                          <m:t>48</m:t>
                        </m:r>
                      </m:den>
                    </m:f>
                  </m:oMath>
                </a14:m>
                <a:r>
                  <a:rPr lang="nb-NO" dirty="0" smtClean="0">
                    <a:latin typeface="Calibri" panose="020F0502020204030204" pitchFamily="34" charset="0"/>
                  </a:rPr>
                  <a:t> =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1</m:t>
                        </m:r>
                      </m:num>
                      <m:den>
                        <m:r>
                          <a:rPr lang="nb-NO" b="0" i="1" smtClean="0">
                            <a:latin typeface="Cambria Math" panose="02040503050406030204" pitchFamily="18" charset="0"/>
                          </a:rPr>
                          <m:t>4</m:t>
                        </m:r>
                      </m:den>
                    </m:f>
                  </m:oMath>
                </a14:m>
                <a:r>
                  <a:rPr lang="nb-NO" dirty="0" smtClean="0">
                    <a:latin typeface="Calibri" panose="020F0502020204030204" pitchFamily="34" charset="0"/>
                  </a:rPr>
                  <a:t> </a:t>
                </a:r>
                <a:r>
                  <a:rPr lang="nb-NO" u="sng" dirty="0" smtClean="0">
                    <a:latin typeface="Calibri" panose="020F0502020204030204" pitchFamily="34" charset="0"/>
                  </a:rPr>
                  <a:t>= 0,25 = 25%</a:t>
                </a:r>
                <a:r>
                  <a:rPr lang="nb-NO" dirty="0" smtClean="0">
                    <a:latin typeface="Calibri" panose="020F0502020204030204" pitchFamily="34" charset="0"/>
                  </a:rPr>
                  <a:t>	</a:t>
                </a:r>
                <a:r>
                  <a:rPr lang="nb-NO" u="dbl" dirty="0" smtClean="0">
                    <a:latin typeface="Calibri" panose="020F0502020204030204" pitchFamily="34" charset="0"/>
                  </a:rPr>
                  <a:t>25% av </a:t>
                </a:r>
                <a:r>
                  <a:rPr lang="nb-NO" u="dbl" dirty="0" err="1" smtClean="0">
                    <a:latin typeface="Calibri" panose="020F0502020204030204" pitchFamily="34" charset="0"/>
                  </a:rPr>
                  <a:t>elevane</a:t>
                </a:r>
                <a:r>
                  <a:rPr lang="nb-NO" u="dbl" dirty="0" smtClean="0">
                    <a:latin typeface="Calibri" panose="020F0502020204030204" pitchFamily="34" charset="0"/>
                  </a:rPr>
                  <a:t> sykla til </a:t>
                </a:r>
                <a:r>
                  <a:rPr lang="nb-NO" u="dbl" dirty="0" err="1" smtClean="0">
                    <a:latin typeface="Calibri" panose="020F0502020204030204" pitchFamily="34" charset="0"/>
                  </a:rPr>
                  <a:t>skulen</a:t>
                </a:r>
                <a:endParaRPr lang="nb-NO" u="dbl" dirty="0">
                  <a:latin typeface="Calibri" panose="020F0502020204030204" pitchFamily="34" charset="0"/>
                </a:endParaRPr>
              </a:p>
            </p:txBody>
          </p:sp>
        </mc:Choice>
        <mc:Fallback>
          <p:sp>
            <p:nvSpPr>
              <p:cNvPr id="3" name="Plassholder for innhold 2"/>
              <p:cNvSpPr>
                <a:spLocks noGrp="1" noRot="1" noChangeAspect="1" noMove="1" noResize="1" noEditPoints="1" noAdjustHandles="1" noChangeArrowheads="1" noChangeShapeType="1" noTextEdit="1"/>
              </p:cNvSpPr>
              <p:nvPr>
                <p:ph idx="1"/>
              </p:nvPr>
            </p:nvSpPr>
            <p:spPr>
              <a:blipFill rotWithShape="0">
                <a:blip r:embed="rId2"/>
                <a:stretch>
                  <a:fillRect l="-200" t="-881"/>
                </a:stretch>
              </a:blipFill>
            </p:spPr>
            <p:txBody>
              <a:bodyPr/>
              <a:lstStyle/>
              <a:p>
                <a:r>
                  <a:rPr lang="nb-NO">
                    <a:noFill/>
                  </a:rPr>
                  <a:t> </a:t>
                </a:r>
              </a:p>
            </p:txBody>
          </p:sp>
        </mc:Fallback>
      </mc:AlternateContent>
    </p:spTree>
    <p:extLst>
      <p:ext uri="{BB962C8B-B14F-4D97-AF65-F5344CB8AC3E}">
        <p14:creationId xmlns:p14="http://schemas.microsoft.com/office/powerpoint/2010/main" val="164129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 finne heile </a:t>
            </a:r>
            <a:r>
              <a:rPr lang="nb-NO" dirty="0" err="1" smtClean="0"/>
              <a:t>talet</a:t>
            </a:r>
            <a:endParaRPr lang="nb-NO" dirty="0"/>
          </a:p>
        </p:txBody>
      </p:sp>
      <p:sp>
        <p:nvSpPr>
          <p:cNvPr id="3" name="Plassholder for innhold 2"/>
          <p:cNvSpPr>
            <a:spLocks noGrp="1"/>
          </p:cNvSpPr>
          <p:nvPr>
            <p:ph idx="1"/>
          </p:nvPr>
        </p:nvSpPr>
        <p:spPr>
          <a:xfrm>
            <a:off x="1528572" y="1485900"/>
            <a:ext cx="10107168" cy="4152901"/>
          </a:xfrm>
        </p:spPr>
        <p:txBody>
          <a:bodyPr>
            <a:normAutofit/>
          </a:bodyPr>
          <a:lstStyle/>
          <a:p>
            <a:pPr marL="45720" indent="0">
              <a:lnSpc>
                <a:spcPct val="110000"/>
              </a:lnSpc>
              <a:buNone/>
            </a:pPr>
            <a:r>
              <a:rPr lang="nb-NO" dirty="0" err="1" smtClean="0"/>
              <a:t>Eg</a:t>
            </a:r>
            <a:r>
              <a:rPr lang="nb-NO" dirty="0" smtClean="0"/>
              <a:t> gjorde </a:t>
            </a:r>
            <a:r>
              <a:rPr lang="nb-NO" dirty="0" err="1" smtClean="0"/>
              <a:t>eit</a:t>
            </a:r>
            <a:r>
              <a:rPr lang="nb-NO" dirty="0" smtClean="0"/>
              <a:t> kjempekupp! Prisen på Bluetooth-</a:t>
            </a:r>
            <a:r>
              <a:rPr lang="nb-NO" dirty="0" err="1" smtClean="0"/>
              <a:t>høgalaren</a:t>
            </a:r>
            <a:r>
              <a:rPr lang="nb-NO" dirty="0" smtClean="0"/>
              <a:t> var sett ned med 30 %. </a:t>
            </a:r>
            <a:r>
              <a:rPr lang="nb-NO" dirty="0" err="1" smtClean="0"/>
              <a:t>Eg</a:t>
            </a:r>
            <a:r>
              <a:rPr lang="nb-NO" dirty="0" smtClean="0"/>
              <a:t> sparte 750 kr.</a:t>
            </a:r>
          </a:p>
          <a:p>
            <a:pPr marL="45720" indent="0">
              <a:lnSpc>
                <a:spcPct val="110000"/>
              </a:lnSpc>
              <a:buNone/>
            </a:pPr>
            <a:r>
              <a:rPr lang="nb-NO" dirty="0" smtClean="0"/>
              <a:t>Kor </a:t>
            </a:r>
            <a:r>
              <a:rPr lang="nb-NO" dirty="0" err="1" smtClean="0"/>
              <a:t>mykje</a:t>
            </a:r>
            <a:r>
              <a:rPr lang="nb-NO" dirty="0" smtClean="0"/>
              <a:t> hadde </a:t>
            </a:r>
            <a:r>
              <a:rPr lang="nb-NO" dirty="0" err="1" smtClean="0"/>
              <a:t>høgtalaren</a:t>
            </a:r>
            <a:r>
              <a:rPr lang="nb-NO" dirty="0" smtClean="0"/>
              <a:t> kosta i utgangspunktet?</a:t>
            </a:r>
          </a:p>
          <a:p>
            <a:pPr marL="45720" indent="0">
              <a:buNone/>
            </a:pPr>
            <a:endParaRPr lang="nb-NO" dirty="0" smtClean="0">
              <a:latin typeface="Calibri" panose="020F0502020204030204" pitchFamily="34" charset="0"/>
            </a:endParaRPr>
          </a:p>
          <a:p>
            <a:pPr marL="45720" indent="0">
              <a:buNone/>
            </a:pPr>
            <a:r>
              <a:rPr lang="nb-NO" dirty="0" err="1" smtClean="0">
                <a:latin typeface="Calibri" panose="020F0502020204030204" pitchFamily="34" charset="0"/>
              </a:rPr>
              <a:t>Opphavleg</a:t>
            </a:r>
            <a:r>
              <a:rPr lang="nb-NO" dirty="0" smtClean="0">
                <a:latin typeface="Calibri" panose="020F0502020204030204" pitchFamily="34" charset="0"/>
              </a:rPr>
              <a:t> </a:t>
            </a:r>
            <a:r>
              <a:rPr lang="nb-NO" dirty="0" smtClean="0">
                <a:latin typeface="Calibri" panose="020F0502020204030204" pitchFamily="34" charset="0"/>
              </a:rPr>
              <a:t>kosta </a:t>
            </a:r>
            <a:r>
              <a:rPr lang="nb-NO" dirty="0" err="1" smtClean="0">
                <a:latin typeface="Calibri" panose="020F0502020204030204" pitchFamily="34" charset="0"/>
              </a:rPr>
              <a:t>høgtalaren</a:t>
            </a:r>
            <a:r>
              <a:rPr lang="nb-NO" dirty="0" smtClean="0">
                <a:latin typeface="Calibri" panose="020F0502020204030204" pitchFamily="34" charset="0"/>
              </a:rPr>
              <a:t> 100%.</a:t>
            </a:r>
          </a:p>
          <a:p>
            <a:pPr marL="45720" indent="0">
              <a:buNone/>
            </a:pPr>
            <a:r>
              <a:rPr lang="nb-NO" dirty="0" smtClean="0">
                <a:latin typeface="Calibri" panose="020F0502020204030204" pitchFamily="34" charset="0"/>
              </a:rPr>
              <a:t>750 kr svarer til 30 % av prisen.</a:t>
            </a:r>
          </a:p>
          <a:p>
            <a:pPr marL="45720" indent="0">
              <a:buNone/>
            </a:pPr>
            <a:r>
              <a:rPr lang="nb-NO" dirty="0" smtClean="0">
                <a:latin typeface="Calibri" panose="020F0502020204030204" pitchFamily="34" charset="0"/>
              </a:rPr>
              <a:t>Då må 1 % </a:t>
            </a:r>
            <a:r>
              <a:rPr lang="nb-NO" dirty="0" err="1" smtClean="0">
                <a:latin typeface="Calibri" panose="020F0502020204030204" pitchFamily="34" charset="0"/>
              </a:rPr>
              <a:t>vere</a:t>
            </a:r>
            <a:r>
              <a:rPr lang="nb-NO" dirty="0" smtClean="0">
                <a:latin typeface="Calibri" panose="020F0502020204030204" pitchFamily="34" charset="0"/>
              </a:rPr>
              <a:t> 750 kr : 30 </a:t>
            </a:r>
            <a:r>
              <a:rPr lang="nb-NO" u="sng" dirty="0" smtClean="0">
                <a:latin typeface="Calibri" panose="020F0502020204030204" pitchFamily="34" charset="0"/>
              </a:rPr>
              <a:t>= 25 kr </a:t>
            </a:r>
          </a:p>
          <a:p>
            <a:pPr marL="45720" indent="0">
              <a:buNone/>
            </a:pPr>
            <a:r>
              <a:rPr lang="nb-NO" dirty="0" smtClean="0">
                <a:latin typeface="Calibri" panose="020F0502020204030204" pitchFamily="34" charset="0"/>
              </a:rPr>
              <a:t>100 % må då </a:t>
            </a:r>
            <a:r>
              <a:rPr lang="nb-NO" dirty="0" err="1" smtClean="0">
                <a:latin typeface="Calibri" panose="020F0502020204030204" pitchFamily="34" charset="0"/>
              </a:rPr>
              <a:t>vere</a:t>
            </a:r>
            <a:r>
              <a:rPr lang="nb-NO" dirty="0" smtClean="0">
                <a:latin typeface="Calibri" panose="020F0502020204030204" pitchFamily="34" charset="0"/>
              </a:rPr>
              <a:t> 25 kr ∙ 100 </a:t>
            </a:r>
            <a:r>
              <a:rPr lang="nb-NO" u="sng" dirty="0" smtClean="0">
                <a:latin typeface="Calibri" panose="020F0502020204030204" pitchFamily="34" charset="0"/>
              </a:rPr>
              <a:t>= 2 500 kr</a:t>
            </a:r>
            <a:r>
              <a:rPr lang="nb-NO" dirty="0" smtClean="0">
                <a:latin typeface="Calibri" panose="020F0502020204030204" pitchFamily="34" charset="0"/>
              </a:rPr>
              <a:t>	</a:t>
            </a:r>
            <a:r>
              <a:rPr lang="nb-NO" u="dbl" dirty="0" err="1" smtClean="0">
                <a:latin typeface="Calibri" panose="020F0502020204030204" pitchFamily="34" charset="0"/>
              </a:rPr>
              <a:t>Høgtalaren</a:t>
            </a:r>
            <a:r>
              <a:rPr lang="nb-NO" u="dbl" dirty="0" smtClean="0">
                <a:latin typeface="Calibri" panose="020F0502020204030204" pitchFamily="34" charset="0"/>
              </a:rPr>
              <a:t> kosta 2500 kr før prisen vart sett ned</a:t>
            </a:r>
            <a:endParaRPr lang="nb-NO" u="dbl" dirty="0">
              <a:latin typeface="Calibri" panose="020F0502020204030204" pitchFamily="34" charset="0"/>
            </a:endParaRPr>
          </a:p>
          <a:p>
            <a:pPr marL="45720" indent="0">
              <a:buNone/>
            </a:pPr>
            <a:endParaRPr lang="nb-NO" dirty="0"/>
          </a:p>
        </p:txBody>
      </p:sp>
      <mc:AlternateContent xmlns:mc="http://schemas.openxmlformats.org/markup-compatibility/2006" xmlns:a14="http://schemas.microsoft.com/office/drawing/2010/main">
        <mc:Choice Requires="a14">
          <p:sp>
            <p:nvSpPr>
              <p:cNvPr id="4" name="TekstSylinder 3"/>
              <p:cNvSpPr txBox="1"/>
              <p:nvPr/>
            </p:nvSpPr>
            <p:spPr>
              <a:xfrm>
                <a:off x="9155430" y="2320290"/>
                <a:ext cx="1268730" cy="485774"/>
              </a:xfrm>
              <a:prstGeom prst="rect">
                <a:avLst/>
              </a:prstGeom>
              <a:solidFill>
                <a:srgbClr val="FFFF00"/>
              </a:solidFill>
            </p:spPr>
            <p:txBody>
              <a:bodyPr wrap="square" rtlCol="0">
                <a:spAutoFit/>
              </a:bodyPr>
              <a:lstStyle/>
              <a:p>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𝑥</m:t>
                        </m:r>
                        <m:r>
                          <a:rPr lang="nb-NO" b="0" i="1" smtClean="0">
                            <a:latin typeface="Cambria Math" panose="02040503050406030204" pitchFamily="18" charset="0"/>
                          </a:rPr>
                          <m:t> ∙30</m:t>
                        </m:r>
                      </m:num>
                      <m:den>
                        <m:r>
                          <a:rPr lang="nb-NO" b="0" i="1" smtClean="0">
                            <a:latin typeface="Cambria Math" panose="02040503050406030204" pitchFamily="18" charset="0"/>
                          </a:rPr>
                          <m:t>100</m:t>
                        </m:r>
                      </m:den>
                    </m:f>
                  </m:oMath>
                </a14:m>
                <a:r>
                  <a:rPr lang="nb-NO" dirty="0" smtClean="0"/>
                  <a:t> =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3</m:t>
                        </m:r>
                        <m:r>
                          <a:rPr lang="nb-NO" b="0" i="1" smtClean="0">
                            <a:latin typeface="Cambria Math" panose="02040503050406030204" pitchFamily="18" charset="0"/>
                          </a:rPr>
                          <m:t>𝑥</m:t>
                        </m:r>
                      </m:num>
                      <m:den>
                        <m:r>
                          <a:rPr lang="nb-NO" b="0" i="1" smtClean="0">
                            <a:latin typeface="Cambria Math" panose="02040503050406030204" pitchFamily="18" charset="0"/>
                          </a:rPr>
                          <m:t>10</m:t>
                        </m:r>
                      </m:den>
                    </m:f>
                  </m:oMath>
                </a14:m>
                <a:endParaRPr lang="nb-NO" dirty="0"/>
              </a:p>
            </p:txBody>
          </p:sp>
        </mc:Choice>
        <mc:Fallback xmlns="">
          <p:sp>
            <p:nvSpPr>
              <p:cNvPr id="4" name="TekstSylinder 3"/>
              <p:cNvSpPr txBox="1">
                <a:spLocks noRot="1" noChangeAspect="1" noMove="1" noResize="1" noEditPoints="1" noAdjustHandles="1" noChangeArrowheads="1" noChangeShapeType="1" noTextEdit="1"/>
              </p:cNvSpPr>
              <p:nvPr/>
            </p:nvSpPr>
            <p:spPr>
              <a:xfrm>
                <a:off x="9155430" y="2320290"/>
                <a:ext cx="1268730" cy="485774"/>
              </a:xfrm>
              <a:prstGeom prst="rect">
                <a:avLst/>
              </a:prstGeom>
              <a:blipFill rotWithShape="0">
                <a:blip r:embed="rId2"/>
                <a:stretch>
                  <a:fillRect b="-6329"/>
                </a:stretch>
              </a:blipFill>
            </p:spPr>
            <p:txBody>
              <a:bodyPr/>
              <a:lstStyle/>
              <a:p>
                <a:r>
                  <a:rPr lang="nb-NO">
                    <a:noFill/>
                  </a:rPr>
                  <a:t> </a:t>
                </a:r>
              </a:p>
            </p:txBody>
          </p:sp>
        </mc:Fallback>
      </mc:AlternateContent>
    </p:spTree>
    <p:extLst>
      <p:ext uri="{BB962C8B-B14F-4D97-AF65-F5344CB8AC3E}">
        <p14:creationId xmlns:p14="http://schemas.microsoft.com/office/powerpoint/2010/main" val="403274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Plassholder for innhold 2"/>
              <p:cNvSpPr>
                <a:spLocks noGrp="1"/>
              </p:cNvSpPr>
              <p:nvPr>
                <p:ph idx="1"/>
              </p:nvPr>
            </p:nvSpPr>
            <p:spPr/>
            <p:txBody>
              <a:bodyPr/>
              <a:lstStyle/>
              <a:p>
                <a:pPr marL="45720" indent="0">
                  <a:buNone/>
                </a:pPr>
                <a:r>
                  <a:rPr lang="nb-NO" dirty="0" smtClean="0"/>
                  <a:t>Løysingsforslag:</a:t>
                </a:r>
              </a:p>
              <a:p>
                <a:pPr marL="45720" indent="0">
                  <a:buNone/>
                </a:pPr>
                <a:endParaRPr lang="nb-NO" dirty="0"/>
              </a:p>
              <a:p>
                <a:pPr marL="45720" indent="0">
                  <a:buNone/>
                </a:pPr>
                <a:r>
                  <a:rPr lang="nb-NO" dirty="0" smtClean="0">
                    <a:latin typeface="Calibri" panose="020F0502020204030204" pitchFamily="34" charset="0"/>
                  </a:rPr>
                  <a:t>Anlegget kosta: </a:t>
                </a: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750 </m:t>
                        </m:r>
                        <m:r>
                          <a:rPr lang="nb-NO" b="0" i="1" smtClean="0">
                            <a:latin typeface="Cambria Math" panose="02040503050406030204" pitchFamily="18" charset="0"/>
                          </a:rPr>
                          <m:t>𝑘𝑟</m:t>
                        </m:r>
                        <m:r>
                          <a:rPr lang="nb-NO" b="0" i="1" smtClean="0">
                            <a:latin typeface="Cambria Math" panose="02040503050406030204" pitchFamily="18" charset="0"/>
                          </a:rPr>
                          <m:t> ∙100</m:t>
                        </m:r>
                      </m:num>
                      <m:den>
                        <m:r>
                          <a:rPr lang="nb-NO" b="0" i="1" smtClean="0">
                            <a:latin typeface="Cambria Math" panose="02040503050406030204" pitchFamily="18" charset="0"/>
                          </a:rPr>
                          <m:t>30</m:t>
                        </m:r>
                      </m:den>
                    </m:f>
                  </m:oMath>
                </a14:m>
                <a:r>
                  <a:rPr lang="nb-NO" dirty="0" smtClean="0">
                    <a:latin typeface="Calibri" panose="020F0502020204030204" pitchFamily="34" charset="0"/>
                  </a:rPr>
                  <a:t> </a:t>
                </a:r>
                <a:r>
                  <a:rPr lang="nb-NO" u="dbl" dirty="0" smtClean="0">
                    <a:latin typeface="Calibri" panose="020F0502020204030204" pitchFamily="34" charset="0"/>
                  </a:rPr>
                  <a:t>= 2 500 kr</a:t>
                </a:r>
                <a:endParaRPr lang="nb-NO" u="dbl" dirty="0">
                  <a:latin typeface="Calibri" panose="020F0502020204030204" pitchFamily="34" charset="0"/>
                </a:endParaRPr>
              </a:p>
            </p:txBody>
          </p:sp>
        </mc:Choice>
        <mc:Fallback>
          <p:sp>
            <p:nvSpPr>
              <p:cNvPr id="3" name="Plassholder for innhold 2"/>
              <p:cNvSpPr>
                <a:spLocks noGrp="1" noRot="1" noChangeAspect="1" noMove="1" noResize="1" noEditPoints="1" noAdjustHandles="1" noChangeArrowheads="1" noChangeShapeType="1" noTextEdit="1"/>
              </p:cNvSpPr>
              <p:nvPr>
                <p:ph idx="1"/>
              </p:nvPr>
            </p:nvSpPr>
            <p:spPr>
              <a:blipFill rotWithShape="0">
                <a:blip r:embed="rId2"/>
                <a:stretch>
                  <a:fillRect l="-200" t="-881"/>
                </a:stretch>
              </a:blipFill>
            </p:spPr>
            <p:txBody>
              <a:bodyPr/>
              <a:lstStyle/>
              <a:p>
                <a:r>
                  <a:rPr lang="nb-NO">
                    <a:noFill/>
                  </a:rPr>
                  <a:t> </a:t>
                </a:r>
              </a:p>
            </p:txBody>
          </p:sp>
        </mc:Fallback>
      </mc:AlternateContent>
    </p:spTree>
    <p:extLst>
      <p:ext uri="{BB962C8B-B14F-4D97-AF65-F5344CB8AC3E}">
        <p14:creationId xmlns:p14="http://schemas.microsoft.com/office/powerpoint/2010/main" val="31659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 veke 44</a:t>
            </a:r>
            <a:endParaRPr lang="nb-NO" dirty="0"/>
          </a:p>
        </p:txBody>
      </p:sp>
      <p:sp>
        <p:nvSpPr>
          <p:cNvPr id="3" name="Plassholder for innhold 2"/>
          <p:cNvSpPr>
            <a:spLocks noGrp="1"/>
          </p:cNvSpPr>
          <p:nvPr>
            <p:ph idx="1"/>
          </p:nvPr>
        </p:nvSpPr>
        <p:spPr>
          <a:xfrm>
            <a:off x="1528572" y="1485901"/>
            <a:ext cx="6223046" cy="1350818"/>
          </a:xfrm>
        </p:spPr>
        <p:txBody>
          <a:bodyPr/>
          <a:lstStyle/>
          <a:p>
            <a:r>
              <a:rPr lang="nb-NO" dirty="0" smtClean="0"/>
              <a:t>Du skal kunne bruke veg-fart-tid-trekanten til å </a:t>
            </a:r>
            <a:r>
              <a:rPr lang="nb-NO" dirty="0" err="1" smtClean="0"/>
              <a:t>rekne</a:t>
            </a:r>
            <a:r>
              <a:rPr lang="nb-NO" dirty="0" smtClean="0"/>
              <a:t> ut kor langt, kor fort og kor lang tid.</a:t>
            </a:r>
          </a:p>
          <a:p>
            <a:r>
              <a:rPr lang="nb-NO" dirty="0" smtClean="0"/>
              <a:t>Du skal kunne </a:t>
            </a:r>
            <a:r>
              <a:rPr lang="nb-NO" dirty="0" err="1" smtClean="0"/>
              <a:t>gjere</a:t>
            </a:r>
            <a:r>
              <a:rPr lang="nb-NO" dirty="0" smtClean="0"/>
              <a:t> om </a:t>
            </a:r>
            <a:r>
              <a:rPr lang="nb-NO" dirty="0" err="1" smtClean="0"/>
              <a:t>tidseiningar</a:t>
            </a:r>
            <a:r>
              <a:rPr lang="nb-NO" dirty="0" smtClean="0"/>
              <a:t>.</a:t>
            </a:r>
          </a:p>
          <a:p>
            <a:endParaRPr lang="nb-NO" dirty="0"/>
          </a:p>
          <a:p>
            <a:endParaRPr lang="nb-NO" dirty="0"/>
          </a:p>
        </p:txBody>
      </p:sp>
      <p:sp>
        <p:nvSpPr>
          <p:cNvPr id="5" name="TekstSylinder 4"/>
          <p:cNvSpPr txBox="1"/>
          <p:nvPr/>
        </p:nvSpPr>
        <p:spPr>
          <a:xfrm>
            <a:off x="1610590" y="3096491"/>
            <a:ext cx="4717473" cy="646331"/>
          </a:xfrm>
          <a:prstGeom prst="rect">
            <a:avLst/>
          </a:prstGeom>
          <a:noFill/>
        </p:spPr>
        <p:txBody>
          <a:bodyPr wrap="square" rtlCol="0">
            <a:spAutoFit/>
          </a:bodyPr>
          <a:lstStyle/>
          <a:p>
            <a:r>
              <a:rPr lang="nb-NO" sz="3600" dirty="0" smtClean="0"/>
              <a:t>Kompetansemål K-06</a:t>
            </a:r>
            <a:endParaRPr lang="nb-NO" sz="3600" dirty="0"/>
          </a:p>
        </p:txBody>
      </p:sp>
      <p:sp>
        <p:nvSpPr>
          <p:cNvPr id="6" name="TekstSylinder 5"/>
          <p:cNvSpPr txBox="1"/>
          <p:nvPr/>
        </p:nvSpPr>
        <p:spPr>
          <a:xfrm>
            <a:off x="1704109" y="3948545"/>
            <a:ext cx="9549246" cy="646331"/>
          </a:xfrm>
          <a:prstGeom prst="rect">
            <a:avLst/>
          </a:prstGeom>
          <a:noFill/>
        </p:spPr>
        <p:txBody>
          <a:bodyPr wrap="square" rtlCol="0">
            <a:spAutoFit/>
          </a:bodyPr>
          <a:lstStyle/>
          <a:p>
            <a:r>
              <a:rPr lang="nb-NO" dirty="0" smtClean="0"/>
              <a:t>- </a:t>
            </a:r>
            <a:r>
              <a:rPr lang="nb-NO" dirty="0" err="1" smtClean="0"/>
              <a:t>gjere</a:t>
            </a:r>
            <a:r>
              <a:rPr lang="nb-NO" dirty="0" smtClean="0"/>
              <a:t> </a:t>
            </a:r>
            <a:r>
              <a:rPr lang="nb-NO" dirty="0"/>
              <a:t>overslag over og </a:t>
            </a:r>
            <a:r>
              <a:rPr lang="nb-NO" dirty="0" err="1"/>
              <a:t>berekne</a:t>
            </a:r>
            <a:r>
              <a:rPr lang="nb-NO" dirty="0"/>
              <a:t> </a:t>
            </a:r>
            <a:r>
              <a:rPr lang="nb-NO" dirty="0" err="1"/>
              <a:t>lengd</a:t>
            </a:r>
            <a:r>
              <a:rPr lang="nb-NO" dirty="0"/>
              <a:t>, </a:t>
            </a:r>
            <a:r>
              <a:rPr lang="nb-NO" dirty="0" err="1"/>
              <a:t>omkrins</a:t>
            </a:r>
            <a:r>
              <a:rPr lang="nb-NO" dirty="0"/>
              <a:t>, vinkel, areal, overflate, volum, </a:t>
            </a:r>
            <a:r>
              <a:rPr lang="nb-NO" b="1" dirty="0"/>
              <a:t>tid, fart </a:t>
            </a:r>
            <a:r>
              <a:rPr lang="nb-NO" dirty="0"/>
              <a:t>og massetettleik og bruke og endre målestokk</a:t>
            </a:r>
          </a:p>
        </p:txBody>
      </p:sp>
    </p:spTree>
    <p:extLst>
      <p:ext uri="{BB962C8B-B14F-4D97-AF65-F5344CB8AC3E}">
        <p14:creationId xmlns:p14="http://schemas.microsoft.com/office/powerpoint/2010/main" val="10525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Promille</a:t>
            </a:r>
            <a:endParaRPr lang="nb-NO" dirty="0"/>
          </a:p>
        </p:txBody>
      </p:sp>
      <p:pic>
        <p:nvPicPr>
          <p:cNvPr id="4" name="Plassholder for innhold 3"/>
          <p:cNvPicPr>
            <a:picLocks noGrp="1" noChangeAspect="1"/>
          </p:cNvPicPr>
          <p:nvPr>
            <p:ph idx="1"/>
          </p:nvPr>
        </p:nvPicPr>
        <p:blipFill>
          <a:blip r:embed="rId2"/>
          <a:stretch>
            <a:fillRect/>
          </a:stretch>
        </p:blipFill>
        <p:spPr>
          <a:xfrm>
            <a:off x="1524000" y="1826218"/>
            <a:ext cx="3535362" cy="2952610"/>
          </a:xfrm>
          <a:prstGeom prst="rect">
            <a:avLst/>
          </a:prstGeom>
        </p:spPr>
      </p:pic>
      <p:sp>
        <p:nvSpPr>
          <p:cNvPr id="5" name="TekstSylinder 4"/>
          <p:cNvSpPr txBox="1"/>
          <p:nvPr/>
        </p:nvSpPr>
        <p:spPr>
          <a:xfrm>
            <a:off x="6090865" y="1826218"/>
            <a:ext cx="4161571" cy="2031325"/>
          </a:xfrm>
          <a:prstGeom prst="rect">
            <a:avLst/>
          </a:prstGeom>
          <a:noFill/>
        </p:spPr>
        <p:txBody>
          <a:bodyPr wrap="square" rtlCol="0">
            <a:spAutoFit/>
          </a:bodyPr>
          <a:lstStyle/>
          <a:p>
            <a:r>
              <a:rPr lang="nb-NO" dirty="0" smtClean="0"/>
              <a:t>Tyder tusendel</a:t>
            </a:r>
          </a:p>
          <a:p>
            <a:endParaRPr lang="nb-NO" dirty="0"/>
          </a:p>
          <a:p>
            <a:r>
              <a:rPr lang="nb-NO" dirty="0" smtClean="0"/>
              <a:t>Regel:</a:t>
            </a:r>
          </a:p>
          <a:p>
            <a:r>
              <a:rPr lang="nb-NO" dirty="0" smtClean="0"/>
              <a:t>Du kan bruke same framgangsmåten når du </a:t>
            </a:r>
            <a:r>
              <a:rPr lang="nb-NO" dirty="0" err="1" smtClean="0"/>
              <a:t>reknar</a:t>
            </a:r>
            <a:r>
              <a:rPr lang="nb-NO" dirty="0" smtClean="0"/>
              <a:t> med promille som når du </a:t>
            </a:r>
            <a:r>
              <a:rPr lang="nb-NO" dirty="0" err="1" smtClean="0"/>
              <a:t>reknar</a:t>
            </a:r>
            <a:r>
              <a:rPr lang="nb-NO" dirty="0" smtClean="0"/>
              <a:t> med prosent. Men du må </a:t>
            </a:r>
            <a:r>
              <a:rPr lang="nb-NO" dirty="0" err="1" smtClean="0"/>
              <a:t>hugse</a:t>
            </a:r>
            <a:r>
              <a:rPr lang="nb-NO" dirty="0" smtClean="0"/>
              <a:t> at promille er </a:t>
            </a:r>
            <a:r>
              <a:rPr lang="nb-NO" dirty="0" err="1" smtClean="0"/>
              <a:t>ein</a:t>
            </a:r>
            <a:r>
              <a:rPr lang="nb-NO" dirty="0" smtClean="0"/>
              <a:t> </a:t>
            </a:r>
            <a:r>
              <a:rPr lang="nb-NO" dirty="0" smtClean="0">
                <a:solidFill>
                  <a:srgbClr val="FF0000"/>
                </a:solidFill>
              </a:rPr>
              <a:t>tusendel.</a:t>
            </a:r>
            <a:endParaRPr lang="nb-NO" dirty="0">
              <a:solidFill>
                <a:srgbClr val="FF0000"/>
              </a:solidFill>
            </a:endParaRPr>
          </a:p>
        </p:txBody>
      </p:sp>
    </p:spTree>
    <p:extLst>
      <p:ext uri="{BB962C8B-B14F-4D97-AF65-F5344CB8AC3E}">
        <p14:creationId xmlns:p14="http://schemas.microsoft.com/office/powerpoint/2010/main" val="415148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Døme: promille</a:t>
            </a:r>
            <a:endParaRPr lang="nb-NO" dirty="0"/>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p:txBody>
              <a:bodyPr/>
              <a:lstStyle/>
              <a:p>
                <a:pPr marL="45720" indent="0">
                  <a:buNone/>
                </a:pPr>
                <a:r>
                  <a:rPr lang="nb-NO" dirty="0" smtClean="0"/>
                  <a:t>Ein lysestake veg 420 g. Han </a:t>
                </a:r>
                <a:r>
                  <a:rPr lang="nb-NO" dirty="0" err="1" smtClean="0"/>
                  <a:t>inneheld</a:t>
                </a:r>
                <a:r>
                  <a:rPr lang="nb-NO" dirty="0" smtClean="0"/>
                  <a:t> 830 </a:t>
                </a:r>
                <a:r>
                  <a:rPr lang="nb-NO" dirty="0" smtClean="0">
                    <a:latin typeface="Agency FB" panose="020B0503020202020204" pitchFamily="34" charset="0"/>
                  </a:rPr>
                  <a:t>‰ </a:t>
                </a:r>
                <a:r>
                  <a:rPr lang="nb-NO" dirty="0" smtClean="0">
                    <a:latin typeface="+mj-lt"/>
                  </a:rPr>
                  <a:t>reint sølv.</a:t>
                </a:r>
              </a:p>
              <a:p>
                <a:pPr marL="45720" indent="0">
                  <a:buNone/>
                </a:pPr>
                <a:r>
                  <a:rPr lang="nb-NO" dirty="0" smtClean="0">
                    <a:latin typeface="+mj-lt"/>
                  </a:rPr>
                  <a:t>Kor mange gram reint sølv </a:t>
                </a:r>
                <a:r>
                  <a:rPr lang="nb-NO" dirty="0" err="1" smtClean="0">
                    <a:latin typeface="+mj-lt"/>
                  </a:rPr>
                  <a:t>inneheld</a:t>
                </a:r>
                <a:r>
                  <a:rPr lang="nb-NO" dirty="0" smtClean="0">
                    <a:latin typeface="+mj-lt"/>
                  </a:rPr>
                  <a:t> lysestaken?</a:t>
                </a:r>
              </a:p>
              <a:p>
                <a:pPr marL="45720" indent="0">
                  <a:buNone/>
                </a:pPr>
                <a:endParaRPr lang="nb-NO" dirty="0">
                  <a:latin typeface="+mj-lt"/>
                </a:endParaRPr>
              </a:p>
              <a:p>
                <a:pPr marL="45720" indent="0">
                  <a:buNone/>
                </a:pPr>
                <a14:m>
                  <m:oMath xmlns:m="http://schemas.openxmlformats.org/officeDocument/2006/math">
                    <m:f>
                      <m:fPr>
                        <m:ctrlPr>
                          <a:rPr lang="nb-NO" i="1" smtClean="0">
                            <a:latin typeface="Cambria Math" panose="02040503050406030204" pitchFamily="18" charset="0"/>
                          </a:rPr>
                        </m:ctrlPr>
                      </m:fPr>
                      <m:num>
                        <m:r>
                          <a:rPr lang="nb-NO" b="0" i="1" smtClean="0">
                            <a:latin typeface="Cambria Math" panose="02040503050406030204" pitchFamily="18" charset="0"/>
                          </a:rPr>
                          <m:t>420 </m:t>
                        </m:r>
                        <m:r>
                          <a:rPr lang="nb-NO" b="0" i="1" smtClean="0">
                            <a:latin typeface="Cambria Math" panose="02040503050406030204" pitchFamily="18" charset="0"/>
                          </a:rPr>
                          <m:t>𝑔</m:t>
                        </m:r>
                        <m:r>
                          <a:rPr lang="nb-NO" b="0" i="1" smtClean="0">
                            <a:latin typeface="Cambria Math" panose="02040503050406030204" pitchFamily="18" charset="0"/>
                          </a:rPr>
                          <m:t> ∙830</m:t>
                        </m:r>
                      </m:num>
                      <m:den>
                        <m:r>
                          <a:rPr lang="nb-NO" b="0" i="1" smtClean="0">
                            <a:latin typeface="Cambria Math" panose="02040503050406030204" pitchFamily="18" charset="0"/>
                          </a:rPr>
                          <m:t>1 000</m:t>
                        </m:r>
                      </m:den>
                    </m:f>
                  </m:oMath>
                </a14:m>
                <a:r>
                  <a:rPr lang="nb-NO" dirty="0" smtClean="0">
                    <a:latin typeface="+mj-lt"/>
                  </a:rPr>
                  <a:t> </a:t>
                </a:r>
                <a:r>
                  <a:rPr lang="nb-NO" u="sng" dirty="0" smtClean="0">
                    <a:latin typeface="+mj-lt"/>
                  </a:rPr>
                  <a:t>= 348 g</a:t>
                </a:r>
                <a:r>
                  <a:rPr lang="nb-NO" dirty="0" smtClean="0">
                    <a:latin typeface="+mj-lt"/>
                  </a:rPr>
                  <a:t>		</a:t>
                </a:r>
                <a:r>
                  <a:rPr lang="nb-NO" u="dbl" dirty="0" smtClean="0">
                    <a:latin typeface="+mj-lt"/>
                  </a:rPr>
                  <a:t>Lysestaken </a:t>
                </a:r>
                <a:r>
                  <a:rPr lang="nb-NO" u="dbl" dirty="0" err="1" smtClean="0">
                    <a:latin typeface="+mj-lt"/>
                  </a:rPr>
                  <a:t>inneheld</a:t>
                </a:r>
                <a:r>
                  <a:rPr lang="nb-NO" u="dbl" dirty="0" smtClean="0">
                    <a:latin typeface="+mj-lt"/>
                  </a:rPr>
                  <a:t> 348 g reint sølv</a:t>
                </a:r>
              </a:p>
              <a:p>
                <a:pPr marL="45720" indent="0">
                  <a:buNone/>
                </a:pPr>
                <a:endParaRPr lang="nb-NO" dirty="0">
                  <a:latin typeface="+mj-lt"/>
                </a:endParaRPr>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blipFill rotWithShape="0">
                <a:blip r:embed="rId2"/>
                <a:stretch>
                  <a:fillRect l="-200" t="-881"/>
                </a:stretch>
              </a:blipFill>
            </p:spPr>
            <p:txBody>
              <a:bodyPr/>
              <a:lstStyle/>
              <a:p>
                <a:r>
                  <a:rPr lang="nb-NO">
                    <a:noFill/>
                  </a:rPr>
                  <a:t> </a:t>
                </a:r>
              </a:p>
            </p:txBody>
          </p:sp>
        </mc:Fallback>
      </mc:AlternateContent>
    </p:spTree>
    <p:extLst>
      <p:ext uri="{BB962C8B-B14F-4D97-AF65-F5344CB8AC3E}">
        <p14:creationId xmlns:p14="http://schemas.microsoft.com/office/powerpoint/2010/main" val="330674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16" y="748145"/>
            <a:ext cx="3108960" cy="2726575"/>
          </a:xfrm>
        </p:spPr>
        <p:txBody>
          <a:bodyPr/>
          <a:lstStyle/>
          <a:p>
            <a:pPr marL="0" indent="0" algn="l" defTabSz="914400">
              <a:lnSpc>
                <a:spcPct val="90000"/>
              </a:lnSpc>
              <a:spcBef>
                <a:spcPts val="0"/>
              </a:spcBef>
              <a:buNone/>
            </a:pPr>
            <a:r>
              <a:rPr lang="nb-NO" sz="3400" b="0" i="0" dirty="0" smtClean="0">
                <a:solidFill>
                  <a:schemeClr val="tx1"/>
                </a:solidFill>
                <a:latin typeface="Cambria"/>
                <a:ea typeface="+mj-ea"/>
                <a:cs typeface="+mj-cs"/>
              </a:rPr>
              <a:t>Veg, fart, tid.</a:t>
            </a:r>
            <a:br>
              <a:rPr lang="nb-NO" sz="3400" b="0" i="0" dirty="0" smtClean="0">
                <a:solidFill>
                  <a:schemeClr val="tx1"/>
                </a:solidFill>
                <a:latin typeface="Cambria"/>
                <a:ea typeface="+mj-ea"/>
                <a:cs typeface="+mj-cs"/>
              </a:rPr>
            </a:br>
            <a:r>
              <a:rPr lang="nb-NO" dirty="0">
                <a:latin typeface="Cambria"/>
              </a:rPr>
              <a:t/>
            </a:r>
            <a:br>
              <a:rPr lang="nb-NO" dirty="0">
                <a:latin typeface="Cambria"/>
              </a:rPr>
            </a:br>
            <a:r>
              <a:rPr lang="nb-NO" dirty="0" smtClean="0">
                <a:latin typeface="Cambria"/>
              </a:rPr>
              <a:t/>
            </a:r>
            <a:br>
              <a:rPr lang="nb-NO" dirty="0" smtClean="0">
                <a:latin typeface="Cambria"/>
              </a:rPr>
            </a:br>
            <a:r>
              <a:rPr lang="nb-NO" dirty="0">
                <a:latin typeface="Cambria"/>
              </a:rPr>
              <a:t/>
            </a:r>
            <a:br>
              <a:rPr lang="nb-NO" dirty="0">
                <a:latin typeface="Cambria"/>
              </a:rPr>
            </a:br>
            <a:endParaRPr lang="nb-NO" sz="3400" b="0" i="0" dirty="0">
              <a:solidFill>
                <a:schemeClr val="tx1"/>
              </a:solidFill>
              <a:latin typeface="Cambria"/>
              <a:ea typeface="+mj-ea"/>
              <a:cs typeface="+mj-cs"/>
            </a:endParaRPr>
          </a:p>
        </p:txBody>
      </p:sp>
      <p:sp>
        <p:nvSpPr>
          <p:cNvPr id="6" name="Plassholder for innhold 5"/>
          <p:cNvSpPr>
            <a:spLocks noGrp="1"/>
          </p:cNvSpPr>
          <p:nvPr>
            <p:ph idx="1"/>
          </p:nvPr>
        </p:nvSpPr>
        <p:spPr>
          <a:xfrm>
            <a:off x="3013364" y="1589809"/>
            <a:ext cx="8707582" cy="5943600"/>
          </a:xfrm>
        </p:spPr>
        <p:txBody>
          <a:bodyPr/>
          <a:lstStyle/>
          <a:p>
            <a:r>
              <a:rPr lang="nb-NO" dirty="0" smtClean="0">
                <a:solidFill>
                  <a:srgbClr val="FF0000"/>
                </a:solidFill>
              </a:rPr>
              <a:t>Veg</a:t>
            </a:r>
          </a:p>
          <a:p>
            <a:pPr>
              <a:buFontTx/>
              <a:buChar char="-"/>
            </a:pPr>
            <a:r>
              <a:rPr lang="nb-NO" dirty="0" smtClean="0"/>
              <a:t>lengda av den strekningen vi skal flytte eller har flytta oss (15 mil/150 km).</a:t>
            </a:r>
          </a:p>
          <a:p>
            <a:r>
              <a:rPr lang="nb-NO" dirty="0" smtClean="0">
                <a:solidFill>
                  <a:srgbClr val="FF0000"/>
                </a:solidFill>
              </a:rPr>
              <a:t>Fart</a:t>
            </a:r>
          </a:p>
          <a:p>
            <a:pPr>
              <a:buFontTx/>
              <a:buChar char="-"/>
            </a:pPr>
            <a:r>
              <a:rPr lang="nb-NO" dirty="0"/>
              <a:t>g</a:t>
            </a:r>
            <a:r>
              <a:rPr lang="nb-NO" dirty="0" smtClean="0"/>
              <a:t>jennomsnittsfart (km/t)  (km/h)</a:t>
            </a:r>
          </a:p>
          <a:p>
            <a:pPr>
              <a:buFontTx/>
              <a:buChar char="-"/>
            </a:pPr>
            <a:r>
              <a:rPr lang="nb-NO" sz="1400" dirty="0" smtClean="0">
                <a:latin typeface="Calibri" panose="020F0502020204030204" pitchFamily="34" charset="0"/>
              </a:rPr>
              <a:t>Dersom du </a:t>
            </a:r>
            <a:r>
              <a:rPr lang="nb-NO" sz="1400" dirty="0" err="1" smtClean="0">
                <a:latin typeface="Calibri" panose="020F0502020204030204" pitchFamily="34" charset="0"/>
              </a:rPr>
              <a:t>køyrer</a:t>
            </a:r>
            <a:r>
              <a:rPr lang="nb-NO" sz="1400" dirty="0" smtClean="0">
                <a:latin typeface="Calibri" panose="020F0502020204030204" pitchFamily="34" charset="0"/>
              </a:rPr>
              <a:t> ei strekning på 50 km på akkurat 1 time, har du </a:t>
            </a:r>
            <a:r>
              <a:rPr lang="nb-NO" sz="1400" dirty="0" err="1" smtClean="0">
                <a:latin typeface="Calibri" panose="020F0502020204030204" pitchFamily="34" charset="0"/>
              </a:rPr>
              <a:t>ein</a:t>
            </a:r>
            <a:r>
              <a:rPr lang="nb-NO" sz="1400" dirty="0" smtClean="0">
                <a:latin typeface="Calibri" panose="020F0502020204030204" pitchFamily="34" charset="0"/>
              </a:rPr>
              <a:t> gjennomsnittsfart på 1 time. Men bilen har neppe </a:t>
            </a:r>
            <a:r>
              <a:rPr lang="nb-NO" sz="1400" dirty="0" err="1" smtClean="0">
                <a:latin typeface="Calibri" panose="020F0502020204030204" pitchFamily="34" charset="0"/>
              </a:rPr>
              <a:t>halde</a:t>
            </a:r>
            <a:r>
              <a:rPr lang="nb-NO" sz="1400" dirty="0" smtClean="0">
                <a:latin typeface="Calibri" panose="020F0502020204030204" pitchFamily="34" charset="0"/>
              </a:rPr>
              <a:t> </a:t>
            </a:r>
            <a:r>
              <a:rPr lang="nb-NO" sz="1400" dirty="0" err="1" smtClean="0">
                <a:latin typeface="Calibri" panose="020F0502020204030204" pitchFamily="34" charset="0"/>
              </a:rPr>
              <a:t>ein</a:t>
            </a:r>
            <a:r>
              <a:rPr lang="nb-NO" sz="1400" dirty="0" smtClean="0">
                <a:latin typeface="Calibri" panose="020F0502020204030204" pitchFamily="34" charset="0"/>
              </a:rPr>
              <a:t> konstant fart heile tida. Av og til har han </a:t>
            </a:r>
            <a:r>
              <a:rPr lang="nb-NO" sz="1400" dirty="0" err="1" smtClean="0">
                <a:latin typeface="Calibri" panose="020F0502020204030204" pitchFamily="34" charset="0"/>
              </a:rPr>
              <a:t>køyrt</a:t>
            </a:r>
            <a:r>
              <a:rPr lang="nb-NO" sz="1400" dirty="0" smtClean="0">
                <a:latin typeface="Calibri" panose="020F0502020204030204" pitchFamily="34" charset="0"/>
              </a:rPr>
              <a:t> </a:t>
            </a:r>
            <a:r>
              <a:rPr lang="nb-NO" sz="1400" dirty="0" err="1" smtClean="0">
                <a:latin typeface="Calibri" panose="020F0502020204030204" pitchFamily="34" charset="0"/>
              </a:rPr>
              <a:t>fortare</a:t>
            </a:r>
            <a:r>
              <a:rPr lang="nb-NO" sz="1400" dirty="0" smtClean="0">
                <a:latin typeface="Calibri" panose="020F0502020204030204" pitchFamily="34" charset="0"/>
              </a:rPr>
              <a:t> enn 50 km per time andre gonger </a:t>
            </a:r>
            <a:r>
              <a:rPr lang="nb-NO" sz="1400" dirty="0" err="1" smtClean="0">
                <a:latin typeface="Calibri" panose="020F0502020204030204" pitchFamily="34" charset="0"/>
              </a:rPr>
              <a:t>saktare</a:t>
            </a:r>
            <a:r>
              <a:rPr lang="nb-NO" sz="1400" dirty="0" smtClean="0">
                <a:latin typeface="Calibri" panose="020F0502020204030204" pitchFamily="34" charset="0"/>
              </a:rPr>
              <a:t> (men gjennomsnittsfarten er 50 km per time). Vi </a:t>
            </a:r>
            <a:r>
              <a:rPr lang="nb-NO" sz="1400" dirty="0" err="1" smtClean="0">
                <a:latin typeface="Calibri" panose="020F0502020204030204" pitchFamily="34" charset="0"/>
              </a:rPr>
              <a:t>forkortar</a:t>
            </a:r>
            <a:r>
              <a:rPr lang="nb-NO" sz="1400" dirty="0" smtClean="0">
                <a:latin typeface="Calibri" panose="020F0502020204030204" pitchFamily="34" charset="0"/>
              </a:rPr>
              <a:t> det </a:t>
            </a:r>
            <a:r>
              <a:rPr lang="nb-NO" sz="1400" dirty="0" err="1" smtClean="0">
                <a:latin typeface="Calibri" panose="020F0502020204030204" pitchFamily="34" charset="0"/>
              </a:rPr>
              <a:t>vanlegvis</a:t>
            </a:r>
            <a:r>
              <a:rPr lang="nb-NO" sz="1400" dirty="0" smtClean="0">
                <a:latin typeface="Calibri" panose="020F0502020204030204" pitchFamily="34" charset="0"/>
              </a:rPr>
              <a:t> til 50 km/t.</a:t>
            </a:r>
          </a:p>
          <a:p>
            <a:r>
              <a:rPr lang="nb-NO" dirty="0" smtClean="0">
                <a:solidFill>
                  <a:srgbClr val="FF0000"/>
                </a:solidFill>
              </a:rPr>
              <a:t>Tid</a:t>
            </a:r>
          </a:p>
          <a:p>
            <a:pPr>
              <a:buFontTx/>
              <a:buChar char="-"/>
            </a:pPr>
            <a:r>
              <a:rPr lang="nb-NO" dirty="0"/>
              <a:t>t</a:t>
            </a:r>
            <a:r>
              <a:rPr lang="nb-NO" dirty="0" smtClean="0"/>
              <a:t>ida vi har brukt på å flytte oss.</a:t>
            </a:r>
          </a:p>
          <a:p>
            <a:endParaRPr lang="nb-NO" dirty="0" smtClean="0"/>
          </a:p>
          <a:p>
            <a:endParaRPr lang="nb-NO" dirty="0"/>
          </a:p>
        </p:txBody>
      </p:sp>
    </p:spTree>
    <p:extLst>
      <p:ext uri="{BB962C8B-B14F-4D97-AF65-F5344CB8AC3E}">
        <p14:creationId xmlns:p14="http://schemas.microsoft.com/office/powerpoint/2010/main" val="17720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defTabSz="914400">
              <a:lnSpc>
                <a:spcPct val="90000"/>
              </a:lnSpc>
              <a:spcBef>
                <a:spcPts val="0"/>
              </a:spcBef>
              <a:buNone/>
            </a:pPr>
            <a:r>
              <a:rPr lang="nb-NO" sz="3400" b="0" i="0" dirty="0" smtClean="0">
                <a:solidFill>
                  <a:schemeClr val="tx1"/>
                </a:solidFill>
                <a:latin typeface="Cambria"/>
                <a:ea typeface="+mj-ea"/>
                <a:cs typeface="+mj-cs"/>
              </a:rPr>
              <a:t>Veg, fart, tid-trekanten</a:t>
            </a:r>
            <a:br>
              <a:rPr lang="nb-NO" sz="3400" b="0" i="0" dirty="0" smtClean="0">
                <a:solidFill>
                  <a:schemeClr val="tx1"/>
                </a:solidFill>
                <a:latin typeface="Cambria"/>
                <a:ea typeface="+mj-ea"/>
                <a:cs typeface="+mj-cs"/>
              </a:rPr>
            </a:br>
            <a:r>
              <a:rPr lang="nb-NO" dirty="0" smtClean="0">
                <a:solidFill>
                  <a:srgbClr val="FF0000"/>
                </a:solidFill>
                <a:latin typeface="Cambria"/>
              </a:rPr>
              <a:t>Trekantregel/husketrekant</a:t>
            </a:r>
            <a:endParaRPr lang="nb-NO" sz="3400" b="0" i="0" dirty="0">
              <a:solidFill>
                <a:srgbClr val="FF0000"/>
              </a:solidFill>
              <a:latin typeface="Cambria"/>
            </a:endParaRPr>
          </a:p>
        </p:txBody>
      </p:sp>
      <p:sp>
        <p:nvSpPr>
          <p:cNvPr id="3" name="Plassholder for innhold 2"/>
          <p:cNvSpPr>
            <a:spLocks noGrp="1"/>
          </p:cNvSpPr>
          <p:nvPr>
            <p:ph sz="half" idx="1"/>
          </p:nvPr>
        </p:nvSpPr>
        <p:spPr>
          <a:xfrm>
            <a:off x="1528572" y="1485900"/>
            <a:ext cx="7272528" cy="4123944"/>
          </a:xfrm>
        </p:spPr>
        <p:txBody>
          <a:bodyPr/>
          <a:lstStyle/>
          <a:p>
            <a:r>
              <a:rPr lang="nb-NO" dirty="0" smtClean="0"/>
              <a:t>Når vi </a:t>
            </a:r>
            <a:r>
              <a:rPr lang="nb-NO" dirty="0" err="1" smtClean="0"/>
              <a:t>reknar</a:t>
            </a:r>
            <a:r>
              <a:rPr lang="nb-NO" dirty="0" smtClean="0"/>
              <a:t> med veg, fart og tid, </a:t>
            </a:r>
            <a:r>
              <a:rPr lang="nb-NO" dirty="0" err="1" smtClean="0"/>
              <a:t>handlar</a:t>
            </a:r>
            <a:r>
              <a:rPr lang="nb-NO" dirty="0" smtClean="0"/>
              <a:t> det om å finne ut</a:t>
            </a:r>
          </a:p>
          <a:p>
            <a:r>
              <a:rPr lang="nb-NO" dirty="0" smtClean="0"/>
              <a:t>Kor langt?</a:t>
            </a:r>
          </a:p>
          <a:p>
            <a:r>
              <a:rPr lang="nb-NO" dirty="0" smtClean="0"/>
              <a:t>Kor fort?     </a:t>
            </a:r>
            <a:r>
              <a:rPr lang="nb-NO" i="1" dirty="0" smtClean="0"/>
              <a:t>eller</a:t>
            </a:r>
          </a:p>
          <a:p>
            <a:r>
              <a:rPr lang="nb-NO" dirty="0" smtClean="0"/>
              <a:t>Kor lang tid?</a:t>
            </a:r>
          </a:p>
          <a:p>
            <a:pPr marL="45720" indent="0">
              <a:buNone/>
            </a:pPr>
            <a:endParaRPr lang="nb-NO" dirty="0"/>
          </a:p>
        </p:txBody>
      </p:sp>
      <p:pic>
        <p:nvPicPr>
          <p:cNvPr id="13" name="Plassholder for innhold 12"/>
          <p:cNvPicPr>
            <a:picLocks noGrp="1" noChangeAspect="1"/>
          </p:cNvPicPr>
          <p:nvPr>
            <p:ph sz="half" idx="2"/>
          </p:nvPr>
        </p:nvPicPr>
        <p:blipFill>
          <a:blip r:embed="rId2"/>
          <a:stretch>
            <a:fillRect/>
          </a:stretch>
        </p:blipFill>
        <p:spPr>
          <a:xfrm>
            <a:off x="3768852" y="2509896"/>
            <a:ext cx="6657011" cy="3370111"/>
          </a:xfrm>
          <a:prstGeom prst="rect">
            <a:avLst/>
          </a:prstGeom>
        </p:spPr>
      </p:pic>
      <p:sp>
        <p:nvSpPr>
          <p:cNvPr id="14" name="TekstSylinder 13"/>
          <p:cNvSpPr txBox="1"/>
          <p:nvPr/>
        </p:nvSpPr>
        <p:spPr>
          <a:xfrm>
            <a:off x="8927643" y="4039088"/>
            <a:ext cx="3460173" cy="923330"/>
          </a:xfrm>
          <a:prstGeom prst="rect">
            <a:avLst/>
          </a:prstGeom>
          <a:noFill/>
        </p:spPr>
        <p:txBody>
          <a:bodyPr wrap="square" rtlCol="0">
            <a:spAutoFit/>
          </a:bodyPr>
          <a:lstStyle/>
          <a:p>
            <a:r>
              <a:rPr lang="nb-NO" dirty="0"/>
              <a:t>s</a:t>
            </a:r>
            <a:r>
              <a:rPr lang="nb-NO" dirty="0" smtClean="0"/>
              <a:t> = strekning, veg 	(kor langt)</a:t>
            </a:r>
          </a:p>
          <a:p>
            <a:r>
              <a:rPr lang="nb-NO" dirty="0" smtClean="0"/>
              <a:t>v = fart, «</a:t>
            </a:r>
            <a:r>
              <a:rPr lang="nb-NO" dirty="0" err="1" smtClean="0"/>
              <a:t>velocity</a:t>
            </a:r>
            <a:r>
              <a:rPr lang="nb-NO" dirty="0" smtClean="0"/>
              <a:t>» (kor fort)</a:t>
            </a:r>
          </a:p>
          <a:p>
            <a:r>
              <a:rPr lang="nb-NO" dirty="0"/>
              <a:t>t</a:t>
            </a:r>
            <a:r>
              <a:rPr lang="nb-NO" dirty="0" smtClean="0"/>
              <a:t> = tid 		(kor lang tid)</a:t>
            </a:r>
            <a:endParaRPr lang="nb-NO" dirty="0"/>
          </a:p>
        </p:txBody>
      </p:sp>
    </p:spTree>
    <p:extLst>
      <p:ext uri="{BB962C8B-B14F-4D97-AF65-F5344CB8AC3E}">
        <p14:creationId xmlns:p14="http://schemas.microsoft.com/office/powerpoint/2010/main" val="8100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208246" y="1506682"/>
            <a:ext cx="4882619" cy="4123944"/>
          </a:xfrm>
        </p:spPr>
        <p:txBody>
          <a:bodyPr/>
          <a:lstStyle/>
          <a:p>
            <a:r>
              <a:rPr lang="nb-NO" dirty="0"/>
              <a:t>Se på </a:t>
            </a:r>
            <a:r>
              <a:rPr lang="nb-NO" dirty="0" smtClean="0"/>
              <a:t>trekanten. Husk at streken </a:t>
            </a:r>
            <a:r>
              <a:rPr lang="nb-NO" dirty="0"/>
              <a:t>under </a:t>
            </a:r>
            <a:r>
              <a:rPr lang="nb-NO" dirty="0" smtClean="0"/>
              <a:t>s (strekning) </a:t>
            </a:r>
            <a:r>
              <a:rPr lang="nb-NO" dirty="0"/>
              <a:t>er en brøkstrek. </a:t>
            </a:r>
            <a:br>
              <a:rPr lang="nb-NO" dirty="0"/>
            </a:br>
            <a:endParaRPr lang="nb-NO" dirty="0" smtClean="0"/>
          </a:p>
          <a:p>
            <a:r>
              <a:rPr lang="nb-NO" dirty="0" smtClean="0"/>
              <a:t>Hold </a:t>
            </a:r>
            <a:r>
              <a:rPr lang="nb-NO" dirty="0"/>
              <a:t>fingeren over det du skal finne. </a:t>
            </a:r>
            <a:endParaRPr lang="nb-NO" dirty="0" smtClean="0"/>
          </a:p>
          <a:p>
            <a:r>
              <a:rPr lang="nb-NO" dirty="0" smtClean="0"/>
              <a:t>Skal </a:t>
            </a:r>
            <a:r>
              <a:rPr lang="nb-NO" dirty="0"/>
              <a:t>du finne fart holder du fingeren over fart. </a:t>
            </a:r>
            <a:endParaRPr lang="nb-NO" dirty="0" smtClean="0"/>
          </a:p>
          <a:p>
            <a:r>
              <a:rPr lang="nb-NO" dirty="0" smtClean="0"/>
              <a:t>Da </a:t>
            </a:r>
            <a:r>
              <a:rPr lang="nb-NO" dirty="0"/>
              <a:t>ser du at du skal ta strekning og dele med tid for å finne farten.</a:t>
            </a:r>
          </a:p>
        </p:txBody>
      </p:sp>
      <p:pic>
        <p:nvPicPr>
          <p:cNvPr id="7" name="Plassholder for innhold 6"/>
          <p:cNvPicPr>
            <a:picLocks noGrp="1" noChangeAspect="1"/>
          </p:cNvPicPr>
          <p:nvPr>
            <p:ph sz="half" idx="2"/>
          </p:nvPr>
        </p:nvPicPr>
        <p:blipFill>
          <a:blip r:embed="rId2"/>
          <a:stretch>
            <a:fillRect/>
          </a:stretch>
        </p:blipFill>
        <p:spPr>
          <a:xfrm>
            <a:off x="7099806" y="1506682"/>
            <a:ext cx="2552700" cy="2314575"/>
          </a:xfrm>
          <a:prstGeom prst="rect">
            <a:avLst/>
          </a:prstGeom>
        </p:spPr>
      </p:pic>
    </p:spTree>
    <p:extLst>
      <p:ext uri="{BB962C8B-B14F-4D97-AF65-F5344CB8AC3E}">
        <p14:creationId xmlns:p14="http://schemas.microsoft.com/office/powerpoint/2010/main" val="140782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68799" y="1084242"/>
            <a:ext cx="9444228" cy="3494686"/>
          </a:xfrm>
        </p:spPr>
        <p:txBody>
          <a:bodyPr>
            <a:normAutofit fontScale="85000" lnSpcReduction="10000"/>
          </a:bodyPr>
          <a:lstStyle/>
          <a:p>
            <a:r>
              <a:rPr lang="nb-NO" dirty="0"/>
              <a:t>Vanligvis når man skal finne en av tre variabler, setter man opp en formel og løser oppgaven ved hjelp av ligninger. Men man kan også lage seg et hjelpesystem ved hjelp av en såkalt </a:t>
            </a:r>
            <a:r>
              <a:rPr lang="nb-NO" dirty="0">
                <a:solidFill>
                  <a:srgbClr val="FF0000"/>
                </a:solidFill>
              </a:rPr>
              <a:t>husketrekant.</a:t>
            </a:r>
            <a:r>
              <a:rPr lang="nb-NO" dirty="0"/>
              <a:t> Man må da huske hvor i trekanten de variable størrelsene skal stå. Videre tenker en på den vannrette streken som et deletegn og den loddrette som et gangetegn. Da har man:</a:t>
            </a:r>
            <a:br>
              <a:rPr lang="nb-NO" dirty="0"/>
            </a:br>
            <a:r>
              <a:rPr lang="nb-NO" dirty="0"/>
              <a:t>Vei = Fart × Tid</a:t>
            </a:r>
            <a:br>
              <a:rPr lang="nb-NO" dirty="0"/>
            </a:br>
            <a:r>
              <a:rPr lang="nb-NO" dirty="0"/>
              <a:t>Fart = Vei : Tid</a:t>
            </a:r>
            <a:br>
              <a:rPr lang="nb-NO" dirty="0"/>
            </a:br>
            <a:r>
              <a:rPr lang="nb-NO" dirty="0" err="1"/>
              <a:t>Tid</a:t>
            </a:r>
            <a:r>
              <a:rPr lang="nb-NO" dirty="0"/>
              <a:t> = Vei : Fart</a:t>
            </a:r>
          </a:p>
          <a:p>
            <a:r>
              <a:rPr lang="nb-NO" dirty="0"/>
              <a:t>Et eksempel:</a:t>
            </a:r>
            <a:br>
              <a:rPr lang="nb-NO" dirty="0"/>
            </a:br>
            <a:r>
              <a:rPr lang="nb-NO" dirty="0"/>
              <a:t>Du kjører 30 km (vei) med en gjennomsnittsfart på 60 km/t (fart). Hvor lang tid bruker du ?</a:t>
            </a:r>
          </a:p>
          <a:p>
            <a:r>
              <a:rPr lang="nb-NO" dirty="0"/>
              <a:t>Løsning :</a:t>
            </a:r>
            <a:br>
              <a:rPr lang="nb-NO" dirty="0"/>
            </a:br>
            <a:r>
              <a:rPr lang="nb-NO" dirty="0">
                <a:latin typeface="Calibri" panose="020F0502020204030204" pitchFamily="34" charset="0"/>
              </a:rPr>
              <a:t>Tid = Vei : Fart = 30 km : 60 km/t = 0,5 t </a:t>
            </a:r>
            <a:br>
              <a:rPr lang="nb-NO" dirty="0">
                <a:latin typeface="Calibri" panose="020F0502020204030204" pitchFamily="34" charset="0"/>
              </a:rPr>
            </a:br>
            <a:r>
              <a:rPr lang="nb-NO" dirty="0">
                <a:latin typeface="Calibri" panose="020F0502020204030204" pitchFamily="34" charset="0"/>
              </a:rPr>
              <a:t>Svar: </a:t>
            </a:r>
            <a:r>
              <a:rPr lang="nb-NO" u="dbl" dirty="0">
                <a:latin typeface="Calibri" panose="020F0502020204030204" pitchFamily="34" charset="0"/>
              </a:rPr>
              <a:t>Bruker 0,5 timer, som i minutter blir 30 minutter </a:t>
            </a:r>
            <a:r>
              <a:rPr lang="nb-NO" dirty="0">
                <a:latin typeface="Calibri" panose="020F0502020204030204" pitchFamily="34" charset="0"/>
              </a:rPr>
              <a:t>(0,5 t × 60min = 30 min)</a:t>
            </a:r>
          </a:p>
        </p:txBody>
      </p:sp>
    </p:spTree>
    <p:extLst>
      <p:ext uri="{BB962C8B-B14F-4D97-AF65-F5344CB8AC3E}">
        <p14:creationId xmlns:p14="http://schemas.microsoft.com/office/powerpoint/2010/main" val="244819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2"/>
          </p:nvPr>
        </p:nvSpPr>
        <p:spPr/>
        <p:txBody>
          <a:bodyPr>
            <a:normAutofit/>
          </a:bodyPr>
          <a:lstStyle/>
          <a:p>
            <a:r>
              <a:rPr lang="nb-NO" sz="3600" dirty="0" err="1" smtClean="0">
                <a:hlinkClick r:id="rId2"/>
              </a:rPr>
              <a:t>Kahoot</a:t>
            </a:r>
            <a:endParaRPr lang="nb-NO" sz="3600" dirty="0"/>
          </a:p>
        </p:txBody>
      </p:sp>
    </p:spTree>
    <p:extLst>
      <p:ext uri="{BB962C8B-B14F-4D97-AF65-F5344CB8AC3E}">
        <p14:creationId xmlns:p14="http://schemas.microsoft.com/office/powerpoint/2010/main" val="56173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defTabSz="914400">
              <a:lnSpc>
                <a:spcPct val="90000"/>
              </a:lnSpc>
              <a:spcBef>
                <a:spcPts val="0"/>
              </a:spcBef>
              <a:buNone/>
            </a:pPr>
            <a:r>
              <a:rPr lang="nb-NO" sz="6000" b="0" i="0" dirty="0" smtClean="0">
                <a:solidFill>
                  <a:schemeClr val="tx1"/>
                </a:solidFill>
                <a:latin typeface="Cambria"/>
                <a:ea typeface="+mj-ea"/>
                <a:cs typeface="+mj-cs"/>
              </a:rPr>
              <a:t>Spørsmål?</a:t>
            </a:r>
            <a:endParaRPr lang="nb-NO" sz="6000" b="0" i="0" dirty="0">
              <a:solidFill>
                <a:schemeClr val="tx1"/>
              </a:solidFill>
              <a:latin typeface="Cambria"/>
              <a:ea typeface="+mj-ea"/>
              <a:cs typeface="+mj-cs"/>
            </a:endParaRPr>
          </a:p>
        </p:txBody>
      </p:sp>
    </p:spTree>
    <p:extLst>
      <p:ext uri="{BB962C8B-B14F-4D97-AF65-F5344CB8AC3E}">
        <p14:creationId xmlns:p14="http://schemas.microsoft.com/office/powerpoint/2010/main" val="3799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E4BEE2-1A4B-4E4D-9195-085BD14905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for tilbake til barneskolen (widescreen)</Template>
  <TotalTime>0</TotalTime>
  <Words>1224</Words>
  <Application>Microsoft Office PowerPoint</Application>
  <PresentationFormat>Widescreen</PresentationFormat>
  <Paragraphs>187</Paragraphs>
  <Slides>31</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31</vt:i4>
      </vt:variant>
    </vt:vector>
  </HeadingPairs>
  <TitlesOfParts>
    <vt:vector size="37" baseType="lpstr">
      <vt:lpstr>Agency FB</vt:lpstr>
      <vt:lpstr>Arial</vt:lpstr>
      <vt:lpstr>Calibri</vt:lpstr>
      <vt:lpstr>Cambria</vt:lpstr>
      <vt:lpstr>Cambria Math</vt:lpstr>
      <vt:lpstr>Back to School 16x9</vt:lpstr>
      <vt:lpstr>Emne C:  Praktisk bruk av matematikk</vt:lpstr>
      <vt:lpstr>Veg, fart, tid.</vt:lpstr>
      <vt:lpstr>Mål veke 44</vt:lpstr>
      <vt:lpstr>Veg, fart, tid.    </vt:lpstr>
      <vt:lpstr>Veg, fart, tid-trekanten Trekantregel/husketrekant</vt:lpstr>
      <vt:lpstr>PowerPoint-presentasjon</vt:lpstr>
      <vt:lpstr>PowerPoint-presentasjon</vt:lpstr>
      <vt:lpstr>PowerPoint-presentasjon</vt:lpstr>
      <vt:lpstr>Spørsmål?</vt:lpstr>
      <vt:lpstr>Å gjere om tidseiningar</vt:lpstr>
      <vt:lpstr>Gjer om 2,40 timar til timar og minutt s 179</vt:lpstr>
      <vt:lpstr>Gjer om til minutt og sekund</vt:lpstr>
      <vt:lpstr>Gjer om 3 t og 24 min til desimaltal s 180</vt:lpstr>
      <vt:lpstr>Gjer om 3 min og 12 s til desimaltal</vt:lpstr>
      <vt:lpstr>Kor mange m/s er 80 km/t?</vt:lpstr>
      <vt:lpstr>Kor mange km/t er 30 m/s?</vt:lpstr>
      <vt:lpstr>Løysingsforslag  C 167 s 224 (raud)</vt:lpstr>
      <vt:lpstr>Løysingsforslag C 180 s 229</vt:lpstr>
      <vt:lpstr>Spørsmål?</vt:lpstr>
      <vt:lpstr>Valuta</vt:lpstr>
      <vt:lpstr>PowerPoint-presentasjon</vt:lpstr>
      <vt:lpstr>PowerPoint-presentasjon</vt:lpstr>
      <vt:lpstr>PowerPoint-presentasjon</vt:lpstr>
      <vt:lpstr>Mål veke 46</vt:lpstr>
      <vt:lpstr>Prosent</vt:lpstr>
      <vt:lpstr>Vi finn prosenten</vt:lpstr>
      <vt:lpstr>Døme</vt:lpstr>
      <vt:lpstr>Å finne heile talet</vt:lpstr>
      <vt:lpstr>PowerPoint-presentasjon</vt:lpstr>
      <vt:lpstr>Promille</vt:lpstr>
      <vt:lpstr>Døme: promille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2015-10-27T13:43:35Z</dcterms:created>
  <dcterms:modified xsi:type="dcterms:W3CDTF">2015-11-05T12:46:36Z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TC028952709991</vt:lpwstr>
  </property>
</Properties>
</file>