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60" r:id="rId6"/>
    <p:sldId id="262" r:id="rId7"/>
    <p:sldId id="261" r:id="rId8"/>
    <p:sldId id="265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ggy Nordvik" initials="PN" lastIdx="1" clrIdx="0">
    <p:extLst>
      <p:ext uri="{19B8F6BF-5375-455C-9EA6-DF929625EA0E}">
        <p15:presenceInfo xmlns:p15="http://schemas.microsoft.com/office/powerpoint/2012/main" userId="155a96eb13cdd12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8E8E8A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16T18:40:29.539" idx="1">
    <p:pos x="7496" y="152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E08370-C97E-47AE-8BE4-05B686102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AE5368-9E6D-4792-8282-DFF0BAE16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51AB263-D3AB-4EEF-919C-D80EA6C84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1BD0C-A78B-471A-9C1B-4ADF50BB53A3}" type="datetimeFigureOut">
              <a:rPr lang="nb-NO" smtClean="0"/>
              <a:t>17.09.2018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3007E0F-298B-4851-83ED-FB23A011C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B966B3A-36EE-4E1D-A6F5-9879E8096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4E3B-4860-4548-AD95-72E37C2684B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2223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E4FB20-7395-4C6D-8140-4F28D5DF2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E2FB619-8DC6-437B-9AC0-E394E33780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90AE2E2-7373-4F08-9ACF-C179D36A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1BD0C-A78B-471A-9C1B-4ADF50BB53A3}" type="datetimeFigureOut">
              <a:rPr lang="nb-NO" smtClean="0"/>
              <a:t>17.09.2018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DCFDDE2-F378-42EB-8790-CE4618F28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CC1C040-47AB-449B-86BF-54450FE4A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4E3B-4860-4548-AD95-72E37C2684B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5141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C4A0F7A5-37E7-4EF8-9019-1D3CE03014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FBF6D495-FA56-42F0-AFC8-3DBD0405DE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1422B28-7181-4555-B755-945535290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1BD0C-A78B-471A-9C1B-4ADF50BB53A3}" type="datetimeFigureOut">
              <a:rPr lang="nb-NO" smtClean="0"/>
              <a:t>17.09.2018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37B2588-BE0E-4F98-BE42-1FD3D0D8C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A54AB80-9AB1-4FAC-B8AC-A49115118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4E3B-4860-4548-AD95-72E37C2684B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9212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926979-43AF-40F4-AC14-9CCC873D3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648C029-A2D8-4E7C-9DE2-810401807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D65EC71-4621-4A3A-B073-7E0E8AC76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1BD0C-A78B-471A-9C1B-4ADF50BB53A3}" type="datetimeFigureOut">
              <a:rPr lang="nb-NO" smtClean="0"/>
              <a:t>17.09.2018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D9DDC4F-FBDC-4688-A93E-D01EE58B2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B6CE3E1-63C8-460E-AD18-6227680FD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4E3B-4860-4548-AD95-72E37C2684B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5601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4D6911-E3F2-4F01-AC1F-B70341590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8BA204E-EE7E-4F98-9F49-76F688D6D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F8DC92E-A2A3-4B44-8209-ED0A897FD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1BD0C-A78B-471A-9C1B-4ADF50BB53A3}" type="datetimeFigureOut">
              <a:rPr lang="nb-NO" smtClean="0"/>
              <a:t>17.09.2018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7CB762F-B236-412B-9A6F-5CB05D5EA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CBEAC70-FAD3-4A40-829D-C5DE2FF3D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4E3B-4860-4548-AD95-72E37C2684B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9189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3DA811-E69E-433B-985F-06CE0CF12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321B12-0A92-4B8D-AF06-76032BF53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AB40EC5-4F1D-4EA0-A15E-C34A771296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D5DFAA5-3F37-47C5-8CBF-7EECAB6F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1BD0C-A78B-471A-9C1B-4ADF50BB53A3}" type="datetimeFigureOut">
              <a:rPr lang="nb-NO" smtClean="0"/>
              <a:t>17.09.2018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A04F070-C58C-4AAD-8CCD-9002B2F1C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AA65F89-5315-4808-A95D-6A77C8946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4E3B-4860-4548-AD95-72E37C2684B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129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983AA2-AAA0-4E00-B965-0D070B52C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4F9A4F0-C67A-4964-ADC3-3F23231E0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3D6AD7B-0C3F-46FA-AC43-3C2B7E325F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BD9E867-40E9-4C17-9A9B-DCFD381252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AC69760-568E-46EE-8DA7-0979A360C8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6C8D92ED-DF97-4DD9-9709-8F48784AE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1BD0C-A78B-471A-9C1B-4ADF50BB53A3}" type="datetimeFigureOut">
              <a:rPr lang="nb-NO" smtClean="0"/>
              <a:t>17.09.2018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7663874B-01A2-42B4-B3CB-500733233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C45DC46F-641E-44F3-9FC6-0A4F76E5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4E3B-4860-4548-AD95-72E37C2684B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9864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540F29-918F-487B-B650-D4288530C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11E3902-143C-4C6E-8877-80BB3A85B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1BD0C-A78B-471A-9C1B-4ADF50BB53A3}" type="datetimeFigureOut">
              <a:rPr lang="nb-NO" smtClean="0"/>
              <a:t>17.09.2018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8BF8764-DEAD-49BE-A2CF-DFEE6B442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1374115-6A50-404B-BE25-9E82C737B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4E3B-4860-4548-AD95-72E37C2684B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3315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3BB688BE-464E-4942-B1AC-A48DE867A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1BD0C-A78B-471A-9C1B-4ADF50BB53A3}" type="datetimeFigureOut">
              <a:rPr lang="nb-NO" smtClean="0"/>
              <a:t>17.09.2018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B6B2B5E6-F0C5-437B-90A6-C6B45155E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29B71A5-A004-4598-A68F-4164AFFF8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4E3B-4860-4548-AD95-72E37C2684B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993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B99045-C3B3-45C0-A109-87A7D68DD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21A7B6E-3885-40F4-AC22-8175D9512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D4DCDAF-1A1E-40ED-B3EC-327CBDB80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1B26993-51DA-4891-B54C-0CCAC4D73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1BD0C-A78B-471A-9C1B-4ADF50BB53A3}" type="datetimeFigureOut">
              <a:rPr lang="nb-NO" smtClean="0"/>
              <a:t>17.09.2018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8DE149B-F1A5-40E2-84ED-ECDE1F2A8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351504D-C384-4848-9B43-F845AC09E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4E3B-4860-4548-AD95-72E37C2684B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7339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E71898-0C6F-4845-8881-994063B11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847C2C29-E1F7-4E64-983C-95334346F9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364A0E1-206D-4C49-9D55-625F69B7E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B855460-B94F-4A56-8D9F-B6861BF87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1BD0C-A78B-471A-9C1B-4ADF50BB53A3}" type="datetimeFigureOut">
              <a:rPr lang="nb-NO" smtClean="0"/>
              <a:t>17.09.2018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F71C648-93F5-430A-8E8C-9A8F22DDC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D13D9C3-090C-478E-A821-1895477E3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04E3B-4860-4548-AD95-72E37C2684B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7819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B97FDA2-B1B5-4C18-B605-61135C9D2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221599-D4B9-4D16-918A-49C85C29C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F1B2E7-93E2-4C3E-9824-87230B60F3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1BD0C-A78B-471A-9C1B-4ADF50BB53A3}" type="datetimeFigureOut">
              <a:rPr lang="nb-NO" smtClean="0"/>
              <a:t>17.09.2018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9C8586B-89DE-4731-A8E2-D9F17BD11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FB42BE5-BDAA-4C86-8610-13519052D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04E3B-4860-4548-AD95-72E37C2684B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4330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27B167-F688-4DBC-8B7B-6AB6DC4EAC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b="1" dirty="0"/>
              <a:t>Foreldremøte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250EDD7-E6D9-4D25-BBD9-ABFFA7BEFB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Høsten 2018 ved Aspervika skole</a:t>
            </a:r>
          </a:p>
          <a:p>
            <a:r>
              <a:rPr lang="nb-NO" sz="2800" b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FAU leder</a:t>
            </a:r>
          </a:p>
        </p:txBody>
      </p:sp>
    </p:spTree>
    <p:extLst>
      <p:ext uri="{BB962C8B-B14F-4D97-AF65-F5344CB8AC3E}">
        <p14:creationId xmlns:p14="http://schemas.microsoft.com/office/powerpoint/2010/main" val="1281150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C086B0C-A412-4A4D-81F0-8954F5BE3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dirty="0"/>
              <a:t>FAU ved Aspervika skole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FBE79E4-EC1A-46C8-96CE-514D3D0D4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nb-NO" dirty="0"/>
              <a:t>Består av 15 foreldre som representerer de ulike trinnene på skolen</a:t>
            </a:r>
          </a:p>
          <a:p>
            <a:pPr marL="0" lvl="0" indent="0">
              <a:buNone/>
            </a:pPr>
            <a:endParaRPr lang="nb-NO" dirty="0"/>
          </a:p>
          <a:p>
            <a:pPr lvl="0"/>
            <a:r>
              <a:rPr lang="nb-NO" dirty="0"/>
              <a:t>Vi har hatt vårt første møte og følgende roller er blitt konstituert:</a:t>
            </a:r>
          </a:p>
          <a:p>
            <a:pPr lvl="1"/>
            <a:r>
              <a:rPr lang="nb-NO" dirty="0"/>
              <a:t>Leder – Peggy Nordvik (6. trinn)</a:t>
            </a:r>
          </a:p>
          <a:p>
            <a:pPr lvl="1"/>
            <a:r>
              <a:rPr lang="nb-NO" dirty="0"/>
              <a:t>Nestleder – Øyvind Risa (6. trinn)</a:t>
            </a:r>
          </a:p>
          <a:p>
            <a:pPr lvl="1"/>
            <a:r>
              <a:rPr lang="nb-NO" dirty="0"/>
              <a:t>Kasserer – Wictor Mørk-Johannson (4. trinn)</a:t>
            </a:r>
          </a:p>
          <a:p>
            <a:pPr lvl="1"/>
            <a:r>
              <a:rPr lang="nb-NO" dirty="0"/>
              <a:t>Sekretær – Irene Landa (4. trinn)</a:t>
            </a:r>
          </a:p>
          <a:p>
            <a:pPr lvl="1"/>
            <a:endParaRPr lang="nb-NO" dirty="0"/>
          </a:p>
          <a:p>
            <a:pPr lvl="0"/>
            <a:r>
              <a:rPr lang="nb-NO" dirty="0"/>
              <a:t>FAU skal blant annet jobbe for</a:t>
            </a:r>
          </a:p>
          <a:p>
            <a:pPr lvl="1"/>
            <a:r>
              <a:rPr lang="nb-NO" dirty="0"/>
              <a:t>et godt skole- og læringsmiljø. </a:t>
            </a:r>
          </a:p>
          <a:p>
            <a:pPr lvl="1"/>
            <a:r>
              <a:rPr lang="nb-NO" dirty="0"/>
              <a:t>et godt samarbeid med elevrådet, SU, SMU, KFU, rektor og lærere</a:t>
            </a:r>
          </a:p>
          <a:p>
            <a:pPr lvl="1"/>
            <a:r>
              <a:rPr lang="nb-NO" dirty="0"/>
              <a:t>å informere og høre alle foreldre om aktuelle saker</a:t>
            </a:r>
          </a:p>
          <a:p>
            <a:pPr lvl="1"/>
            <a:r>
              <a:rPr lang="nb-NO" dirty="0"/>
              <a:t>å uttale seg om relevante saker fra kommunen eller skolen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3396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C086B0C-A412-4A4D-81F0-8954F5BE3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Et godt skole– og læringsmiljø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FBE79E4-EC1A-46C8-96CE-514D3D0D4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8847"/>
            <a:ext cx="10515600" cy="484021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0000"/>
              </a:lnSpc>
            </a:pPr>
            <a:r>
              <a:rPr lang="nb-NO" sz="10400" dirty="0"/>
              <a:t>Er viktig for trivsel og prestasjoner i alle ledd</a:t>
            </a:r>
          </a:p>
          <a:p>
            <a:pPr>
              <a:lnSpc>
                <a:spcPct val="110000"/>
              </a:lnSpc>
            </a:pPr>
            <a:endParaRPr lang="nb-NO" sz="4800" dirty="0"/>
          </a:p>
          <a:p>
            <a:pPr>
              <a:lnSpc>
                <a:spcPct val="110000"/>
              </a:lnSpc>
            </a:pPr>
            <a:r>
              <a:rPr lang="nb-NO" sz="10400" dirty="0"/>
              <a:t>For å styrke dette arbeidet har rektor og FAU-leder blitt enige om å jobbe med egen organisasjon blant både elever, foresatte og ansatte</a:t>
            </a:r>
          </a:p>
          <a:p>
            <a:pPr marL="914400">
              <a:lnSpc>
                <a:spcPct val="110000"/>
              </a:lnSpc>
            </a:pPr>
            <a:endParaRPr lang="nb-NO" sz="4800" dirty="0"/>
          </a:p>
          <a:p>
            <a:pPr>
              <a:lnSpc>
                <a:spcPct val="110000"/>
              </a:lnSpc>
            </a:pPr>
            <a:r>
              <a:rPr lang="nb-NO" sz="10400" dirty="0"/>
              <a:t>For å komme i gang har vi fått følgende innspill* </a:t>
            </a:r>
          </a:p>
          <a:p>
            <a:pPr lvl="1">
              <a:lnSpc>
                <a:spcPct val="110000"/>
              </a:lnSpc>
            </a:pPr>
            <a:r>
              <a:rPr lang="nb-NO" sz="8800" dirty="0"/>
              <a:t>Hva er skolen bra på og hva kan skolen bli bedre på</a:t>
            </a:r>
          </a:p>
          <a:p>
            <a:pPr lvl="1">
              <a:lnSpc>
                <a:spcPct val="110000"/>
              </a:lnSpc>
            </a:pPr>
            <a:r>
              <a:rPr lang="nb-NO" sz="8800" dirty="0"/>
              <a:t>Hjertesak (hva brenner en for)</a:t>
            </a:r>
          </a:p>
          <a:p>
            <a:pPr lvl="1">
              <a:lnSpc>
                <a:spcPct val="110000"/>
              </a:lnSpc>
            </a:pPr>
            <a:r>
              <a:rPr lang="nb-NO" sz="8800" dirty="0"/>
              <a:t>Dette arbeidet forsetter og skal ende opp i en konkret handlingsplan 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nb-NO" sz="4800" dirty="0"/>
          </a:p>
          <a:p>
            <a:pPr>
              <a:lnSpc>
                <a:spcPct val="110000"/>
              </a:lnSpc>
            </a:pPr>
            <a:r>
              <a:rPr lang="nb-NO" sz="10400" dirty="0"/>
              <a:t>Nytt av året er: </a:t>
            </a:r>
          </a:p>
          <a:p>
            <a:pPr lvl="1">
              <a:lnSpc>
                <a:spcPct val="110000"/>
              </a:lnSpc>
            </a:pPr>
            <a:r>
              <a:rPr lang="nb-NO" sz="8800" dirty="0"/>
              <a:t>Felles SOSIALT ÅRSHJUL for alle trinn</a:t>
            </a:r>
          </a:p>
          <a:p>
            <a:pPr lvl="1">
              <a:lnSpc>
                <a:spcPct val="110000"/>
              </a:lnSpc>
            </a:pPr>
            <a:r>
              <a:rPr lang="nb-NO" sz="8800" dirty="0"/>
              <a:t>Det skal skrives foreldremøtereferater</a:t>
            </a:r>
          </a:p>
          <a:p>
            <a:pPr marL="457200" lvl="1" indent="0" algn="r">
              <a:buNone/>
            </a:pPr>
            <a:r>
              <a:rPr lang="nb-NO" sz="4800" dirty="0">
                <a:solidFill>
                  <a:srgbClr val="8E8E8A"/>
                </a:solidFill>
              </a:rPr>
              <a:t>*fra FAU-representanter, Klassekontakter og Kontaktlærere m. fl.:</a:t>
            </a:r>
          </a:p>
          <a:p>
            <a:pPr marL="457200" lvl="1" indent="0">
              <a:buNone/>
            </a:pPr>
            <a:endParaRPr lang="nb-NO" sz="4500" dirty="0"/>
          </a:p>
          <a:p>
            <a:pPr lvl="1"/>
            <a:endParaRPr lang="nb-NO" sz="4500" dirty="0"/>
          </a:p>
          <a:p>
            <a:endParaRPr lang="nb-NO" sz="49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13450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11CD1E5-2B1E-497F-999A-C958E9BA0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dirty="0"/>
              <a:t>Sikkerhet først!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AA16E16-78E2-4570-B999-FF068D83D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nb-NO" sz="2600" dirty="0"/>
              <a:t>Trygg skolevei</a:t>
            </a:r>
          </a:p>
          <a:p>
            <a:pPr lvl="1">
              <a:lnSpc>
                <a:spcPct val="100000"/>
              </a:lnSpc>
            </a:pPr>
            <a:r>
              <a:rPr lang="nb-NO" dirty="0"/>
              <a:t>Gjør ditt barn trygg på skoleveien</a:t>
            </a:r>
          </a:p>
          <a:p>
            <a:pPr lvl="1">
              <a:lnSpc>
                <a:spcPct val="100000"/>
              </a:lnSpc>
            </a:pPr>
            <a:r>
              <a:rPr lang="nb-NO" dirty="0"/>
              <a:t>Vis ditt barn hvor og hvordan de skal krysse skoleveien</a:t>
            </a:r>
          </a:p>
          <a:p>
            <a:pPr lvl="1"/>
            <a:endParaRPr lang="nb-NO" sz="2200" dirty="0"/>
          </a:p>
          <a:p>
            <a:pPr>
              <a:lnSpc>
                <a:spcPct val="100000"/>
              </a:lnSpc>
            </a:pPr>
            <a:r>
              <a:rPr lang="nb-NO" sz="2600" dirty="0"/>
              <a:t>Gjør ditt barn synlig i trafikken  </a:t>
            </a:r>
          </a:p>
          <a:p>
            <a:pPr lvl="1">
              <a:lnSpc>
                <a:spcPct val="100000"/>
              </a:lnSpc>
            </a:pPr>
            <a:r>
              <a:rPr lang="nb-NO" dirty="0"/>
              <a:t>Få ditt barn til å bruke </a:t>
            </a:r>
            <a:r>
              <a:rPr lang="nb-NO" dirty="0" err="1"/>
              <a:t>refleksvest</a:t>
            </a:r>
            <a:r>
              <a:rPr lang="nb-NO" dirty="0"/>
              <a:t> </a:t>
            </a:r>
          </a:p>
          <a:p>
            <a:pPr lvl="1">
              <a:lnSpc>
                <a:spcPct val="100000"/>
              </a:lnSpc>
            </a:pPr>
            <a:r>
              <a:rPr lang="nb-NO" dirty="0"/>
              <a:t>Vær selv et forbilde for ditt barn og andre</a:t>
            </a:r>
          </a:p>
          <a:p>
            <a:pPr lvl="1"/>
            <a:endParaRPr lang="nb-NO" sz="2200" dirty="0"/>
          </a:p>
          <a:p>
            <a:pPr>
              <a:lnSpc>
                <a:spcPct val="110000"/>
              </a:lnSpc>
            </a:pPr>
            <a:r>
              <a:rPr lang="nb-NO" sz="2600" dirty="0"/>
              <a:t>Må du kjøre helt inn til skolen?</a:t>
            </a:r>
          </a:p>
          <a:p>
            <a:pPr lvl="1">
              <a:lnSpc>
                <a:spcPct val="100000"/>
              </a:lnSpc>
            </a:pPr>
            <a:r>
              <a:rPr lang="nb-NO" dirty="0"/>
              <a:t>Vi har alle et felles ansvar for å gjøre skoleveien trygg for våre barn</a:t>
            </a:r>
          </a:p>
          <a:p>
            <a:pPr marL="457200" lvl="1" indent="0">
              <a:buNone/>
            </a:pPr>
            <a:endParaRPr lang="nb-NO" sz="2200" dirty="0"/>
          </a:p>
          <a:p>
            <a:pPr>
              <a:lnSpc>
                <a:spcPct val="110000"/>
              </a:lnSpc>
            </a:pPr>
            <a:r>
              <a:rPr lang="nb-NO" sz="2600" dirty="0"/>
              <a:t>Det blir trafikkvaktordning i år også, det starter 1. oktober.</a:t>
            </a:r>
          </a:p>
          <a:p>
            <a:pPr marL="457200" lvl="1" indent="0">
              <a:buNone/>
            </a:pPr>
            <a:endParaRPr lang="nb-NO" sz="2200" dirty="0"/>
          </a:p>
          <a:p>
            <a:pPr lvl="1"/>
            <a:endParaRPr lang="nb-NO" dirty="0"/>
          </a:p>
          <a:p>
            <a:pPr marL="457200" lvl="1" indent="0">
              <a:buNone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49667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F5DD2CC0-22F5-44D3-9BB9-61E4C7FA45F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993" y="5420139"/>
            <a:ext cx="454094" cy="306543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1FDE528F-3A21-4338-B145-E8826A4F551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871" y="6062870"/>
            <a:ext cx="454094" cy="306543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CD186B9A-9F12-4C31-AB06-34603598ACD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796" y="5756327"/>
            <a:ext cx="454094" cy="306543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94D75480-13FB-41F8-937F-3B9B0DD2A5C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083" y="5865830"/>
            <a:ext cx="454094" cy="306543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402966E8-08DB-4C14-AE5E-040DB45CD23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752" y="4785777"/>
            <a:ext cx="454094" cy="306543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82631419-B8AB-4D39-85A9-59D9A03C3CB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0" b="7234"/>
          <a:stretch/>
        </p:blipFill>
        <p:spPr bwMode="auto">
          <a:xfrm>
            <a:off x="2637214" y="214833"/>
            <a:ext cx="9024699" cy="6467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kstboks 10">
            <a:extLst>
              <a:ext uri="{FF2B5EF4-FFF2-40B4-BE49-F238E27FC236}">
                <a16:creationId xmlns:a16="http://schemas.microsoft.com/office/drawing/2014/main" id="{147F6889-27CE-4BD7-AC72-210103152E89}"/>
              </a:ext>
            </a:extLst>
          </p:cNvPr>
          <p:cNvSpPr txBox="1"/>
          <p:nvPr/>
        </p:nvSpPr>
        <p:spPr>
          <a:xfrm flipH="1">
            <a:off x="8398147" y="454825"/>
            <a:ext cx="1588896" cy="36933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4A38508E-3C6C-4B20-8960-A58536157E5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254" y="3898191"/>
            <a:ext cx="300789" cy="273318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6A4AFFF0-1764-4DD2-934A-C36B249DCDD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86" y="181507"/>
            <a:ext cx="300789" cy="273318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4F85D63E-96A4-4420-81CD-EEA17921FDB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890" y="535937"/>
            <a:ext cx="300789" cy="273318"/>
          </a:xfrm>
          <a:prstGeom prst="rect">
            <a:avLst/>
          </a:prstGeom>
        </p:spPr>
      </p:pic>
      <p:pic>
        <p:nvPicPr>
          <p:cNvPr id="24" name="Bilde 23">
            <a:extLst>
              <a:ext uri="{FF2B5EF4-FFF2-40B4-BE49-F238E27FC236}">
                <a16:creationId xmlns:a16="http://schemas.microsoft.com/office/drawing/2014/main" id="{F3824E02-A7A5-47E4-80F0-AEE70636FD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689" y="3003471"/>
            <a:ext cx="338193" cy="338193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2FF69C1E-96C4-4A5D-8772-4945ABAE76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959" y="6081135"/>
            <a:ext cx="362302" cy="362302"/>
          </a:xfrm>
          <a:prstGeom prst="rect">
            <a:avLst/>
          </a:prstGeom>
        </p:spPr>
      </p:pic>
      <p:sp>
        <p:nvSpPr>
          <p:cNvPr id="27" name="Pil: høyre 26">
            <a:extLst>
              <a:ext uri="{FF2B5EF4-FFF2-40B4-BE49-F238E27FC236}">
                <a16:creationId xmlns:a16="http://schemas.microsoft.com/office/drawing/2014/main" id="{8273307E-953D-4FDB-AE09-3B0EC7969C13}"/>
              </a:ext>
            </a:extLst>
          </p:cNvPr>
          <p:cNvSpPr/>
          <p:nvPr/>
        </p:nvSpPr>
        <p:spPr>
          <a:xfrm rot="10263395">
            <a:off x="4470470" y="3072380"/>
            <a:ext cx="1608452" cy="21497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DAB7BCBC-31A8-4C26-9E1F-CE052B382ADB}"/>
              </a:ext>
            </a:extLst>
          </p:cNvPr>
          <p:cNvSpPr txBox="1"/>
          <p:nvPr/>
        </p:nvSpPr>
        <p:spPr>
          <a:xfrm>
            <a:off x="424070" y="809255"/>
            <a:ext cx="2041821" cy="433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Alternative</a:t>
            </a:r>
          </a:p>
          <a:p>
            <a:r>
              <a:rPr lang="nb-NO" sz="2400" b="1" dirty="0"/>
              <a:t>gå-ruter </a:t>
            </a:r>
          </a:p>
          <a:p>
            <a:r>
              <a:rPr lang="nb-NO" sz="2400" b="1" dirty="0"/>
              <a:t>til skolen</a:t>
            </a:r>
          </a:p>
          <a:p>
            <a:endParaRPr lang="nb-NO" sz="2400" b="1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nb-NO" dirty="0"/>
              <a:t>Avtal med andre foreldre om gå- ordninger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nb-NO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nb-NO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nb-NO" b="1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nb-NO"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39" name="Pil: høyre 38">
            <a:extLst>
              <a:ext uri="{FF2B5EF4-FFF2-40B4-BE49-F238E27FC236}">
                <a16:creationId xmlns:a16="http://schemas.microsoft.com/office/drawing/2014/main" id="{DEB2C25D-DE71-4781-86CE-4B72DB5B1B8F}"/>
              </a:ext>
            </a:extLst>
          </p:cNvPr>
          <p:cNvSpPr/>
          <p:nvPr/>
        </p:nvSpPr>
        <p:spPr>
          <a:xfrm rot="10263395">
            <a:off x="7296335" y="2611112"/>
            <a:ext cx="1608452" cy="21497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Pil: høyre 39">
            <a:extLst>
              <a:ext uri="{FF2B5EF4-FFF2-40B4-BE49-F238E27FC236}">
                <a16:creationId xmlns:a16="http://schemas.microsoft.com/office/drawing/2014/main" id="{F6B7826A-A0FB-4758-8BD5-BC4E47562E18}"/>
              </a:ext>
            </a:extLst>
          </p:cNvPr>
          <p:cNvSpPr/>
          <p:nvPr/>
        </p:nvSpPr>
        <p:spPr>
          <a:xfrm rot="3437004">
            <a:off x="3943573" y="4118700"/>
            <a:ext cx="1608452" cy="21497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Pil: høyre 40">
            <a:extLst>
              <a:ext uri="{FF2B5EF4-FFF2-40B4-BE49-F238E27FC236}">
                <a16:creationId xmlns:a16="http://schemas.microsoft.com/office/drawing/2014/main" id="{BF4049AB-4F8F-46B7-A67E-D4AD1AA1733B}"/>
              </a:ext>
            </a:extLst>
          </p:cNvPr>
          <p:cNvSpPr/>
          <p:nvPr/>
        </p:nvSpPr>
        <p:spPr>
          <a:xfrm rot="3032209">
            <a:off x="7767117" y="1647980"/>
            <a:ext cx="1608452" cy="19511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Pil: høyre 41">
            <a:extLst>
              <a:ext uri="{FF2B5EF4-FFF2-40B4-BE49-F238E27FC236}">
                <a16:creationId xmlns:a16="http://schemas.microsoft.com/office/drawing/2014/main" id="{796A6E3C-D53A-456A-93D1-7D9C9E9431DD}"/>
              </a:ext>
            </a:extLst>
          </p:cNvPr>
          <p:cNvSpPr/>
          <p:nvPr/>
        </p:nvSpPr>
        <p:spPr>
          <a:xfrm rot="10800000">
            <a:off x="7549361" y="4171250"/>
            <a:ext cx="1608452" cy="21497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Pil: høyre 42">
            <a:extLst>
              <a:ext uri="{FF2B5EF4-FFF2-40B4-BE49-F238E27FC236}">
                <a16:creationId xmlns:a16="http://schemas.microsoft.com/office/drawing/2014/main" id="{7C9D76AB-36E4-40EE-A68E-6D81D6A3A7AD}"/>
              </a:ext>
            </a:extLst>
          </p:cNvPr>
          <p:cNvSpPr/>
          <p:nvPr/>
        </p:nvSpPr>
        <p:spPr>
          <a:xfrm rot="8905122">
            <a:off x="5210089" y="4595897"/>
            <a:ext cx="1608452" cy="21497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Pil: høyre 43">
            <a:extLst>
              <a:ext uri="{FF2B5EF4-FFF2-40B4-BE49-F238E27FC236}">
                <a16:creationId xmlns:a16="http://schemas.microsoft.com/office/drawing/2014/main" id="{4C53A1E7-FD18-4DAE-BC4F-BC2B9DD78956}"/>
              </a:ext>
            </a:extLst>
          </p:cNvPr>
          <p:cNvSpPr/>
          <p:nvPr/>
        </p:nvSpPr>
        <p:spPr>
          <a:xfrm rot="13826208">
            <a:off x="9043685" y="2671275"/>
            <a:ext cx="606164" cy="17444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Pil: høyre 44">
            <a:extLst>
              <a:ext uri="{FF2B5EF4-FFF2-40B4-BE49-F238E27FC236}">
                <a16:creationId xmlns:a16="http://schemas.microsoft.com/office/drawing/2014/main" id="{2E4C1BEC-B9E5-409A-A869-D74E13B50B8C}"/>
              </a:ext>
            </a:extLst>
          </p:cNvPr>
          <p:cNvSpPr/>
          <p:nvPr/>
        </p:nvSpPr>
        <p:spPr>
          <a:xfrm rot="13826208">
            <a:off x="11090857" y="4474159"/>
            <a:ext cx="270843" cy="25317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Pil: høyre 45">
            <a:extLst>
              <a:ext uri="{FF2B5EF4-FFF2-40B4-BE49-F238E27FC236}">
                <a16:creationId xmlns:a16="http://schemas.microsoft.com/office/drawing/2014/main" id="{90192638-0337-40BB-A452-A55607FEBAEC}"/>
              </a:ext>
            </a:extLst>
          </p:cNvPr>
          <p:cNvSpPr/>
          <p:nvPr/>
        </p:nvSpPr>
        <p:spPr>
          <a:xfrm rot="8245657">
            <a:off x="11113478" y="4160775"/>
            <a:ext cx="270843" cy="25317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7" name="Pil: høyre 46">
            <a:extLst>
              <a:ext uri="{FF2B5EF4-FFF2-40B4-BE49-F238E27FC236}">
                <a16:creationId xmlns:a16="http://schemas.microsoft.com/office/drawing/2014/main" id="{2738257E-30F7-47B1-B670-F71BB4F42C72}"/>
              </a:ext>
            </a:extLst>
          </p:cNvPr>
          <p:cNvSpPr/>
          <p:nvPr/>
        </p:nvSpPr>
        <p:spPr>
          <a:xfrm rot="8759955">
            <a:off x="9346872" y="5049580"/>
            <a:ext cx="1608452" cy="23468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8" name="Pil: høyre 47">
            <a:extLst>
              <a:ext uri="{FF2B5EF4-FFF2-40B4-BE49-F238E27FC236}">
                <a16:creationId xmlns:a16="http://schemas.microsoft.com/office/drawing/2014/main" id="{2033C781-230E-45CB-926C-2B33D131A107}"/>
              </a:ext>
            </a:extLst>
          </p:cNvPr>
          <p:cNvSpPr/>
          <p:nvPr/>
        </p:nvSpPr>
        <p:spPr>
          <a:xfrm rot="12303685">
            <a:off x="6285689" y="5845013"/>
            <a:ext cx="1608452" cy="21497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Pil: høyre 48">
            <a:extLst>
              <a:ext uri="{FF2B5EF4-FFF2-40B4-BE49-F238E27FC236}">
                <a16:creationId xmlns:a16="http://schemas.microsoft.com/office/drawing/2014/main" id="{488865FC-A359-4EAD-8534-34441007FF4E}"/>
              </a:ext>
            </a:extLst>
          </p:cNvPr>
          <p:cNvSpPr/>
          <p:nvPr/>
        </p:nvSpPr>
        <p:spPr>
          <a:xfrm rot="8750562">
            <a:off x="7990542" y="6000683"/>
            <a:ext cx="1608452" cy="21497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Pil: høyre 49">
            <a:extLst>
              <a:ext uri="{FF2B5EF4-FFF2-40B4-BE49-F238E27FC236}">
                <a16:creationId xmlns:a16="http://schemas.microsoft.com/office/drawing/2014/main" id="{E4E4117F-F4F4-4D4F-8ABA-97179B37B6A7}"/>
              </a:ext>
            </a:extLst>
          </p:cNvPr>
          <p:cNvSpPr/>
          <p:nvPr/>
        </p:nvSpPr>
        <p:spPr>
          <a:xfrm rot="12368256">
            <a:off x="8339062" y="6524053"/>
            <a:ext cx="285061" cy="234444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1" name="Pil: høyre 50">
            <a:extLst>
              <a:ext uri="{FF2B5EF4-FFF2-40B4-BE49-F238E27FC236}">
                <a16:creationId xmlns:a16="http://schemas.microsoft.com/office/drawing/2014/main" id="{5FDC4E64-1F23-4E98-B4E8-CAACFF25D671}"/>
              </a:ext>
            </a:extLst>
          </p:cNvPr>
          <p:cNvSpPr/>
          <p:nvPr/>
        </p:nvSpPr>
        <p:spPr>
          <a:xfrm rot="8670460">
            <a:off x="8635542" y="6290439"/>
            <a:ext cx="804411" cy="184400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5" name="TekstSylinder 54">
            <a:extLst>
              <a:ext uri="{FF2B5EF4-FFF2-40B4-BE49-F238E27FC236}">
                <a16:creationId xmlns:a16="http://schemas.microsoft.com/office/drawing/2014/main" id="{4AAF76FE-3FBC-47B8-9C16-75F476306C61}"/>
              </a:ext>
            </a:extLst>
          </p:cNvPr>
          <p:cNvSpPr txBox="1"/>
          <p:nvPr/>
        </p:nvSpPr>
        <p:spPr>
          <a:xfrm>
            <a:off x="3018321" y="5254310"/>
            <a:ext cx="17937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>
                <a:solidFill>
                  <a:srgbClr val="FF0000"/>
                </a:solidFill>
              </a:rPr>
              <a:t>Trygt fremme!</a:t>
            </a:r>
          </a:p>
        </p:txBody>
      </p:sp>
    </p:spTree>
    <p:extLst>
      <p:ext uri="{BB962C8B-B14F-4D97-AF65-F5344CB8AC3E}">
        <p14:creationId xmlns:p14="http://schemas.microsoft.com/office/powerpoint/2010/main" val="2518663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F5DD2CC0-22F5-44D3-9BB9-61E4C7FA45F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993" y="5420139"/>
            <a:ext cx="454094" cy="306543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1FDE528F-3A21-4338-B145-E8826A4F551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871" y="6062870"/>
            <a:ext cx="454094" cy="306543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CD186B9A-9F12-4C31-AB06-34603598ACD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796" y="5756327"/>
            <a:ext cx="454094" cy="306543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94D75480-13FB-41F8-937F-3B9B0DD2A5C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083" y="5865830"/>
            <a:ext cx="454094" cy="306543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402966E8-08DB-4C14-AE5E-040DB45CD23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752" y="4785777"/>
            <a:ext cx="454094" cy="306543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82631419-B8AB-4D39-85A9-59D9A03C3CB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0" b="7234"/>
          <a:stretch/>
        </p:blipFill>
        <p:spPr bwMode="auto">
          <a:xfrm>
            <a:off x="2637214" y="254590"/>
            <a:ext cx="9024699" cy="6467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B89BBA33-8340-4FB0-AD33-43D30CC7D0F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836" y="6135415"/>
            <a:ext cx="531495" cy="467995"/>
          </a:xfrm>
          <a:prstGeom prst="rect">
            <a:avLst/>
          </a:prstGeom>
        </p:spPr>
      </p:pic>
      <p:sp>
        <p:nvSpPr>
          <p:cNvPr id="15" name="Tekstboks 10">
            <a:extLst>
              <a:ext uri="{FF2B5EF4-FFF2-40B4-BE49-F238E27FC236}">
                <a16:creationId xmlns:a16="http://schemas.microsoft.com/office/drawing/2014/main" id="{147F6889-27CE-4BD7-AC72-210103152E89}"/>
              </a:ext>
            </a:extLst>
          </p:cNvPr>
          <p:cNvSpPr txBox="1"/>
          <p:nvPr/>
        </p:nvSpPr>
        <p:spPr>
          <a:xfrm flipH="1">
            <a:off x="8398147" y="454825"/>
            <a:ext cx="1588896" cy="36933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4A38508E-3C6C-4B20-8960-A58536157E5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254" y="3898191"/>
            <a:ext cx="300789" cy="273318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6A4AFFF0-1764-4DD2-934A-C36B249DCDD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86" y="181507"/>
            <a:ext cx="300789" cy="273318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4F85D63E-96A4-4420-81CD-EEA17921FDB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890" y="535937"/>
            <a:ext cx="300789" cy="273318"/>
          </a:xfrm>
          <a:prstGeom prst="rect">
            <a:avLst/>
          </a:prstGeom>
        </p:spPr>
      </p:pic>
      <p:pic>
        <p:nvPicPr>
          <p:cNvPr id="24" name="Bilde 23">
            <a:extLst>
              <a:ext uri="{FF2B5EF4-FFF2-40B4-BE49-F238E27FC236}">
                <a16:creationId xmlns:a16="http://schemas.microsoft.com/office/drawing/2014/main" id="{F3824E02-A7A5-47E4-80F0-AEE70636FD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859" y="2937306"/>
            <a:ext cx="338193" cy="338193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2FF69C1E-96C4-4A5D-8772-4945ABAE76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959" y="6081135"/>
            <a:ext cx="362302" cy="362302"/>
          </a:xfrm>
          <a:prstGeom prst="rect">
            <a:avLst/>
          </a:prstGeom>
        </p:spPr>
      </p:pic>
      <p:sp>
        <p:nvSpPr>
          <p:cNvPr id="26" name="Pil: høyre 25">
            <a:extLst>
              <a:ext uri="{FF2B5EF4-FFF2-40B4-BE49-F238E27FC236}">
                <a16:creationId xmlns:a16="http://schemas.microsoft.com/office/drawing/2014/main" id="{87B8FBD0-6AB2-41CF-B592-CC6B01AC4635}"/>
              </a:ext>
            </a:extLst>
          </p:cNvPr>
          <p:cNvSpPr/>
          <p:nvPr/>
        </p:nvSpPr>
        <p:spPr>
          <a:xfrm rot="19648503">
            <a:off x="8746519" y="6351194"/>
            <a:ext cx="537832" cy="212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Pil: høyre 26">
            <a:extLst>
              <a:ext uri="{FF2B5EF4-FFF2-40B4-BE49-F238E27FC236}">
                <a16:creationId xmlns:a16="http://schemas.microsoft.com/office/drawing/2014/main" id="{8273307E-953D-4FDB-AE09-3B0EC7969C13}"/>
              </a:ext>
            </a:extLst>
          </p:cNvPr>
          <p:cNvSpPr/>
          <p:nvPr/>
        </p:nvSpPr>
        <p:spPr>
          <a:xfrm rot="3523736">
            <a:off x="8925587" y="2531410"/>
            <a:ext cx="583707" cy="2235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1291F06D-DA42-4728-A86A-DDEF2085D5FB}"/>
              </a:ext>
            </a:extLst>
          </p:cNvPr>
          <p:cNvSpPr txBox="1"/>
          <p:nvPr/>
        </p:nvSpPr>
        <p:spPr>
          <a:xfrm>
            <a:off x="8455308" y="1717163"/>
            <a:ext cx="2461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b="1" dirty="0">
                <a:solidFill>
                  <a:srgbClr val="FFFF00"/>
                </a:solidFill>
              </a:rPr>
              <a:t>De som kjører ned Åsveien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D60D2993-457B-43BF-9BA8-836A7A0978BD}"/>
              </a:ext>
            </a:extLst>
          </p:cNvPr>
          <p:cNvSpPr txBox="1"/>
          <p:nvPr/>
        </p:nvSpPr>
        <p:spPr>
          <a:xfrm>
            <a:off x="8674347" y="5756327"/>
            <a:ext cx="287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b="1" dirty="0">
                <a:solidFill>
                  <a:srgbClr val="FFFF00"/>
                </a:solidFill>
              </a:rPr>
              <a:t>De som kjører ned </a:t>
            </a:r>
            <a:r>
              <a:rPr lang="nb-NO" sz="1600" b="1" dirty="0" err="1">
                <a:solidFill>
                  <a:srgbClr val="FFFF00"/>
                </a:solidFill>
              </a:rPr>
              <a:t>Asperholen</a:t>
            </a:r>
            <a:endParaRPr lang="nb-NO" sz="1600" b="1" dirty="0">
              <a:solidFill>
                <a:srgbClr val="FFFF00"/>
              </a:solidFill>
            </a:endParaRPr>
          </a:p>
        </p:txBody>
      </p:sp>
      <p:cxnSp>
        <p:nvCxnSpPr>
          <p:cNvPr id="31" name="Rett pilkobling 30">
            <a:extLst>
              <a:ext uri="{FF2B5EF4-FFF2-40B4-BE49-F238E27FC236}">
                <a16:creationId xmlns:a16="http://schemas.microsoft.com/office/drawing/2014/main" id="{0A5E046F-C48E-4C8E-8E9E-9BDB4AB5535D}"/>
              </a:ext>
            </a:extLst>
          </p:cNvPr>
          <p:cNvCxnSpPr>
            <a:cxnSpLocks/>
          </p:cNvCxnSpPr>
          <p:nvPr/>
        </p:nvCxnSpPr>
        <p:spPr>
          <a:xfrm>
            <a:off x="8911719" y="6023695"/>
            <a:ext cx="148963" cy="245464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tt pilkobling 34">
            <a:extLst>
              <a:ext uri="{FF2B5EF4-FFF2-40B4-BE49-F238E27FC236}">
                <a16:creationId xmlns:a16="http://schemas.microsoft.com/office/drawing/2014/main" id="{F9205B66-BE32-49AC-AFCE-403C771D8398}"/>
              </a:ext>
            </a:extLst>
          </p:cNvPr>
          <p:cNvCxnSpPr>
            <a:cxnSpLocks/>
          </p:cNvCxnSpPr>
          <p:nvPr/>
        </p:nvCxnSpPr>
        <p:spPr>
          <a:xfrm flipH="1">
            <a:off x="9307733" y="2080611"/>
            <a:ext cx="222038" cy="33589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DAB7BCBC-31A8-4C26-9E1F-CE052B382ADB}"/>
              </a:ext>
            </a:extLst>
          </p:cNvPr>
          <p:cNvSpPr txBox="1"/>
          <p:nvPr/>
        </p:nvSpPr>
        <p:spPr>
          <a:xfrm>
            <a:off x="424070" y="809255"/>
            <a:ext cx="2041821" cy="5686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Hvor kan man sette av?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nb-NO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nb-NO" sz="2000" b="1" dirty="0"/>
              <a:t>Busstopp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dirty="0"/>
              <a:t>Åsveien for de som kjører nedover her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dirty="0" err="1"/>
              <a:t>Asperholen</a:t>
            </a:r>
            <a:r>
              <a:rPr lang="nb-NO" dirty="0"/>
              <a:t> for de som kommer fra Aspervika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nb-NO" b="1" dirty="0"/>
              <a:t>P-plasser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dirty="0"/>
              <a:t>Hana kirke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dirty="0" err="1"/>
              <a:t>Rovikheimen</a:t>
            </a:r>
            <a:endParaRPr lang="nb-NO"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dirty="0"/>
              <a:t>Rema1000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03264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3FAEF33E-7FB6-4B3F-AEC8-B3C3D31D66B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" t="37992" r="28565" b="4151"/>
          <a:stretch/>
        </p:blipFill>
        <p:spPr bwMode="auto">
          <a:xfrm>
            <a:off x="2741364" y="241851"/>
            <a:ext cx="9159089" cy="63742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2E70D975-D7DB-419F-A9AB-D7695D3C789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434" y="5672525"/>
            <a:ext cx="412294" cy="371061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F23B8C08-CFA0-4E68-AFE6-9C9CA4A4F4E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785" y="5324132"/>
            <a:ext cx="412294" cy="371061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4D523E33-5C1E-4E02-B7F7-D236C9BDBC9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490" y="5042450"/>
            <a:ext cx="412294" cy="371061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966C570D-6B06-4F3C-941F-0C4C682EFF1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890" y="4472608"/>
            <a:ext cx="412294" cy="371061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448056AC-5B91-44B7-BE68-5C69B8CAC68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796890" y="3896141"/>
            <a:ext cx="412294" cy="371060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8E70F53C-62EE-402C-82D4-7ADF14469A79}"/>
              </a:ext>
            </a:extLst>
          </p:cNvPr>
          <p:cNvSpPr/>
          <p:nvPr/>
        </p:nvSpPr>
        <p:spPr>
          <a:xfrm rot="1465045">
            <a:off x="7510500" y="4452393"/>
            <a:ext cx="1317563" cy="12167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E3084EE3-A729-4231-8EA8-25488A49CDD0}"/>
              </a:ext>
            </a:extLst>
          </p:cNvPr>
          <p:cNvSpPr/>
          <p:nvPr/>
        </p:nvSpPr>
        <p:spPr>
          <a:xfrm>
            <a:off x="7248940" y="4267201"/>
            <a:ext cx="249546" cy="17227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il: høyre 11">
            <a:extLst>
              <a:ext uri="{FF2B5EF4-FFF2-40B4-BE49-F238E27FC236}">
                <a16:creationId xmlns:a16="http://schemas.microsoft.com/office/drawing/2014/main" id="{A87FB0E0-37C1-4B4D-8CB3-EDFFD7832D5D}"/>
              </a:ext>
            </a:extLst>
          </p:cNvPr>
          <p:cNvSpPr/>
          <p:nvPr/>
        </p:nvSpPr>
        <p:spPr>
          <a:xfrm rot="12527171">
            <a:off x="9339124" y="5221363"/>
            <a:ext cx="789534" cy="18099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Pil: høyre 12">
            <a:extLst>
              <a:ext uri="{FF2B5EF4-FFF2-40B4-BE49-F238E27FC236}">
                <a16:creationId xmlns:a16="http://schemas.microsoft.com/office/drawing/2014/main" id="{6570BFB2-E34B-4320-9198-7FFAA13B1247}"/>
              </a:ext>
            </a:extLst>
          </p:cNvPr>
          <p:cNvSpPr/>
          <p:nvPr/>
        </p:nvSpPr>
        <p:spPr>
          <a:xfrm rot="1647519">
            <a:off x="9258326" y="5365026"/>
            <a:ext cx="789534" cy="18099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27B7A78C-A89D-47DD-911E-173D0D208987}"/>
              </a:ext>
            </a:extLst>
          </p:cNvPr>
          <p:cNvSpPr txBox="1"/>
          <p:nvPr/>
        </p:nvSpPr>
        <p:spPr>
          <a:xfrm>
            <a:off x="8585063" y="4103125"/>
            <a:ext cx="19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>
                <a:solidFill>
                  <a:srgbClr val="FFFF00"/>
                </a:solidFill>
              </a:rPr>
              <a:t>Av-/påstigning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425A348E-DE61-42CF-8E17-CFE6468F4066}"/>
              </a:ext>
            </a:extLst>
          </p:cNvPr>
          <p:cNvSpPr txBox="1"/>
          <p:nvPr/>
        </p:nvSpPr>
        <p:spPr>
          <a:xfrm>
            <a:off x="7248940" y="3269673"/>
            <a:ext cx="1545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solidFill>
                  <a:srgbClr val="FFFF00"/>
                </a:solidFill>
              </a:rPr>
              <a:t>Rundkjøringen </a:t>
            </a:r>
            <a:r>
              <a:rPr lang="nb-NO" sz="1600" u="sng" dirty="0">
                <a:solidFill>
                  <a:srgbClr val="FFFF00"/>
                </a:solidFill>
              </a:rPr>
              <a:t>skal</a:t>
            </a:r>
            <a:r>
              <a:rPr lang="nb-NO" sz="1600" dirty="0">
                <a:solidFill>
                  <a:srgbClr val="FFFF00"/>
                </a:solidFill>
              </a:rPr>
              <a:t> brukes!</a:t>
            </a:r>
          </a:p>
        </p:txBody>
      </p:sp>
      <p:cxnSp>
        <p:nvCxnSpPr>
          <p:cNvPr id="18" name="Rett pilkobling 17">
            <a:extLst>
              <a:ext uri="{FF2B5EF4-FFF2-40B4-BE49-F238E27FC236}">
                <a16:creationId xmlns:a16="http://schemas.microsoft.com/office/drawing/2014/main" id="{028CDCFE-C2C2-49F5-B35E-69DDE7B78CC3}"/>
              </a:ext>
            </a:extLst>
          </p:cNvPr>
          <p:cNvCxnSpPr>
            <a:cxnSpLocks/>
          </p:cNvCxnSpPr>
          <p:nvPr/>
        </p:nvCxnSpPr>
        <p:spPr>
          <a:xfrm flipH="1">
            <a:off x="7384473" y="3896141"/>
            <a:ext cx="159799" cy="32962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tt pilkobling 20">
            <a:extLst>
              <a:ext uri="{FF2B5EF4-FFF2-40B4-BE49-F238E27FC236}">
                <a16:creationId xmlns:a16="http://schemas.microsoft.com/office/drawing/2014/main" id="{7A59532A-A98C-4B2B-A9B0-25ECE958036D}"/>
              </a:ext>
            </a:extLst>
          </p:cNvPr>
          <p:cNvCxnSpPr>
            <a:cxnSpLocks/>
          </p:cNvCxnSpPr>
          <p:nvPr/>
        </p:nvCxnSpPr>
        <p:spPr>
          <a:xfrm flipH="1">
            <a:off x="8278827" y="4309159"/>
            <a:ext cx="295330" cy="194696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D90AE6C3-C056-4523-AEAC-2ACFDD26BA5F}"/>
              </a:ext>
            </a:extLst>
          </p:cNvPr>
          <p:cNvSpPr txBox="1"/>
          <p:nvPr/>
        </p:nvSpPr>
        <p:spPr>
          <a:xfrm>
            <a:off x="318052" y="742122"/>
            <a:ext cx="2088224" cy="5624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Hvis du må kjøre inn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dirty="0"/>
              <a:t>Hold lav fart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dirty="0"/>
              <a:t>Vær oppmerksom for myke-trafikanter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dirty="0"/>
              <a:t>Ta hensyn, ikke forbikjør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dirty="0"/>
              <a:t>Stopp kun på av- og påstignings-området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dirty="0"/>
              <a:t>Bruk rundkjøringen!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nb-NO"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636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433158-F842-407D-B2C6-F59691F4D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b="1" dirty="0"/>
              <a:t>Hva nå?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D9DBD3F-BFEA-4CDD-9AD5-72213F06C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b-NO" sz="2600" dirty="0"/>
              <a:t>Har du spørsmål eller innspill?</a:t>
            </a:r>
          </a:p>
          <a:p>
            <a:pPr marL="457200" lvl="1" indent="0" algn="ctr">
              <a:buNone/>
            </a:pPr>
            <a:r>
              <a:rPr lang="nb-NO" sz="2200" dirty="0"/>
              <a:t>Ta kontakt med din FAU-representant eller Klassekontakt</a:t>
            </a:r>
          </a:p>
          <a:p>
            <a:pPr marL="457200" lvl="1" indent="0">
              <a:buNone/>
            </a:pPr>
            <a:endParaRPr lang="nb-NO" b="1" dirty="0"/>
          </a:p>
          <a:p>
            <a:pPr marL="457200" lvl="1" indent="0">
              <a:buNone/>
            </a:pPr>
            <a:endParaRPr lang="nb-NO" b="1" dirty="0"/>
          </a:p>
          <a:p>
            <a:pPr marL="0" indent="0" algn="ctr">
              <a:buNone/>
            </a:pPr>
            <a:r>
              <a:rPr lang="nb-NO" b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Takk for meg</a:t>
            </a:r>
          </a:p>
          <a:p>
            <a:pPr marL="457200" lvl="1" indent="0" algn="ctr">
              <a:buNone/>
            </a:pP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2970146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1727</TotalTime>
  <Words>404</Words>
  <Application>Microsoft Office PowerPoint</Application>
  <PresentationFormat>Widescreen</PresentationFormat>
  <Paragraphs>85</Paragraphs>
  <Slides>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Gabriola</vt:lpstr>
      <vt:lpstr>Times New Roman</vt:lpstr>
      <vt:lpstr>Office-tema</vt:lpstr>
      <vt:lpstr>Foreldremøte</vt:lpstr>
      <vt:lpstr>FAU ved Aspervika skole</vt:lpstr>
      <vt:lpstr>Et godt skole– og læringsmiljø</vt:lpstr>
      <vt:lpstr>Sikkerhet først!</vt:lpstr>
      <vt:lpstr>PowerPoint-presentasjon</vt:lpstr>
      <vt:lpstr>PowerPoint-presentasjon</vt:lpstr>
      <vt:lpstr>PowerPoint-presentasjon</vt:lpstr>
      <vt:lpstr>Hva nå?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Peggy Nordvik</dc:creator>
  <cp:lastModifiedBy>Peggy Nordvik</cp:lastModifiedBy>
  <cp:revision>30</cp:revision>
  <dcterms:created xsi:type="dcterms:W3CDTF">2018-09-14T13:43:03Z</dcterms:created>
  <dcterms:modified xsi:type="dcterms:W3CDTF">2018-09-18T19:42:17Z</dcterms:modified>
</cp:coreProperties>
</file>