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671" r:id="rId5"/>
  </p:sldMasterIdLst>
  <p:sldIdLst>
    <p:sldId id="256" r:id="rId6"/>
    <p:sldId id="265" r:id="rId7"/>
    <p:sldId id="271" r:id="rId8"/>
    <p:sldId id="269" r:id="rId9"/>
    <p:sldId id="270" r:id="rId10"/>
    <p:sldId id="26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61" r:id="rId19"/>
    <p:sldId id="257" r:id="rId20"/>
    <p:sldId id="267" r:id="rId21"/>
    <p:sldId id="258" r:id="rId22"/>
    <p:sldId id="272" r:id="rId23"/>
    <p:sldId id="262" r:id="rId24"/>
    <p:sldId id="273" r:id="rId25"/>
    <p:sldId id="283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800" y="1435100"/>
            <a:ext cx="9416533" cy="6905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800" y="2227264"/>
            <a:ext cx="9416533" cy="2776537"/>
          </a:xfrm>
        </p:spPr>
        <p:txBody>
          <a:bodyPr lIns="0" tIns="0" rIns="0" b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690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4" descr="Vipebakgrun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8"/>
          <a:stretch>
            <a:fillRect/>
          </a:stretch>
        </p:blipFill>
        <p:spPr bwMode="auto">
          <a:xfrm>
            <a:off x="-12699" y="0"/>
            <a:ext cx="1222163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801" y="990001"/>
            <a:ext cx="9529423" cy="19501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4270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70B95C-D195-0C47-8AD6-07EB208282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A281B3-9DCB-0E40-BBFA-56A1515411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10AF31-6ADE-7242-A597-8BC1DA6A5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47545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9E4C10-92B1-3049-96B8-65A3799F53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761FBB-51FF-CB41-8726-C2CA871C52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E6787A-2C89-1E45-A8DA-5C9E105079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39741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27365-3104-484E-9DE9-DDCF3BE7CC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15D033-A46C-F749-829F-B6FBFEA75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BB760-A915-E046-A89C-F54BB4CDA6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89327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E89EC8-CD5B-AF4C-A601-6BB3CCCCB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3FF7A-BB65-A645-9312-B6634FCA93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0A76E7-D64E-F34A-B522-E23E9B591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52332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27B3DA-53EC-5240-B0B5-D70E2C4DD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95233FC-D3E4-F143-8B19-5F5D72B691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20B1A6-95B0-DE4E-9816-0B7A26359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9062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14A68B-6D59-9A4F-A9E4-EC6D82F3C6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E0C6AE-5448-A847-AA4E-6DDBE25B7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46ED087-CC08-5F4F-82F7-F7E6C28D0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81233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7EDE8F5-0C36-9D48-B824-60E86EC6A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28D227C-1224-2046-B33D-EB086879A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8AF5B7B-0737-7F4E-9EDD-B9BC4CBD4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20260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C42500-C0BA-8441-98FA-D1FC0C7AEC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84B403-BE5A-574E-BAAE-2AFEF4C883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20E277-3616-5744-B4B7-5BC9640BFE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79601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A4DCA-57C5-034D-8EB4-801157A0FE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31D9BD-C6FF-A341-95C9-E9185AAF82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2E79EE-6B44-EB47-8AA4-AEC4F50057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4966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F0265D-3EAC-CA49-85F3-C40057C756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175ABE-B29B-BA45-A83C-C5A140D667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20419-D889-8A49-957F-5889F0E28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0389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DAB031-B631-E340-9D2D-A0EC7DBA0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8D282-AE79-2F45-80F0-C37A787FA4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C05A7E-A9B0-2F48-9F1E-E24EDE5763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7891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72" r:id="rId11"/>
    <p:sldLayoutId id="2147483674" r:id="rId12"/>
    <p:sldLayoutId id="2147483673" r:id="rId13"/>
    <p:sldLayoutId id="2147483675" r:id="rId14"/>
    <p:sldLayoutId id="2147483676" r:id="rId15"/>
    <p:sldLayoutId id="2147483678" r:id="rId16"/>
    <p:sldLayoutId id="2147483679" r:id="rId17"/>
    <p:sldLayoutId id="2147483677" r:id="rId18"/>
    <p:sldLayoutId id="2147483670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7ECAD7-717A-3A43-9F4A-77BE6D8333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/>
              <a:t>Klikk for å redigere tittelstil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6E1366-0292-A440-B766-84DBB4369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altLang="nb-NO"/>
              <a:t>Klikk for å redigere tekststiler i malen</a:t>
            </a:r>
          </a:p>
          <a:p>
            <a:pPr lvl="1"/>
            <a:r>
              <a:rPr lang="nn-NO" altLang="nb-NO"/>
              <a:t>Andre nivå</a:t>
            </a:r>
          </a:p>
          <a:p>
            <a:pPr lvl="2"/>
            <a:r>
              <a:rPr lang="nn-NO" altLang="nb-NO"/>
              <a:t>Tredje nivå</a:t>
            </a:r>
          </a:p>
          <a:p>
            <a:pPr lvl="3"/>
            <a:r>
              <a:rPr lang="nn-NO" altLang="nb-NO"/>
              <a:t>Fjerde nivå</a:t>
            </a:r>
          </a:p>
          <a:p>
            <a:pPr lvl="4"/>
            <a:r>
              <a:rPr lang="nn-NO" altLang="nb-NO"/>
              <a:t>Femte nivå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B21877-DB7D-4844-B2DA-E526DCD4F2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A91145C-7109-BE4E-B569-65AF37A5AC7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B8C19F-B65E-A84D-BF8D-93C0F68BEA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13600" y="6245225"/>
            <a:ext cx="436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  <p:pic>
        <p:nvPicPr>
          <p:cNvPr id="1031" name="Picture 7" descr="image002">
            <a:extLst>
              <a:ext uri="{FF2B5EF4-FFF2-40B4-BE49-F238E27FC236}">
                <a16:creationId xmlns:a16="http://schemas.microsoft.com/office/drawing/2014/main" id="{78BDB0E5-B0FF-D34D-A6CB-7297743B29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04800"/>
            <a:ext cx="2743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58" r:id="rId10"/>
    <p:sldLayoutId id="214748365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youtube.com/watch?v=2k8hxHQT5wc" TargetMode="External"/><Relationship Id="rId2" Type="http://schemas.openxmlformats.org/officeDocument/2006/relationships/hyperlink" Target="https://www.minskole.no/froyland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youtube.com/watch?v=cn0MDhbdrR8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hyperlink" Target="https://imal.no/video-kategorier/bokstavfilmer-papi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pxhere.com/en/photo/1443557" TargetMode="Externa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1E83873-3CBE-B445-B63A-0A8BB872E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519880"/>
            <a:ext cx="6651583" cy="1383958"/>
          </a:xfrm>
        </p:spPr>
        <p:txBody>
          <a:bodyPr>
            <a:normAutofit fontScale="90000"/>
          </a:bodyPr>
          <a:lstStyle/>
          <a:p>
            <a:r>
              <a:rPr lang="nb-NO" dirty="0"/>
              <a:t>Referat fra foreldremøte på 1.trinn!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7A27A83-40ED-BC49-BD46-544CCA7BE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9618" y="3410465"/>
            <a:ext cx="6651583" cy="2409568"/>
          </a:xfrm>
        </p:spPr>
        <p:txBody>
          <a:bodyPr>
            <a:noAutofit/>
          </a:bodyPr>
          <a:lstStyle/>
          <a:p>
            <a:r>
              <a:rPr lang="nb-NO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 September 2023</a:t>
            </a:r>
          </a:p>
        </p:txBody>
      </p:sp>
      <p:pic>
        <p:nvPicPr>
          <p:cNvPr id="1026" name="Picture 2" descr="Foreldremøter på Helse og oppvekst">
            <a:extLst>
              <a:ext uri="{FF2B5EF4-FFF2-40B4-BE49-F238E27FC236}">
                <a16:creationId xmlns:a16="http://schemas.microsoft.com/office/drawing/2014/main" id="{5BBA2E83-96F2-EE4E-8A8D-F9F90A980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99" y="363322"/>
            <a:ext cx="2705100" cy="283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5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025C3D-D49A-53BF-C877-6154A1EE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sz="3600">
                <a:cs typeface="Arial"/>
              </a:rPr>
              <a:t>Tverrfagleg personale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71CAD4-79FA-52A3-AA88-E4FF165C1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1" y="1600200"/>
            <a:ext cx="8239205" cy="5136842"/>
          </a:xfrm>
        </p:spPr>
        <p:txBody>
          <a:bodyPr/>
          <a:lstStyle/>
          <a:p>
            <a:pPr>
              <a:spcBef>
                <a:spcPts val="20"/>
              </a:spcBef>
            </a:pPr>
            <a:r>
              <a:rPr lang="nn-NO" err="1">
                <a:cs typeface="Arial"/>
              </a:rPr>
              <a:t>Familieveiledere</a:t>
            </a:r>
            <a:r>
              <a:rPr lang="nn-NO">
                <a:cs typeface="Arial"/>
              </a:rPr>
              <a:t> med ulik fagbakgrunn, alle med lang erfaring og god kompetanse innan psykisk helse og familiearbeid.</a:t>
            </a:r>
          </a:p>
          <a:p>
            <a:pPr>
              <a:spcBef>
                <a:spcPts val="20"/>
              </a:spcBef>
            </a:pPr>
            <a:r>
              <a:rPr lang="nn-NO">
                <a:cs typeface="Arial"/>
              </a:rPr>
              <a:t>Ca. 4 årsverk, fordelt på 5 personar.</a:t>
            </a:r>
          </a:p>
          <a:p>
            <a:pPr>
              <a:spcBef>
                <a:spcPts val="20"/>
              </a:spcBef>
            </a:pPr>
            <a:endParaRPr lang="nn-NO">
              <a:cs typeface="Arial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3EA6799-8019-957C-6C0C-FC4685D5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n-NO"/>
              <a:t>Familiesenteret</a:t>
            </a:r>
          </a:p>
          <a:p>
            <a:pPr>
              <a:defRPr/>
            </a:pPr>
            <a:r>
              <a:rPr lang="nb-NO"/>
              <a:t>Bryne helsestasjon – Time kommune</a:t>
            </a:r>
            <a:endParaRPr lang="nn-NO"/>
          </a:p>
        </p:txBody>
      </p:sp>
      <p:pic>
        <p:nvPicPr>
          <p:cNvPr id="5" name="Bilde 5">
            <a:extLst>
              <a:ext uri="{FF2B5EF4-FFF2-40B4-BE49-F238E27FC236}">
                <a16:creationId xmlns:a16="http://schemas.microsoft.com/office/drawing/2014/main" id="{7B191FFB-DA32-9329-F1B7-3EDB8123FB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70"/>
          <a:stretch/>
        </p:blipFill>
        <p:spPr>
          <a:xfrm>
            <a:off x="4431354" y="4358688"/>
            <a:ext cx="3198820" cy="20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ssholder for lysbildenummer 5">
            <a:extLst>
              <a:ext uri="{FF2B5EF4-FFF2-40B4-BE49-F238E27FC236}">
                <a16:creationId xmlns:a16="http://schemas.microsoft.com/office/drawing/2014/main" id="{52936C5F-A9DE-A643-86F1-3D71325BC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8C3B7B4-A0FE-BF43-BD43-BA51C4DB06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/>
              <a:t>Vanlige utfordringer hos familier som tar kontakt med oss:</a:t>
            </a:r>
            <a:endParaRPr lang="nn-NO" altLang="nb-NO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B232D4CD-B5D1-554C-A2D2-F3EC71E36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/>
              <a:buChar char="•"/>
              <a:defRPr/>
            </a:pPr>
            <a:r>
              <a:rPr lang="nn-NO" sz="2800">
                <a:cs typeface="Arial"/>
              </a:rPr>
              <a:t>Barn/ungdom som strever med: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nn-NO" sz="2400" err="1"/>
              <a:t>Engstelse</a:t>
            </a:r>
            <a:endParaRPr lang="nn-NO" sz="2400" err="1">
              <a:cs typeface="Aria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nn-NO" sz="2400" err="1"/>
              <a:t>Tristhet</a:t>
            </a:r>
            <a:r>
              <a:rPr lang="nn-NO" sz="2400"/>
              <a:t>, tilbaketrekking</a:t>
            </a:r>
            <a:endParaRPr lang="nn-NO" sz="2400">
              <a:cs typeface="Arial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nn-NO" sz="2400"/>
              <a:t>Åtferd som uroer</a:t>
            </a:r>
            <a:endParaRPr lang="nn-NO" sz="240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n-NO" sz="2800"/>
              <a:t>Konfliktar og vanskar i kommunikasjonen mellom foreldre og barn</a:t>
            </a:r>
            <a:endParaRPr lang="nn-NO" sz="2800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n-NO" sz="2800"/>
              <a:t>Barn som pårørande til foreldre/søsken med helsemessige utfordringar</a:t>
            </a:r>
            <a:endParaRPr lang="nn-NO" sz="2800" err="1">
              <a:cs typeface="Arial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nn-NO" sz="2800"/>
              <a:t>Barn/unge som strever etter </a:t>
            </a:r>
            <a:r>
              <a:rPr lang="nn-NO" sz="2800" err="1"/>
              <a:t>brudd</a:t>
            </a:r>
            <a:r>
              <a:rPr lang="nn-NO" sz="2800"/>
              <a:t> mellom foreldre</a:t>
            </a:r>
            <a:endParaRPr lang="nn-NO" sz="28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740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ssholder for lysbildenummer 5">
            <a:extLst>
              <a:ext uri="{FF2B5EF4-FFF2-40B4-BE49-F238E27FC236}">
                <a16:creationId xmlns:a16="http://schemas.microsoft.com/office/drawing/2014/main" id="{324ED73F-2D45-C549-8F94-26C55005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3C5F75C-EED4-504B-99DB-A916E98FEA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3600"/>
              <a:t>Oversikt over tilbud:</a:t>
            </a:r>
            <a:endParaRPr lang="nn-NO" altLang="nb-NO" sz="3600"/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1B60EB5-7B49-DB40-B2D8-D8AF77FA7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417639"/>
            <a:ext cx="8229600" cy="4708525"/>
          </a:xfrm>
        </p:spPr>
        <p:txBody>
          <a:bodyPr/>
          <a:lstStyle/>
          <a:p>
            <a:pPr eaLnBrk="1" hangingPunct="1"/>
            <a:r>
              <a:rPr lang="nn-NO" altLang="nb-NO" sz="2800"/>
              <a:t>Samtaler</a:t>
            </a:r>
            <a:endParaRPr lang="nn-NO" altLang="nb-NO" sz="2800">
              <a:cs typeface="Arial"/>
            </a:endParaRPr>
          </a:p>
          <a:p>
            <a:pPr lvl="1" eaLnBrk="1" hangingPunct="1"/>
            <a:r>
              <a:rPr lang="nn-NO" altLang="nb-NO" sz="1800"/>
              <a:t>Familiesamtaler</a:t>
            </a:r>
            <a:endParaRPr lang="nn-NO" altLang="nb-NO" sz="1800">
              <a:cs typeface="Arial"/>
            </a:endParaRPr>
          </a:p>
          <a:p>
            <a:pPr lvl="1" eaLnBrk="1" hangingPunct="1"/>
            <a:r>
              <a:rPr lang="nn-NO" altLang="nb-NO" sz="1800"/>
              <a:t>Foreldresamtaler/</a:t>
            </a:r>
            <a:r>
              <a:rPr lang="nn-NO" altLang="nb-NO" sz="1800" err="1"/>
              <a:t>veiledning</a:t>
            </a:r>
            <a:endParaRPr lang="nn-NO" altLang="nb-NO" sz="1800">
              <a:cs typeface="Arial"/>
            </a:endParaRPr>
          </a:p>
          <a:p>
            <a:pPr lvl="1" eaLnBrk="1" hangingPunct="1"/>
            <a:r>
              <a:rPr lang="nn-NO" altLang="nb-NO" sz="1800"/>
              <a:t>Barne/ungdomssamtaler</a:t>
            </a:r>
            <a:endParaRPr lang="nn-NO" altLang="nb-NO" sz="1800">
              <a:cs typeface="Arial"/>
            </a:endParaRPr>
          </a:p>
          <a:p>
            <a:pPr eaLnBrk="1" hangingPunct="1"/>
            <a:r>
              <a:rPr lang="nn-NO" altLang="nb-NO" sz="2800"/>
              <a:t>Marte </a:t>
            </a:r>
            <a:r>
              <a:rPr lang="nn-NO" altLang="nb-NO" sz="2800" err="1"/>
              <a:t>Meo</a:t>
            </a:r>
            <a:r>
              <a:rPr lang="nn-NO" altLang="nb-NO" sz="2800"/>
              <a:t> </a:t>
            </a:r>
            <a:r>
              <a:rPr lang="nn-NO" altLang="nb-NO" sz="2800" err="1"/>
              <a:t>veiledning</a:t>
            </a:r>
            <a:r>
              <a:rPr lang="nn-NO" altLang="nb-NO" sz="2800"/>
              <a:t> (bruk av film)</a:t>
            </a:r>
            <a:endParaRPr lang="nn-NO" altLang="nb-NO" sz="2800">
              <a:cs typeface="Arial"/>
            </a:endParaRPr>
          </a:p>
          <a:p>
            <a:r>
              <a:rPr lang="nn-NO" altLang="nb-NO" sz="2800">
                <a:cs typeface="Arial"/>
              </a:rPr>
              <a:t>"Tuning in to kids" - gruppetilbod til foreldre</a:t>
            </a:r>
          </a:p>
          <a:p>
            <a:pPr eaLnBrk="1" hangingPunct="1"/>
            <a:r>
              <a:rPr lang="nn-NO" altLang="nb-NO" sz="2800"/>
              <a:t>"Tuning in to teens"- gruppetilbod til ungdomsskuleforeldre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Meistringsgrupper for barn med foreldre som strevar med fysiske/psykiske utfordringar</a:t>
            </a:r>
            <a:endParaRPr lang="nn-NO" altLang="nb-NO" sz="2800" err="1">
              <a:cs typeface="Arial"/>
            </a:endParaRPr>
          </a:p>
          <a:p>
            <a:pPr eaLnBrk="1" hangingPunct="1"/>
            <a:r>
              <a:rPr lang="nn-NO" altLang="nb-NO" sz="2800"/>
              <a:t>Samarbeid med andre instansar</a:t>
            </a:r>
          </a:p>
          <a:p>
            <a:pPr marL="0" indent="0" eaLnBrk="1" hangingPunct="1">
              <a:buNone/>
            </a:pPr>
            <a:endParaRPr lang="nn-NO" altLang="nb-NO" sz="2800"/>
          </a:p>
        </p:txBody>
      </p:sp>
    </p:spTree>
    <p:extLst>
      <p:ext uri="{BB962C8B-B14F-4D97-AF65-F5344CB8AC3E}">
        <p14:creationId xmlns:p14="http://schemas.microsoft.com/office/powerpoint/2010/main" val="261801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nummer 5">
            <a:extLst>
              <a:ext uri="{FF2B5EF4-FFF2-40B4-BE49-F238E27FC236}">
                <a16:creationId xmlns:a16="http://schemas.microsoft.com/office/drawing/2014/main" id="{92A75191-0663-2C42-8B58-C766A652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E6B705D2-40B3-6346-8391-A5888BF54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2600" y="304801"/>
            <a:ext cx="8534400" cy="582136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nb-NO" altLang="nb-NO" sz="2000"/>
          </a:p>
          <a:p>
            <a:pPr algn="ctr" eaLnBrk="1" hangingPunct="1">
              <a:buFontTx/>
              <a:buNone/>
            </a:pPr>
            <a:endParaRPr lang="nb-NO" altLang="nb-NO" sz="2000"/>
          </a:p>
          <a:p>
            <a:pPr algn="ctr" eaLnBrk="1" hangingPunct="1">
              <a:buFontTx/>
              <a:buNone/>
            </a:pPr>
            <a:endParaRPr lang="nb-NO" altLang="nb-NO" sz="2000"/>
          </a:p>
          <a:p>
            <a:pPr algn="ctr" eaLnBrk="1" hangingPunct="1">
              <a:buFontTx/>
              <a:buNone/>
            </a:pPr>
            <a:endParaRPr lang="nb-NO" altLang="nb-NO" sz="2000"/>
          </a:p>
          <a:p>
            <a:pPr algn="ctr" eaLnBrk="1" hangingPunct="1">
              <a:buFontTx/>
              <a:buNone/>
            </a:pPr>
            <a:r>
              <a:rPr lang="nn-NO" altLang="nb-NO" sz="2000"/>
              <a:t>TA DIREKTE KONTAKT PÅ TELEFON :</a:t>
            </a:r>
            <a:endParaRPr lang="nn-NO" altLang="nb-NO" sz="2000"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nn-NO" altLang="nb-NO">
                <a:solidFill>
                  <a:srgbClr val="CC0000"/>
                </a:solidFill>
              </a:rPr>
              <a:t>Familiesenteret</a:t>
            </a:r>
            <a:endParaRPr lang="nn-NO" altLang="nb-NO">
              <a:solidFill>
                <a:srgbClr val="CC0000"/>
              </a:solidFill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nn-NO" altLang="nb-NO" sz="2000"/>
              <a:t>v/Bryne helsestasjon</a:t>
            </a:r>
            <a:endParaRPr lang="nn-NO" altLang="nb-NO" sz="2000"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nn-NO" altLang="nb-NO" sz="2000"/>
              <a:t>Telefon </a:t>
            </a:r>
            <a:r>
              <a:rPr lang="nn-NO" altLang="nb-NO" sz="2400" b="1">
                <a:solidFill>
                  <a:srgbClr val="FF0000"/>
                </a:solidFill>
              </a:rPr>
              <a:t>97 72 53 18 </a:t>
            </a:r>
            <a:r>
              <a:rPr lang="nn-NO" altLang="nb-NO" sz="2000"/>
              <a:t>(send gjerne </a:t>
            </a:r>
            <a:r>
              <a:rPr lang="nn-NO" altLang="nb-NO" sz="2000" err="1"/>
              <a:t>sms</a:t>
            </a:r>
            <a:r>
              <a:rPr lang="nn-NO" altLang="nb-NO" sz="2000"/>
              <a:t>)</a:t>
            </a:r>
            <a:endParaRPr lang="nn-NO" altLang="nb-NO" sz="2000">
              <a:cs typeface="Arial"/>
            </a:endParaRPr>
          </a:p>
          <a:p>
            <a:pPr algn="ctr" eaLnBrk="1" hangingPunct="1">
              <a:buFontTx/>
              <a:buNone/>
            </a:pPr>
            <a:r>
              <a:rPr lang="nn-NO" altLang="nb-NO" sz="1800" b="1"/>
              <a:t>Se kommunens heimeside</a:t>
            </a:r>
            <a:endParaRPr lang="nn-NO" altLang="nb-NO" sz="1800" b="1">
              <a:cs typeface="Arial"/>
            </a:endParaRPr>
          </a:p>
          <a:p>
            <a:pPr algn="ctr" eaLnBrk="1" hangingPunct="1">
              <a:buFontTx/>
              <a:buNone/>
            </a:pPr>
            <a:endParaRPr lang="nn-NO" altLang="nb-NO" sz="1800" b="1">
              <a:cs typeface="Arial"/>
            </a:endParaRPr>
          </a:p>
          <a:p>
            <a:pPr algn="ctr" eaLnBrk="1" hangingPunct="1">
              <a:buFontTx/>
              <a:buNone/>
            </a:pPr>
            <a:endParaRPr lang="nb-NO" altLang="nb-NO" sz="1800" b="1"/>
          </a:p>
          <a:p>
            <a:pPr algn="ctr" eaLnBrk="1" hangingPunct="1">
              <a:buFontTx/>
              <a:buNone/>
            </a:pPr>
            <a:endParaRPr lang="nn-NO" altLang="nb-NO" sz="1800" b="1"/>
          </a:p>
        </p:txBody>
      </p:sp>
      <p:pic>
        <p:nvPicPr>
          <p:cNvPr id="9220" name="Picture 4" descr="image014">
            <a:extLst>
              <a:ext uri="{FF2B5EF4-FFF2-40B4-BE49-F238E27FC236}">
                <a16:creationId xmlns:a16="http://schemas.microsoft.com/office/drawing/2014/main" id="{09F2FE4F-CC40-F34C-908B-228579BF6D0E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05800" y="4640263"/>
            <a:ext cx="1714500" cy="1485900"/>
          </a:xfrm>
        </p:spPr>
      </p:pic>
    </p:spTree>
    <p:extLst>
      <p:ext uri="{BB962C8B-B14F-4D97-AF65-F5344CB8AC3E}">
        <p14:creationId xmlns:p14="http://schemas.microsoft.com/office/powerpoint/2010/main" val="2895784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3003A7-C151-4441-A628-0199D09D1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40245"/>
            <a:ext cx="7205155" cy="2382551"/>
          </a:xfrm>
        </p:spPr>
        <p:txBody>
          <a:bodyPr/>
          <a:lstStyle/>
          <a:p>
            <a:r>
              <a:rPr lang="nb-NO"/>
              <a:t>psykisk helse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08838E-3D5D-4F2F-8C84-17AF4A5C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798" y="1459046"/>
            <a:ext cx="13940603" cy="515559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/>
              <a:t>Trygt og godt skolemiljø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 err="1"/>
              <a:t>Zippy</a:t>
            </a:r>
            <a:r>
              <a:rPr lang="nb-NO" sz="2000"/>
              <a:t> og </a:t>
            </a:r>
            <a:r>
              <a:rPr lang="nb-NO" sz="2000" err="1"/>
              <a:t>olweus</a:t>
            </a:r>
            <a:r>
              <a:rPr lang="nb-NO" sz="2000"/>
              <a:t> og </a:t>
            </a:r>
            <a:r>
              <a:rPr lang="nb-NO" sz="2000" err="1"/>
              <a:t>dragehola</a:t>
            </a: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b-NO" sz="2000">
                <a:hlinkClick r:id="rId2"/>
              </a:rPr>
              <a:t>https://</a:t>
            </a:r>
            <a:r>
              <a:rPr lang="nb-NO" sz="2000" err="1">
                <a:hlinkClick r:id="rId2"/>
              </a:rPr>
              <a:t>www.minskole.no</a:t>
            </a:r>
            <a:r>
              <a:rPr lang="nb-NO" sz="2000">
                <a:hlinkClick r:id="rId2"/>
              </a:rPr>
              <a:t>/</a:t>
            </a:r>
            <a:r>
              <a:rPr lang="nb-NO" sz="2000" err="1">
                <a:hlinkClick r:id="rId2"/>
              </a:rPr>
              <a:t>froyland</a:t>
            </a: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b-NO" sz="2000"/>
          </a:p>
          <a:p>
            <a:pPr marL="342900" indent="-342900" algn="l">
              <a:buChar char="•"/>
            </a:pPr>
            <a:endParaRPr lang="nb-NO" sz="2000"/>
          </a:p>
          <a:p>
            <a:pPr marL="342900" indent="-342900" algn="l">
              <a:buChar char="•"/>
            </a:pPr>
            <a:endParaRPr lang="nb-NO" sz="2000"/>
          </a:p>
        </p:txBody>
      </p:sp>
      <p:pic>
        <p:nvPicPr>
          <p:cNvPr id="4" name="Bilde 4">
            <a:extLst>
              <a:ext uri="{FF2B5EF4-FFF2-40B4-BE49-F238E27FC236}">
                <a16:creationId xmlns:a16="http://schemas.microsoft.com/office/drawing/2014/main" id="{02AC5C3D-E455-274F-8362-36A08191E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34" y="2913903"/>
            <a:ext cx="4357308" cy="1797668"/>
          </a:xfrm>
          <a:prstGeom prst="rect">
            <a:avLst/>
          </a:prstGeom>
        </p:spPr>
      </p:pic>
      <p:pic>
        <p:nvPicPr>
          <p:cNvPr id="5" name="Bilde 5">
            <a:extLst>
              <a:ext uri="{FF2B5EF4-FFF2-40B4-BE49-F238E27FC236}">
                <a16:creationId xmlns:a16="http://schemas.microsoft.com/office/drawing/2014/main" id="{307F6682-EC0C-7A4F-9D90-C5F1B0C7F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9286" y="600219"/>
            <a:ext cx="3264012" cy="1350138"/>
          </a:xfrm>
          <a:prstGeom prst="rect">
            <a:avLst/>
          </a:prstGeom>
        </p:spPr>
      </p:pic>
      <p:pic>
        <p:nvPicPr>
          <p:cNvPr id="6" name="Bilde 6">
            <a:extLst>
              <a:ext uri="{FF2B5EF4-FFF2-40B4-BE49-F238E27FC236}">
                <a16:creationId xmlns:a16="http://schemas.microsoft.com/office/drawing/2014/main" id="{DA03109D-9E03-48B4-ADE0-9C349ABB0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74" y="5730367"/>
            <a:ext cx="3946356" cy="491948"/>
          </a:xfrm>
          <a:prstGeom prst="rect">
            <a:avLst/>
          </a:prstGeom>
        </p:spPr>
      </p:pic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0965F9E6-60C3-3D39-8782-4AFA53119AE3}"/>
              </a:ext>
            </a:extLst>
          </p:cNvPr>
          <p:cNvSpPr>
            <a:spLocks noGrp="1"/>
          </p:cNvSpPr>
          <p:nvPr/>
        </p:nvSpPr>
        <p:spPr>
          <a:xfrm>
            <a:off x="762000" y="1519959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>
              <a:solidFill>
                <a:srgbClr val="FFFFFF">
                  <a:alpha val="70000"/>
                </a:srgbClr>
              </a:solidFill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5E8853A-F7EE-B963-7790-604C715628F5}"/>
              </a:ext>
            </a:extLst>
          </p:cNvPr>
          <p:cNvSpPr>
            <a:spLocks noGrp="1"/>
          </p:cNvSpPr>
          <p:nvPr/>
        </p:nvSpPr>
        <p:spPr>
          <a:xfrm>
            <a:off x="914400" y="1672359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 dirty="0">
              <a:solidFill>
                <a:srgbClr val="FFFFFF">
                  <a:alpha val="70000"/>
                </a:srgbClr>
              </a:solidFill>
            </a:endParaRPr>
          </a:p>
          <a:p>
            <a:r>
              <a:rPr lang="nb-NO" b="1" dirty="0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6"/>
              </a:rPr>
              <a:t>https://</a:t>
            </a:r>
            <a:r>
              <a:rPr lang="nb-NO" b="1" dirty="0" err="1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6"/>
              </a:rPr>
              <a:t>www.youtube.com</a:t>
            </a:r>
            <a:r>
              <a:rPr lang="nb-NO" b="1" dirty="0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6"/>
              </a:rPr>
              <a:t>/</a:t>
            </a:r>
            <a:r>
              <a:rPr lang="nb-NO" b="1" dirty="0" err="1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6"/>
              </a:rPr>
              <a:t>watch</a:t>
            </a:r>
            <a:r>
              <a:rPr lang="nb-NO" b="1" dirty="0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6"/>
              </a:rPr>
              <a:t>?v=</a:t>
            </a:r>
            <a:r>
              <a:rPr lang="nb-NO" b="1" dirty="0" err="1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6"/>
              </a:rPr>
              <a:t>36ywwBKKijo</a:t>
            </a:r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  <a:hlinkClick r:id="rId6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  <a:hlinkClick r:id="rId6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  <a:hlinkClick r:id="rId6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  <a:hlinkClick r:id="rId6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  <a:hlinkClick r:id="rId6"/>
            </a:endParaRPr>
          </a:p>
          <a:p>
            <a:r>
              <a:rPr lang="nb-NO" b="1" dirty="0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7"/>
              </a:rPr>
              <a:t>https://</a:t>
            </a:r>
            <a:r>
              <a:rPr lang="nb-NO" b="1" dirty="0" err="1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7"/>
              </a:rPr>
              <a:t>www.youtube.com</a:t>
            </a:r>
            <a:r>
              <a:rPr lang="nb-NO" b="1" dirty="0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7"/>
              </a:rPr>
              <a:t>/</a:t>
            </a:r>
            <a:r>
              <a:rPr lang="nb-NO" b="1" dirty="0" err="1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7"/>
              </a:rPr>
              <a:t>watch</a:t>
            </a:r>
            <a:r>
              <a:rPr lang="nb-NO" b="1" dirty="0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7"/>
              </a:rPr>
              <a:t>?v=</a:t>
            </a:r>
            <a:r>
              <a:rPr lang="nb-NO" b="1" dirty="0" err="1">
                <a:solidFill>
                  <a:srgbClr val="FFFFFF">
                    <a:alpha val="70000"/>
                  </a:srgbClr>
                </a:solidFill>
                <a:ea typeface="+mn-lt"/>
                <a:cs typeface="+mn-lt"/>
                <a:hlinkClick r:id="rId7"/>
              </a:rPr>
              <a:t>2k8hxHQT5wc</a:t>
            </a:r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  <a:p>
            <a:endParaRPr lang="nb-NO" b="1" dirty="0">
              <a:solidFill>
                <a:srgbClr val="FFFFFF">
                  <a:alpha val="70000"/>
                </a:srgb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99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7AA2603F-D8DB-4528-94A0-5F539E631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A69D16D3-1F1E-4809-98C6-6795642C0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e 4">
            <a:extLst>
              <a:ext uri="{FF2B5EF4-FFF2-40B4-BE49-F238E27FC236}">
                <a16:creationId xmlns:a16="http://schemas.microsoft.com/office/drawing/2014/main" id="{5EEA083C-69E1-985F-83FF-D34ADA451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47" b="-6"/>
          <a:stretch/>
        </p:blipFill>
        <p:spPr>
          <a:xfrm>
            <a:off x="7357274" y="10"/>
            <a:ext cx="2376212" cy="3428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710AE5A-9DFC-44AC-AAC2-4689D15D1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33486" y="-3"/>
            <a:ext cx="82296" cy="3383280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3">
            <a:extLst>
              <a:ext uri="{FF2B5EF4-FFF2-40B4-BE49-F238E27FC236}">
                <a16:creationId xmlns:a16="http://schemas.microsoft.com/office/drawing/2014/main" id="{88405795-3B03-C544-9B7C-B0C9BE1D5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2" r="10586" b="-6"/>
          <a:stretch/>
        </p:blipFill>
        <p:spPr>
          <a:xfrm>
            <a:off x="9814796" y="10"/>
            <a:ext cx="2376212" cy="3428990"/>
          </a:xfrm>
          <a:prstGeom prst="rect">
            <a:avLst/>
          </a:prstGeom>
        </p:spPr>
      </p:pic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77179C0D-7251-FA45-9F0F-8F33B2ACDF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37" r="10389" b="-1"/>
          <a:stretch/>
        </p:blipFill>
        <p:spPr>
          <a:xfrm>
            <a:off x="7357271" y="3429001"/>
            <a:ext cx="4834726" cy="342900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2F7EEA8-7B38-4523-A6B8-8B5260B36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36993" y="3429000"/>
            <a:ext cx="4834726" cy="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217F4A18-8DA4-4FBB-AC7D-A17BA0E33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59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67C34D90-7AF2-46C2-9E1F-834EB4000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A369624-45BA-CE4B-A44D-F385529F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6" y="618517"/>
            <a:ext cx="6079641" cy="1596177"/>
          </a:xfrm>
        </p:spPr>
        <p:txBody>
          <a:bodyPr>
            <a:normAutofit/>
          </a:bodyPr>
          <a:lstStyle/>
          <a:p>
            <a:r>
              <a:rPr lang="nb-NO"/>
              <a:t>Lesing og skriving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A9614C1-3B5B-43F4-8785-E6314FC74D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6079643" cy="3424107"/>
          </a:xfrm>
        </p:spPr>
        <p:txBody>
          <a:bodyPr>
            <a:normAutofit fontScale="77500" lnSpcReduction="20000"/>
          </a:bodyPr>
          <a:lstStyle/>
          <a:p>
            <a:r>
              <a:rPr lang="nb-NO" sz="1800" dirty="0" err="1"/>
              <a:t>Imal</a:t>
            </a:r>
            <a:r>
              <a:rPr lang="nb-NO" sz="1800" dirty="0"/>
              <a:t>: Former  bokstav + Bevegelse + lyd= </a:t>
            </a:r>
            <a:r>
              <a:rPr lang="nb-NO" sz="1800" dirty="0" err="1"/>
              <a:t>minnespor</a:t>
            </a:r>
            <a:r>
              <a:rPr lang="nb-NO" sz="1800" dirty="0"/>
              <a:t> i hjernen. Når ein les skal ein Bruke </a:t>
            </a:r>
            <a:r>
              <a:rPr lang="nb-NO" sz="1800" dirty="0" err="1"/>
              <a:t>bokstavlydane</a:t>
            </a:r>
            <a:r>
              <a:rPr lang="nb-NO" sz="1800" dirty="0"/>
              <a:t> og dra </a:t>
            </a:r>
            <a:r>
              <a:rPr lang="nb-NO" sz="1800" dirty="0" err="1"/>
              <a:t>lydane</a:t>
            </a:r>
            <a:r>
              <a:rPr lang="nb-NO" sz="1800" dirty="0"/>
              <a:t> saman.  </a:t>
            </a:r>
          </a:p>
          <a:p>
            <a:r>
              <a:rPr lang="nb-NO" sz="1800" dirty="0"/>
              <a:t>Lekser: send melding på Visma dersom eleven </a:t>
            </a:r>
            <a:r>
              <a:rPr lang="nb-NO" sz="1800" dirty="0" err="1"/>
              <a:t>ikkje</a:t>
            </a:r>
            <a:r>
              <a:rPr lang="nb-NO" sz="1800" dirty="0"/>
              <a:t> har gjort leksene. </a:t>
            </a:r>
          </a:p>
          <a:p>
            <a:r>
              <a:rPr lang="nb-NO" sz="1800" dirty="0"/>
              <a:t>Prosjekt for 1.-2.trinn: Markering av 100 år siden Arne </a:t>
            </a:r>
            <a:r>
              <a:rPr lang="nb-NO" sz="1800" dirty="0" err="1"/>
              <a:t>garborg</a:t>
            </a:r>
            <a:r>
              <a:rPr lang="nb-NO" sz="1800" dirty="0"/>
              <a:t> sin død. Samarbeid mellom </a:t>
            </a:r>
            <a:r>
              <a:rPr lang="nb-NO" sz="1800" dirty="0" err="1"/>
              <a:t>Garbogsenteret</a:t>
            </a:r>
            <a:r>
              <a:rPr lang="nb-NO" sz="1800" dirty="0"/>
              <a:t>, Time </a:t>
            </a:r>
            <a:r>
              <a:rPr lang="nb-NO" sz="1800" dirty="0" err="1"/>
              <a:t>Biblotek</a:t>
            </a:r>
            <a:r>
              <a:rPr lang="nb-NO" sz="1800" dirty="0"/>
              <a:t> og BokstavMari. Elevene skal skrive eigne bøker. Bokmesse på Biblioteket 22. januar. Foreldre er invitert. Meir informasjon kjem på </a:t>
            </a:r>
            <a:r>
              <a:rPr lang="nb-NO" sz="1800" dirty="0" err="1"/>
              <a:t>vekeplanen</a:t>
            </a:r>
            <a:r>
              <a:rPr lang="nb-NO" sz="1800" dirty="0"/>
              <a:t> seinare. 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en-US" sz="1800" dirty="0">
                <a:hlinkClick r:id="rId7"/>
              </a:rPr>
              <a:t>https://</a:t>
            </a:r>
            <a:r>
              <a:rPr lang="en-US" sz="1800" dirty="0" err="1">
                <a:hlinkClick r:id="rId7"/>
              </a:rPr>
              <a:t>imal.no</a:t>
            </a:r>
            <a:r>
              <a:rPr lang="en-US" sz="1800" dirty="0">
                <a:hlinkClick r:id="rId7"/>
              </a:rPr>
              <a:t>/</a:t>
            </a:r>
            <a:r>
              <a:rPr lang="en-US" sz="1800" dirty="0" err="1">
                <a:hlinkClick r:id="rId7"/>
              </a:rPr>
              <a:t>video-kategorier</a:t>
            </a:r>
            <a:r>
              <a:rPr lang="en-US" sz="1800" dirty="0">
                <a:hlinkClick r:id="rId7"/>
              </a:rPr>
              <a:t>/</a:t>
            </a:r>
            <a:r>
              <a:rPr lang="en-US" sz="1800" dirty="0" err="1">
                <a:hlinkClick r:id="rId7"/>
              </a:rPr>
              <a:t>bokstavfilmer-papir</a:t>
            </a:r>
            <a:r>
              <a:rPr lang="en-US" sz="1800" dirty="0">
                <a:hlinkClick r:id="rId7"/>
              </a:rPr>
              <a:t>/</a:t>
            </a:r>
            <a:endParaRPr lang="nb-NO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72656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F1A8B4-A9D0-838E-7A6B-BCE204D9A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Dagsrytme</a:t>
            </a:r>
            <a:r>
              <a:rPr lang="nb-NO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6BB0B9-CD44-CFF0-CAF9-9A00346E86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b-NO" dirty="0"/>
              <a:t>Starter med Leik kvar morgon</a:t>
            </a:r>
          </a:p>
          <a:p>
            <a:r>
              <a:rPr lang="nb-NO" dirty="0"/>
              <a:t>Samling </a:t>
            </a:r>
            <a:r>
              <a:rPr lang="nb-NO" dirty="0" err="1"/>
              <a:t>klassevis</a:t>
            </a:r>
            <a:endParaRPr lang="nb-NO" dirty="0"/>
          </a:p>
          <a:p>
            <a:r>
              <a:rPr lang="nb-NO" dirty="0"/>
              <a:t>Norsk / matte: stasjoner i mindre grupper på tvers av klassene + Undervisning i heil klasse.  </a:t>
            </a:r>
          </a:p>
          <a:p>
            <a:r>
              <a:rPr lang="nb-NO" dirty="0"/>
              <a:t>K&amp;H, kroppsøving, Musikk, engelsk, </a:t>
            </a:r>
            <a:r>
              <a:rPr lang="nb-NO" dirty="0" err="1"/>
              <a:t>Livsmeistring</a:t>
            </a:r>
            <a:r>
              <a:rPr lang="nb-NO" dirty="0"/>
              <a:t> </a:t>
            </a:r>
          </a:p>
          <a:p>
            <a:r>
              <a:rPr lang="nb-NO" dirty="0"/>
              <a:t>Tatt bort: KRLE, Samfunnsfag og naturfag fram til jul</a:t>
            </a:r>
          </a:p>
        </p:txBody>
      </p:sp>
    </p:spTree>
    <p:extLst>
      <p:ext uri="{BB962C8B-B14F-4D97-AF65-F5344CB8AC3E}">
        <p14:creationId xmlns:p14="http://schemas.microsoft.com/office/powerpoint/2010/main" val="1194901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9B15F8-B5EF-AA43-8137-D4DE458F9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ipad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8B9E917-6834-D144-961C-75A2FF30F92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52368"/>
            <a:ext cx="10363826" cy="38388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Ta godt vare på </a:t>
            </a:r>
            <a:r>
              <a:rPr lang="nb-NO" dirty="0" err="1"/>
              <a:t>ipaden</a:t>
            </a:r>
            <a:endParaRPr lang="nb-NO" dirty="0"/>
          </a:p>
          <a:p>
            <a:r>
              <a:rPr lang="nb-NO" dirty="0"/>
              <a:t>Det er eit </a:t>
            </a:r>
            <a:r>
              <a:rPr lang="nb-NO" dirty="0" err="1"/>
              <a:t>Læringsbrett</a:t>
            </a:r>
            <a:r>
              <a:rPr lang="nb-NO" dirty="0"/>
              <a:t>/lærebok</a:t>
            </a:r>
          </a:p>
          <a:p>
            <a:r>
              <a:rPr lang="nb-NO" dirty="0"/>
              <a:t>Den blir sendt heim på torsdager, lekse å lade den 100%</a:t>
            </a:r>
          </a:p>
          <a:p>
            <a:r>
              <a:rPr lang="nb-NO" dirty="0"/>
              <a:t>Me brukar den kun på skulen inntil vidare</a:t>
            </a:r>
          </a:p>
          <a:p>
            <a:r>
              <a:rPr lang="nb-NO" dirty="0"/>
              <a:t>FEIDE passord: festet på </a:t>
            </a:r>
            <a:r>
              <a:rPr lang="nb-NO" dirty="0" err="1"/>
              <a:t>ipad</a:t>
            </a:r>
            <a:r>
              <a:rPr lang="nb-NO" dirty="0"/>
              <a:t> + lapp de fekk utlevert. kode for å kome inn på </a:t>
            </a:r>
            <a:r>
              <a:rPr lang="nb-NO" dirty="0" err="1"/>
              <a:t>ipad</a:t>
            </a:r>
            <a:r>
              <a:rPr lang="nb-NO" dirty="0"/>
              <a:t> = fødselsdato, 6 tall</a:t>
            </a:r>
          </a:p>
          <a:p>
            <a:r>
              <a:rPr lang="nb-NO" dirty="0"/>
              <a:t>Unngå vannflasker i sekken saman med </a:t>
            </a:r>
            <a:r>
              <a:rPr lang="nb-NO" dirty="0" err="1"/>
              <a:t>ipad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369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1291D-C28A-C34E-ED3B-6D7E384C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700"/>
              <a:t>Matematikk</a:t>
            </a:r>
            <a:r>
              <a:rPr lang="nb-NO"/>
              <a:t>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5F2FE2-B616-DD80-019D-E4B917C4E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285750" indent="-285750" algn="l">
              <a:buFontTx/>
              <a:buChar char="-"/>
            </a:pPr>
            <a:r>
              <a:rPr lang="nb-NO" sz="10400" dirty="0"/>
              <a:t>Telling i </a:t>
            </a:r>
            <a:r>
              <a:rPr lang="nb-NO" sz="10400" dirty="0" err="1"/>
              <a:t>tallområde</a:t>
            </a:r>
            <a:r>
              <a:rPr lang="nb-NO" sz="10400" dirty="0"/>
              <a:t> 0-20</a:t>
            </a:r>
          </a:p>
          <a:p>
            <a:pPr marL="285750" indent="-285750" algn="l">
              <a:buFontTx/>
              <a:buChar char="-"/>
            </a:pPr>
            <a:r>
              <a:rPr lang="nb-NO" sz="10400" dirty="0"/>
              <a:t>Tell mye hjemme</a:t>
            </a:r>
          </a:p>
          <a:p>
            <a:pPr marL="285750" indent="-285750" algn="l">
              <a:buFontTx/>
              <a:buChar char="-"/>
            </a:pPr>
            <a:r>
              <a:rPr lang="nb-NO" sz="10400" dirty="0"/>
              <a:t>Lære å skrive tallene fra 0-20</a:t>
            </a:r>
          </a:p>
          <a:p>
            <a:pPr marL="285750" indent="-285750" algn="l">
              <a:buFontTx/>
              <a:buChar char="-"/>
            </a:pPr>
            <a:r>
              <a:rPr lang="nb-NO" sz="10400" dirty="0"/>
              <a:t>Addisjon og subtraksjon</a:t>
            </a:r>
          </a:p>
          <a:p>
            <a:pPr marL="285750" indent="-285750" algn="l">
              <a:buFontTx/>
              <a:buChar char="-"/>
            </a:pPr>
            <a:r>
              <a:rPr lang="nb-NO" sz="10400" dirty="0"/>
              <a:t>Lengde</a:t>
            </a:r>
          </a:p>
          <a:p>
            <a:pPr marL="285750" indent="-285750" algn="l">
              <a:buFontTx/>
              <a:buChar char="-"/>
            </a:pPr>
            <a:r>
              <a:rPr lang="nb-NO" sz="10400" dirty="0"/>
              <a:t>Former og mønster</a:t>
            </a:r>
          </a:p>
          <a:p>
            <a:pPr marL="285750" indent="-285750" algn="l">
              <a:buFontTx/>
              <a:buChar char="-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4128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DC3B8C6B-63CA-4384-8059-2036BE520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innendørs, bord, leke, kake&#10;&#10;Automatisk generert beskrivelse">
            <a:extLst>
              <a:ext uri="{FF2B5EF4-FFF2-40B4-BE49-F238E27FC236}">
                <a16:creationId xmlns:a16="http://schemas.microsoft.com/office/drawing/2014/main" id="{703C00F3-8FC7-4995-AAFC-761D092B1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772" r="45707" b="-1"/>
          <a:stretch/>
        </p:blipFill>
        <p:spPr>
          <a:xfrm>
            <a:off x="20" y="10"/>
            <a:ext cx="4024741" cy="68579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71B03AA-C0EB-4104-84F8-E1AB8BFBE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4761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9C2B723-6C2F-49DE-A429-50BDFD1AD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35030C6-938D-4FA8-8E9E-8C754550E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Praktiske opplysninger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2990838-17C3-4174-817A-875AA611B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5048" y="2367092"/>
            <a:ext cx="6672887" cy="342410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 err="1"/>
              <a:t>Vennegrupper</a:t>
            </a:r>
            <a:r>
              <a:rPr lang="en-US" dirty="0"/>
              <a:t>: </a:t>
            </a:r>
            <a:r>
              <a:rPr lang="en-US" dirty="0" err="1"/>
              <a:t>klassevis</a:t>
            </a:r>
            <a:r>
              <a:rPr lang="nb-NO" dirty="0"/>
              <a:t>. 1,5 time, enkel servering, aktivitet. Viktig at dette blir prioritert framfor fritidsaktiviteter.   Lærerne lager grupper å sender ut eit eige skriv med meir </a:t>
            </a:r>
            <a:r>
              <a:rPr lang="nb-NO" dirty="0" err="1"/>
              <a:t>informajson</a:t>
            </a:r>
            <a:r>
              <a:rPr lang="nb-NO" dirty="0"/>
              <a:t>. 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 err="1"/>
              <a:t>Bursdager</a:t>
            </a:r>
            <a:r>
              <a:rPr lang="en-US" dirty="0"/>
              <a:t>: inviter </a:t>
            </a:r>
            <a:r>
              <a:rPr lang="en-US" dirty="0" err="1"/>
              <a:t>jenter</a:t>
            </a:r>
            <a:r>
              <a:rPr lang="en-US" dirty="0"/>
              <a:t>/gutter eller </a:t>
            </a:r>
            <a:r>
              <a:rPr lang="en-US" dirty="0" err="1"/>
              <a:t>heile</a:t>
            </a:r>
            <a:r>
              <a:rPr lang="en-US" dirty="0"/>
              <a:t> </a:t>
            </a:r>
            <a:r>
              <a:rPr lang="en-US" dirty="0" err="1"/>
              <a:t>klassen</a:t>
            </a:r>
            <a:r>
              <a:rPr lang="nb-NO" dirty="0"/>
              <a:t>: </a:t>
            </a:r>
            <a:r>
              <a:rPr lang="en-US" dirty="0"/>
              <a:t>. 50 </a:t>
            </a:r>
            <a:r>
              <a:rPr lang="en-US" dirty="0" err="1"/>
              <a:t>kr</a:t>
            </a:r>
            <a:r>
              <a:rPr lang="en-US" dirty="0"/>
              <a:t> i gave. </a:t>
            </a:r>
            <a:r>
              <a:rPr lang="en-US" dirty="0" err="1"/>
              <a:t>Invitasjon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nb-NO" dirty="0"/>
              <a:t>deles ut</a:t>
            </a:r>
            <a:r>
              <a:rPr lang="en-US" dirty="0"/>
              <a:t> på </a:t>
            </a:r>
            <a:r>
              <a:rPr lang="en-US" dirty="0" err="1"/>
              <a:t>skulen</a:t>
            </a:r>
            <a:r>
              <a:rPr lang="en-US" dirty="0"/>
              <a:t>. </a:t>
            </a:r>
            <a:r>
              <a:rPr lang="nb-NO" dirty="0"/>
              <a:t>Dersom de invitere enkelt elever utenom må invitasjon leveres heime. 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 err="1"/>
              <a:t>Gruppemelding</a:t>
            </a:r>
            <a:r>
              <a:rPr lang="nb-NO" dirty="0"/>
              <a:t>: me ynskjer at de alltid sender </a:t>
            </a:r>
            <a:r>
              <a:rPr lang="nb-NO" dirty="0" err="1"/>
              <a:t>gruppemelding</a:t>
            </a:r>
            <a:r>
              <a:rPr lang="nb-NO" dirty="0"/>
              <a:t>, slik at alle </a:t>
            </a:r>
            <a:r>
              <a:rPr lang="nb-NO" dirty="0" err="1"/>
              <a:t>lærerene</a:t>
            </a:r>
            <a:r>
              <a:rPr lang="nb-NO" dirty="0"/>
              <a:t> på trinnet får beskjedene. 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b="1" dirty="0" err="1"/>
              <a:t>Klassebamse</a:t>
            </a:r>
            <a:r>
              <a:rPr lang="nb-NO" dirty="0"/>
              <a:t>: elevane kjem til å få med seg </a:t>
            </a:r>
            <a:r>
              <a:rPr lang="nb-NO" dirty="0" err="1"/>
              <a:t>klassebamsen</a:t>
            </a:r>
            <a:r>
              <a:rPr lang="nb-NO" dirty="0"/>
              <a:t> heim. Me Legg lista lavt. la elevane skrive litt sjølv også. Det er Kjekkare med ei teikning enn </a:t>
            </a:r>
            <a:r>
              <a:rPr lang="nb-NO" dirty="0" err="1"/>
              <a:t>bileter</a:t>
            </a:r>
            <a:r>
              <a:rPr lang="nb-NO" dirty="0">
                <a:sym typeface="Wingdings" pitchFamily="2" charset="2"/>
              </a:rPr>
              <a:t> </a:t>
            </a: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3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/>
              <a:t>Skulehelseteneste</a:t>
            </a:r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75562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20AEA-7CAF-4A83-BE2E-EAF010B8B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A391C69-E52F-4DC0-B51A-0DABC5484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C1F357-969B-392C-1966-D882D8387D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117" r="32002"/>
          <a:stretch/>
        </p:blipFill>
        <p:spPr>
          <a:xfrm>
            <a:off x="20" y="10"/>
            <a:ext cx="483470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48390FD-448E-4FF2-AEE8-C46960568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4725" y="-2"/>
            <a:ext cx="81313" cy="6858002"/>
          </a:xfrm>
          <a:prstGeom prst="rect">
            <a:avLst/>
          </a:prstGeom>
          <a:gradFill flip="none" rotWithShape="1">
            <a:gsLst>
              <a:gs pos="84000">
                <a:srgbClr val="B5B5B5"/>
              </a:gs>
              <a:gs pos="60159">
                <a:srgbClr val="D5D5D5"/>
              </a:gs>
              <a:gs pos="50447">
                <a:srgbClr val="E6E6E6"/>
              </a:gs>
              <a:gs pos="44260">
                <a:srgbClr val="D5D5D5"/>
              </a:gs>
              <a:gs pos="15928">
                <a:srgbClr val="B5B5B5"/>
              </a:gs>
              <a:gs pos="7000">
                <a:srgbClr val="8A8A8A"/>
              </a:gs>
              <a:gs pos="0">
                <a:srgbClr val="BBBBBB"/>
              </a:gs>
              <a:gs pos="93000">
                <a:srgbClr val="8A8A8A"/>
              </a:gs>
              <a:gs pos="100000">
                <a:srgbClr val="BBBBB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D259F2-A289-4420-B3EB-BBC6A904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AB30B7F-CB0B-13A0-2A85-2A298449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0899" y="1358901"/>
            <a:ext cx="6028268" cy="293491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1400" b="1" dirty="0" err="1"/>
              <a:t>Skiftekl</a:t>
            </a:r>
            <a:r>
              <a:rPr lang="nb-NO" sz="1400" b="1" dirty="0" err="1"/>
              <a:t>ede</a:t>
            </a:r>
            <a:r>
              <a:rPr lang="nb-NO" sz="1400" dirty="0"/>
              <a:t>: viktig å ha eit sett med </a:t>
            </a:r>
            <a:r>
              <a:rPr lang="nb-NO" sz="1400" dirty="0" err="1"/>
              <a:t>skirfteklede</a:t>
            </a:r>
            <a:r>
              <a:rPr lang="nb-NO" sz="1400" dirty="0"/>
              <a:t> i hylla. hugs å merke med namn. </a:t>
            </a:r>
            <a:br>
              <a:rPr lang="nb-NO" sz="1400" dirty="0"/>
            </a:br>
            <a:br>
              <a:rPr lang="nb-NO" sz="1400" dirty="0"/>
            </a:br>
            <a:r>
              <a:rPr lang="en-US" sz="1400" b="1" dirty="0" err="1"/>
              <a:t>Innesko</a:t>
            </a:r>
            <a:r>
              <a:rPr lang="en-US" sz="1400" b="1" dirty="0"/>
              <a:t>/</a:t>
            </a:r>
            <a:r>
              <a:rPr lang="en-US" sz="1400" b="1" dirty="0" err="1"/>
              <a:t>gymsko</a:t>
            </a:r>
            <a:r>
              <a:rPr lang="nb-NO" sz="1400" b="1" dirty="0"/>
              <a:t>: </a:t>
            </a:r>
            <a:r>
              <a:rPr lang="nb-NO" sz="1400" dirty="0"/>
              <a:t>viktig at dette kjem på plass. Kan bruke samme skoen til gym som til </a:t>
            </a:r>
            <a:r>
              <a:rPr lang="nb-NO" sz="1400" dirty="0" err="1"/>
              <a:t>innsko</a:t>
            </a:r>
            <a:br>
              <a:rPr lang="nb-NO" sz="1400" dirty="0"/>
            </a:br>
            <a:br>
              <a:rPr lang="en-US" sz="1400" dirty="0"/>
            </a:br>
            <a:r>
              <a:rPr lang="en-US" sz="1400" b="1" dirty="0" err="1"/>
              <a:t>Matpakke</a:t>
            </a:r>
            <a:r>
              <a:rPr lang="en-US" sz="1400" b="1" dirty="0"/>
              <a:t> + </a:t>
            </a:r>
            <a:r>
              <a:rPr lang="en-US" sz="1400" b="1" dirty="0" err="1"/>
              <a:t>frukt</a:t>
            </a:r>
            <a:r>
              <a:rPr lang="nb-NO" sz="1400" b="1" dirty="0"/>
              <a:t>:</a:t>
            </a:r>
            <a:r>
              <a:rPr lang="nb-NO" sz="1400" dirty="0"/>
              <a:t> elevane kan ha med seg litt frukt eller ei skive til 10- friminuttet. Fint om dette ligg i ein eigen pose/boks i sekken. Snakk med barnet om kor mykje mat dei treng på skulen. Vi kaster </a:t>
            </a:r>
            <a:r>
              <a:rPr lang="nb-NO" sz="1400" dirty="0" err="1"/>
              <a:t>ikkje</a:t>
            </a:r>
            <a:r>
              <a:rPr lang="nb-NO" sz="1400" dirty="0"/>
              <a:t> mat på skulen, slik at de har moglegheit til å følge med på kor mykje dei et. </a:t>
            </a:r>
            <a:br>
              <a:rPr lang="nb-NO" sz="1400" dirty="0"/>
            </a:br>
            <a:br>
              <a:rPr lang="nb-NO" sz="1400" dirty="0"/>
            </a:br>
            <a:r>
              <a:rPr lang="nb-NO" sz="1400" b="1" dirty="0" err="1"/>
              <a:t>Skulemjøl</a:t>
            </a:r>
            <a:r>
              <a:rPr lang="nb-NO" sz="1400" dirty="0"/>
              <a:t>: me gjer beskjed dersom me ser at elever </a:t>
            </a:r>
            <a:r>
              <a:rPr lang="nb-NO" sz="1400" dirty="0" err="1"/>
              <a:t>ikkje</a:t>
            </a:r>
            <a:r>
              <a:rPr lang="nb-NO" sz="1400" dirty="0"/>
              <a:t> drikk mjølka si.</a:t>
            </a:r>
            <a:br>
              <a:rPr lang="nb-NO" sz="1400" dirty="0"/>
            </a:br>
            <a:r>
              <a:rPr lang="nb-NO" sz="1400" dirty="0"/>
              <a:t> </a:t>
            </a:r>
            <a:br>
              <a:rPr lang="en-US" sz="1400" dirty="0"/>
            </a:br>
            <a:r>
              <a:rPr lang="en-US" sz="1400" b="1" dirty="0"/>
              <a:t>Sk</a:t>
            </a:r>
            <a:r>
              <a:rPr lang="nb-NO" sz="1400" b="1" dirty="0"/>
              <a:t>u</a:t>
            </a:r>
            <a:r>
              <a:rPr lang="en-US" sz="1400" b="1" dirty="0" err="1"/>
              <a:t>lesekk</a:t>
            </a:r>
            <a:r>
              <a:rPr lang="nb-NO" sz="1400" dirty="0"/>
              <a:t>: hugs å rydd i sekken </a:t>
            </a:r>
            <a:r>
              <a:rPr lang="nb-NO" sz="1400" dirty="0" err="1"/>
              <a:t>jevnleg</a:t>
            </a:r>
            <a:r>
              <a:rPr lang="nb-NO" sz="1400" dirty="0"/>
              <a:t>. </a:t>
            </a:r>
            <a:br>
              <a:rPr lang="nb-NO" sz="1400" dirty="0"/>
            </a:br>
            <a:br>
              <a:rPr lang="en-US" sz="1400" dirty="0"/>
            </a:br>
            <a:r>
              <a:rPr lang="en-US" sz="1400" b="1" dirty="0"/>
              <a:t>Le</a:t>
            </a:r>
            <a:r>
              <a:rPr lang="nb-NO" sz="1400" b="1" dirty="0"/>
              <a:t>i</a:t>
            </a:r>
            <a:r>
              <a:rPr lang="en-US" sz="1400" b="1" dirty="0" err="1"/>
              <a:t>ker</a:t>
            </a:r>
            <a:r>
              <a:rPr lang="nb-NO" sz="1400" dirty="0"/>
              <a:t>: me ynskjer </a:t>
            </a:r>
            <a:r>
              <a:rPr lang="nb-NO" sz="1400" dirty="0" err="1"/>
              <a:t>ikkje</a:t>
            </a:r>
            <a:r>
              <a:rPr lang="nb-NO" sz="1400" dirty="0"/>
              <a:t> at elever tar med seg leiker på skulen. </a:t>
            </a:r>
            <a:br>
              <a:rPr lang="nb-NO" sz="1400" dirty="0"/>
            </a:br>
            <a:br>
              <a:rPr lang="nb-NO" sz="1400" dirty="0"/>
            </a:br>
            <a:r>
              <a:rPr lang="nb-NO" sz="1400" b="1" dirty="0" err="1"/>
              <a:t>Uteskule</a:t>
            </a:r>
            <a:r>
              <a:rPr lang="nb-NO" sz="1400" dirty="0"/>
              <a:t>: annakvar måndag. Viktig at elevane har klede etter været. Vi er ute 3. og 4. økt.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219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22790EC5-ACA7-4536-8066-B60199F3C6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86BEAF-FD24-4827-AD37-6785EBC9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ACFF84-E7E3-FA8A-5773-01953647EE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47"/>
          <a:stretch/>
        </p:blipFill>
        <p:spPr>
          <a:xfrm>
            <a:off x="20" y="2754"/>
            <a:ext cx="1219198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E246C7-AE23-4B78-B596-A021E638F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4"/>
            <a:ext cx="12192000" cy="6858000"/>
          </a:xfrm>
          <a:prstGeom prst="rect">
            <a:avLst/>
          </a:prstGeom>
          <a:gradFill>
            <a:gsLst>
              <a:gs pos="10000">
                <a:schemeClr val="bg1">
                  <a:alpha val="75000"/>
                </a:schemeClr>
              </a:gs>
              <a:gs pos="85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88652C-EA91-4836-8F81-08E05C74E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9C98ACB-E07D-CDEB-ED13-9E1A7D70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z="3600" err="1"/>
              <a:t>Foreldrekontakter</a:t>
            </a:r>
            <a:endParaRPr lang="en-US" sz="360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D4A63F1-E4DC-86EC-22C2-404469CFB0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74" y="2367092"/>
            <a:ext cx="10363826" cy="342410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nb-NO" dirty="0"/>
              <a:t>1A: Silje Sviland Nordland, Vara: Kristian </a:t>
            </a:r>
            <a:r>
              <a:rPr lang="nb-NO" dirty="0" err="1"/>
              <a:t>pedersen</a:t>
            </a:r>
            <a:endParaRPr lang="nb-NO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nb-NO" dirty="0"/>
              <a:t>1B: unn Elin </a:t>
            </a:r>
            <a:r>
              <a:rPr lang="nb-NO" dirty="0" err="1"/>
              <a:t>Øvestad</a:t>
            </a:r>
            <a:r>
              <a:rPr lang="nb-NO" dirty="0"/>
              <a:t> Kleppa, vara: Julianna Halseth Stangeland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nb-NO" dirty="0"/>
              <a:t>1C: Lisbeth Berntsen, vara: Trine Hallgren 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nb-NO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nb-NO" dirty="0" err="1"/>
              <a:t>Foreldrekontaktane</a:t>
            </a:r>
            <a:r>
              <a:rPr lang="nb-NO" dirty="0"/>
              <a:t> lagar ein plan for sosialt samvær på trinnet. Meir informasjon kjem.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509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89600" y="1736813"/>
            <a:ext cx="7062400" cy="3266988"/>
          </a:xfrm>
        </p:spPr>
        <p:txBody>
          <a:bodyPr/>
          <a:lstStyle/>
          <a:p>
            <a:pPr marL="0" indent="0">
              <a:buNone/>
            </a:pPr>
            <a:r>
              <a:rPr lang="nb-NO" sz="2800"/>
              <a:t> </a:t>
            </a:r>
          </a:p>
          <a:p>
            <a:pPr marL="0" indent="0">
              <a:buNone/>
            </a:pPr>
            <a:endParaRPr lang="nb-NO" sz="2800"/>
          </a:p>
          <a:p>
            <a:pPr marL="0" indent="0">
              <a:buNone/>
            </a:pPr>
            <a:r>
              <a:rPr lang="nb-NO" sz="2800">
                <a:ea typeface="ＭＳ Ｐゴシック"/>
              </a:rPr>
              <a:t>Mandag, tirsdag, torsdag fredag.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5" y="548680"/>
            <a:ext cx="226172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244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2CCC5E49-9593-1422-F544-2718C10571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nb-NO"/>
            </a:br>
            <a:br>
              <a:rPr lang="nb-NO"/>
            </a:b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A1D7906D-08DC-2688-7BC1-43469D922E68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auto">
          <a:xfrm>
            <a:off x="913774" y="1254881"/>
            <a:ext cx="11278225" cy="45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1pPr>
            <a:lvl2pPr marL="742950" indent="-28575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3pPr>
            <a:lvl4pPr marL="1600200" indent="-22860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4pPr>
            <a:lvl5pPr marL="2057400" indent="-228600" algn="l" defTabSz="457200" rtl="0" eaLnBrk="1" fontAlgn="base" hangingPunct="1">
              <a:spcBef>
                <a:spcPts val="3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800"/>
              <a:t>Kontroll med lege av alle i 1.klasse</a:t>
            </a:r>
          </a:p>
          <a:p>
            <a:r>
              <a:rPr lang="nb-NO" sz="1800"/>
              <a:t>Vaksinering i 2, 6 og 7.klasse</a:t>
            </a:r>
          </a:p>
          <a:p>
            <a:r>
              <a:rPr lang="nb-NO" sz="1800"/>
              <a:t>Syn og hørsel</a:t>
            </a:r>
          </a:p>
          <a:p>
            <a:r>
              <a:rPr lang="nb-NO" sz="1800"/>
              <a:t>Høyde/vekt</a:t>
            </a:r>
          </a:p>
          <a:p>
            <a:r>
              <a:rPr lang="nb-NO" sz="1800">
                <a:ea typeface="ＭＳ Ｐゴシック"/>
              </a:rPr>
              <a:t>Undervisning i grupper</a:t>
            </a:r>
          </a:p>
          <a:p>
            <a:pPr marL="0" indent="0">
              <a:buNone/>
            </a:pPr>
            <a:r>
              <a:rPr lang="nb-NO" sz="1800">
                <a:ea typeface="ＭＳ Ｐゴシック"/>
              </a:rPr>
              <a:t>	- 3. klasse: </a:t>
            </a:r>
            <a:r>
              <a:rPr lang="nb-NO" sz="1800" err="1">
                <a:ea typeface="ＭＳ Ｐゴシック"/>
              </a:rPr>
              <a:t>kosthald</a:t>
            </a:r>
            <a:r>
              <a:rPr lang="nb-NO" sz="1800">
                <a:ea typeface="ＭＳ Ｐゴシック"/>
              </a:rPr>
              <a:t>, hygiene, fysisk aktivitet, søvn og psykisk helse</a:t>
            </a:r>
          </a:p>
          <a:p>
            <a:pPr marL="0" indent="0">
              <a:buNone/>
            </a:pPr>
            <a:r>
              <a:rPr lang="nb-NO" sz="1800"/>
              <a:t>	- 4.trinn: psykisk helse</a:t>
            </a:r>
          </a:p>
          <a:p>
            <a:pPr marL="0" indent="0">
              <a:buNone/>
            </a:pPr>
            <a:r>
              <a:rPr lang="nb-NO" sz="1800"/>
              <a:t>	- 5. klasse: pubertet og psykisk helse</a:t>
            </a:r>
          </a:p>
          <a:p>
            <a:pPr marL="0" indent="0">
              <a:buNone/>
            </a:pPr>
            <a:r>
              <a:rPr lang="nb-NO" sz="1800"/>
              <a:t>	- 6. klasse: </a:t>
            </a:r>
            <a:r>
              <a:rPr lang="nb-NO" sz="1800" err="1"/>
              <a:t>skillsmissegrupper</a:t>
            </a:r>
            <a:endParaRPr lang="nb-NO" sz="1800"/>
          </a:p>
          <a:p>
            <a:r>
              <a:rPr lang="nb-NO" sz="1800"/>
              <a:t>Individuelle samtalar</a:t>
            </a:r>
          </a:p>
          <a:p>
            <a:r>
              <a:rPr lang="nb-NO" sz="1800" err="1"/>
              <a:t>Ressursteam</a:t>
            </a:r>
            <a:r>
              <a:rPr lang="nb-NO" sz="1800"/>
              <a:t> +div.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83BAED0-E979-40C8-B9AF-3FA13CCCCB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25963"/>
            <a:ext cx="2140176" cy="20224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04E34DE4-AAD0-32D3-46E3-4D0BCAE6C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829" y="3628343"/>
            <a:ext cx="2298981" cy="262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7C1A8D58-F183-2FD6-2461-61C2F8BD5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798" y="387087"/>
            <a:ext cx="1890963" cy="25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039E072-FC47-3F93-E5BB-4080EA6CAF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16" y="557588"/>
            <a:ext cx="3400425" cy="1343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0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5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826F2C97-D23C-E4F0-DAFA-AD45C024B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7424" y="2062021"/>
            <a:ext cx="3352128" cy="1573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nb-NO" sz="3600"/>
              <a:t>LYKKE til! </a:t>
            </a:r>
            <a:endParaRPr lang="en-US" sz="360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A4295C-1259-68A9-B1DC-A83F7BEBD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7" y="1223392"/>
            <a:ext cx="6373490" cy="435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3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>
            <a:extLst>
              <a:ext uri="{FF2B5EF4-FFF2-40B4-BE49-F238E27FC236}">
                <a16:creationId xmlns:a16="http://schemas.microsoft.com/office/drawing/2014/main" id="{4D552D06-5177-4E7C-26A5-D0E90A92A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61" y="2494642"/>
            <a:ext cx="9905077" cy="1234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0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77863-0F88-E64D-8714-CA5877AA2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6781800" cy="1752600"/>
          </a:xfrm>
        </p:spPr>
        <p:txBody>
          <a:bodyPr/>
          <a:lstStyle/>
          <a:p>
            <a:pPr algn="ctr" eaLnBrk="1" hangingPunct="1"/>
            <a:r>
              <a:rPr lang="nn-NO" altLang="nb-NO" sz="6600"/>
              <a:t>Familiesenteret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751136-8258-3F49-A65F-C5FA77888E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676400"/>
            <a:ext cx="6400800" cy="3200400"/>
          </a:xfrm>
        </p:spPr>
        <p:txBody>
          <a:bodyPr/>
          <a:lstStyle/>
          <a:p>
            <a:pPr eaLnBrk="1" hangingPunct="1"/>
            <a:r>
              <a:rPr lang="nn-NO" altLang="nb-NO" sz="2800"/>
              <a:t>Eit ressurssenter for familiar 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i Time kommune</a:t>
            </a:r>
            <a:endParaRPr lang="nn-NO" altLang="nb-NO" sz="2800">
              <a:cs typeface="Arial"/>
            </a:endParaRPr>
          </a:p>
        </p:txBody>
      </p:sp>
      <p:pic>
        <p:nvPicPr>
          <p:cNvPr id="3076" name="Picture 8" descr="image014">
            <a:extLst>
              <a:ext uri="{FF2B5EF4-FFF2-40B4-BE49-F238E27FC236}">
                <a16:creationId xmlns:a16="http://schemas.microsoft.com/office/drawing/2014/main" id="{447DBA7D-D82A-FF42-8E18-E8C98F0A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e 2">
            <a:extLst>
              <a:ext uri="{FF2B5EF4-FFF2-40B4-BE49-F238E27FC236}">
                <a16:creationId xmlns:a16="http://schemas.microsoft.com/office/drawing/2014/main" id="{4463EC5B-C108-7545-ACE6-5B658F84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4295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CD8A9C-1D56-AE4F-B97E-CD107B7742EF}"/>
              </a:ext>
            </a:extLst>
          </p:cNvPr>
          <p:cNvSpPr txBox="1"/>
          <p:nvPr/>
        </p:nvSpPr>
        <p:spPr>
          <a:xfrm>
            <a:off x="7969250" y="3430589"/>
            <a:ext cx="1905000" cy="9239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nn-NO" b="1">
                <a:latin typeface="+mn-lt"/>
                <a:cs typeface="Arial"/>
              </a:rPr>
              <a:t>Me held til i 2.etg på Bryne helsestasjon</a:t>
            </a:r>
          </a:p>
        </p:txBody>
      </p:sp>
    </p:spTree>
    <p:extLst>
      <p:ext uri="{BB962C8B-B14F-4D97-AF65-F5344CB8AC3E}">
        <p14:creationId xmlns:p14="http://schemas.microsoft.com/office/powerpoint/2010/main" val="350270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nummer 5">
            <a:extLst>
              <a:ext uri="{FF2B5EF4-FFF2-40B4-BE49-F238E27FC236}">
                <a16:creationId xmlns:a16="http://schemas.microsoft.com/office/drawing/2014/main" id="{6877A9A8-8953-F644-90F9-C261B2D00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pic>
        <p:nvPicPr>
          <p:cNvPr id="4099" name="Picture 4" descr="image002">
            <a:extLst>
              <a:ext uri="{FF2B5EF4-FFF2-40B4-BE49-F238E27FC236}">
                <a16:creationId xmlns:a16="http://schemas.microsoft.com/office/drawing/2014/main" id="{1CFCA4E6-7B12-DE48-9747-5844D5DD95DD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04800"/>
            <a:ext cx="2057400" cy="1390650"/>
          </a:xfrm>
        </p:spPr>
      </p:pic>
      <p:sp>
        <p:nvSpPr>
          <p:cNvPr id="4100" name="Rectangle 3">
            <a:extLst>
              <a:ext uri="{FF2B5EF4-FFF2-40B4-BE49-F238E27FC236}">
                <a16:creationId xmlns:a16="http://schemas.microsoft.com/office/drawing/2014/main" id="{92D18B54-0FA6-8C44-80AE-33A36FB6D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3600" y="17526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nn-NO" altLang="nb-NO" sz="2800">
                <a:cs typeface="Arial"/>
              </a:rPr>
              <a:t>Familiesenteret er eit tilbod til familiar med barn i alderen 0-18 år. </a:t>
            </a:r>
          </a:p>
          <a:p>
            <a:pPr>
              <a:defRPr/>
            </a:pPr>
            <a:r>
              <a:rPr lang="nn-NO" altLang="nb-NO" sz="2800">
                <a:cs typeface="Arial"/>
              </a:rPr>
              <a:t>Hos oss kan du få støtte og </a:t>
            </a:r>
            <a:r>
              <a:rPr lang="nn-NO" altLang="nb-NO" sz="2800" err="1">
                <a:cs typeface="Arial"/>
              </a:rPr>
              <a:t>veiledning</a:t>
            </a:r>
            <a:r>
              <a:rPr lang="nn-NO" altLang="nb-NO" sz="2800">
                <a:cs typeface="Arial"/>
              </a:rPr>
              <a:t> i foreldrerolla og hjelp til å styrka samspelet i familien. </a:t>
            </a:r>
          </a:p>
          <a:p>
            <a:pPr>
              <a:defRPr/>
            </a:pPr>
            <a:r>
              <a:rPr lang="nn-NO" altLang="nb-NO" sz="2800">
                <a:cs typeface="Arial"/>
              </a:rPr>
              <a:t>Familiesenteret tilbyr og samtalar til barn og ungdom som har utfordringar eller psykiske helseplagar som dei treng hjelp til å meistra. </a:t>
            </a:r>
            <a:endParaRPr lang="nn-NO">
              <a:cs typeface="Arial"/>
            </a:endParaRPr>
          </a:p>
          <a:p>
            <a:pPr marL="0" indent="0" eaLnBrk="1" hangingPunct="1">
              <a:buNone/>
              <a:defRPr/>
            </a:pPr>
            <a:endParaRPr lang="nn-NO" altLang="nb-NO" sz="2800">
              <a:cs typeface="Arial"/>
            </a:endParaRPr>
          </a:p>
        </p:txBody>
      </p:sp>
      <p:sp>
        <p:nvSpPr>
          <p:cNvPr id="4101" name="Tittel 1">
            <a:extLst>
              <a:ext uri="{FF2B5EF4-FFF2-40B4-BE49-F238E27FC236}">
                <a16:creationId xmlns:a16="http://schemas.microsoft.com/office/drawing/2014/main" id="{033953EE-5AAC-1342-B8E9-FFFF425B4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n-NO" altLang="nb-NO" sz="3600"/>
              <a:t>VÅRT TILBUD:</a:t>
            </a:r>
            <a:r>
              <a:rPr lang="nn-NO" altLang="nb-NO"/>
              <a:t>  </a:t>
            </a:r>
            <a:r>
              <a:rPr lang="nb-NO" altLang="nb-NO"/>
              <a:t>  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5155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Plassholder for lysbildenummer 5">
            <a:extLst>
              <a:ext uri="{FF2B5EF4-FFF2-40B4-BE49-F238E27FC236}">
                <a16:creationId xmlns:a16="http://schemas.microsoft.com/office/drawing/2014/main" id="{601AE85F-0270-694D-BB31-9A4F8BBC3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n-NO" altLang="nb-NO" sz="1400">
                <a:cs typeface="Arial" panose="020B0604020202020204" pitchFamily="34" charset="0"/>
              </a:rPr>
              <a:t>Familiesenteret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400">
                <a:cs typeface="Arial" panose="020B0604020202020204" pitchFamily="34" charset="0"/>
              </a:rPr>
              <a:t>Bryne helsestasjon – Time kommune</a:t>
            </a:r>
            <a:endParaRPr lang="nn-NO" altLang="nb-NO" sz="1400">
              <a:cs typeface="Arial" panose="020B0604020202020204" pitchFamily="34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ED0DD5FF-700B-A940-A749-3259618A4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nb-NO" altLang="nb-NO" sz="3600">
                <a:cs typeface="Arial"/>
              </a:rPr>
              <a:t>VÅRT TILBUD: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DCF75810-19E7-7E42-A7FA-633B384A90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pPr marL="0" indent="0" eaLnBrk="1" hangingPunct="1">
              <a:buNone/>
            </a:pPr>
            <a:endParaRPr lang="nb-NO" altLang="nb-NO">
              <a:cs typeface="Arial"/>
            </a:endParaRPr>
          </a:p>
          <a:p>
            <a:pPr lvl="1" eaLnBrk="1" hangingPunct="1"/>
            <a:r>
              <a:rPr lang="nn-NO" altLang="nb-NO">
                <a:cs typeface="Arial"/>
              </a:rPr>
              <a:t> </a:t>
            </a:r>
            <a:r>
              <a:rPr lang="nn-NO" altLang="nb-NO"/>
              <a:t>Lokalisert saman med helsestasjonen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Kort ventetid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Trengs ingen søknad eller </a:t>
            </a:r>
            <a:r>
              <a:rPr lang="nn-NO" altLang="nb-NO" err="1"/>
              <a:t>henvisning</a:t>
            </a:r>
            <a:endParaRPr lang="nn-NO" altLang="nb-NO" err="1">
              <a:cs typeface="Arial"/>
            </a:endParaRPr>
          </a:p>
          <a:p>
            <a:pPr lvl="1" eaLnBrk="1" hangingPunct="1"/>
            <a:r>
              <a:rPr lang="nn-NO" altLang="nb-NO"/>
              <a:t> Foreldre/ungdom kan sjølv ta kontakt</a:t>
            </a:r>
            <a:endParaRPr lang="nn-NO" altLang="nb-NO">
              <a:cs typeface="Arial"/>
            </a:endParaRPr>
          </a:p>
          <a:p>
            <a:pPr lvl="1" eaLnBrk="1" hangingPunct="1"/>
            <a:r>
              <a:rPr lang="nn-NO" altLang="nb-NO"/>
              <a:t> Gratis</a:t>
            </a:r>
            <a:endParaRPr lang="nn-NO" altLang="nb-NO">
              <a:cs typeface="Arial"/>
            </a:endParaRPr>
          </a:p>
          <a:p>
            <a:pPr lvl="1"/>
            <a:r>
              <a:rPr lang="nn-NO" altLang="nb-NO">
                <a:cs typeface="Arial"/>
              </a:rPr>
              <a:t> Familiefokus</a:t>
            </a:r>
          </a:p>
          <a:p>
            <a:pPr lvl="1"/>
            <a:r>
              <a:rPr lang="nn-NO" altLang="nb-NO">
                <a:cs typeface="Arial"/>
              </a:rPr>
              <a:t> </a:t>
            </a:r>
            <a:r>
              <a:rPr lang="nn-NO" altLang="nb-NO"/>
              <a:t>Teieplikt og journal</a:t>
            </a:r>
            <a:endParaRPr lang="nn-NO" altLang="nb-NO">
              <a:cs typeface="Arial"/>
            </a:endParaRPr>
          </a:p>
          <a:p>
            <a:pPr eaLnBrk="1" hangingPunct="1"/>
            <a:endParaRPr lang="nn-NO" altLang="nb-NO">
              <a:cs typeface="Arial"/>
            </a:endParaRPr>
          </a:p>
          <a:p>
            <a:pPr eaLnBrk="1" hangingPunct="1"/>
            <a:endParaRPr lang="nb-NO" altLang="nb-NO"/>
          </a:p>
          <a:p>
            <a:pPr eaLnBrk="1" hangingPunct="1"/>
            <a:endParaRPr lang="nn-NO" altLang="nb-NO"/>
          </a:p>
          <a:p>
            <a:pPr eaLnBrk="1" hangingPunct="1"/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3795618397"/>
      </p:ext>
    </p:extLst>
  </p:cSld>
  <p:clrMapOvr>
    <a:masterClrMapping/>
  </p:clrMapOvr>
</p:sld>
</file>

<file path=ppt/theme/theme1.xml><?xml version="1.0" encoding="utf-8"?>
<a:theme xmlns:a="http://schemas.openxmlformats.org/drawingml/2006/main" name="Dråpe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Mal familiesenteret">
  <a:themeElements>
    <a:clrScheme name="Mal familiesentere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l familiesenter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l familiesentere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 familiesentere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 familiesentere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 familiesentere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 familiesentere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l familiesentere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 familiesentere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 familiesentere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 familiesentere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 familiesentere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 familiesentere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l familiesentere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82D43FEFD4531408023941660500C2E" ma:contentTypeVersion="3" ma:contentTypeDescription="Opprett et nytt dokument." ma:contentTypeScope="" ma:versionID="fd23d3bfdcfb5c363197ddd4cd738d58">
  <xsd:schema xmlns:xsd="http://www.w3.org/2001/XMLSchema" xmlns:xs="http://www.w3.org/2001/XMLSchema" xmlns:p="http://schemas.microsoft.com/office/2006/metadata/properties" xmlns:ns2="1ef29526-308e-43e8-ab07-2047fa861b8b" targetNamespace="http://schemas.microsoft.com/office/2006/metadata/properties" ma:root="true" ma:fieldsID="6cf61d39d0b2b6ba646b5991f83de5c7" ns2:_="">
    <xsd:import namespace="1ef29526-308e-43e8-ab07-2047fa861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f29526-308e-43e8-ab07-2047fa861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DF8D2B-289A-43AF-AB2B-3060D51DD6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17B379-6BCD-40CB-96E8-82FE890EE5D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ef29526-308e-43e8-ab07-2047fa861b8b"/>
  </ds:schemaRefs>
</ds:datastoreItem>
</file>

<file path=customXml/itemProps3.xml><?xml version="1.0" encoding="utf-8"?>
<ds:datastoreItem xmlns:ds="http://schemas.openxmlformats.org/officeDocument/2006/customXml" ds:itemID="{BBBBFDD0-F586-46CC-957B-4CAA058291F3}">
  <ds:schemaRefs>
    <ds:schemaRef ds:uri="http://schemas.microsoft.com/office/2006/metadata/properties"/>
    <ds:schemaRef ds:uri="http://www.w3.org/2000/xmln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Dråpe</Template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21</vt:i4>
      </vt:variant>
    </vt:vector>
  </HeadingPairs>
  <TitlesOfParts>
    <vt:vector size="23" baseType="lpstr">
      <vt:lpstr>Dråpe</vt:lpstr>
      <vt:lpstr>Mal familiesenteret</vt:lpstr>
      <vt:lpstr>Referat fra foreldremøte på 1.trinn!</vt:lpstr>
      <vt:lpstr>Skulehelseteneste</vt:lpstr>
      <vt:lpstr>PowerPoint-presentasjon</vt:lpstr>
      <vt:lpstr>  </vt:lpstr>
      <vt:lpstr>LYKKE til! </vt:lpstr>
      <vt:lpstr>PowerPoint-presentasjon</vt:lpstr>
      <vt:lpstr>Familiesenteret</vt:lpstr>
      <vt:lpstr>VÅRT TILBUD:    </vt:lpstr>
      <vt:lpstr>VÅRT TILBUD:</vt:lpstr>
      <vt:lpstr>Tverrfagleg personale</vt:lpstr>
      <vt:lpstr>Vanlige utfordringer hos familier som tar kontakt med oss:</vt:lpstr>
      <vt:lpstr>Oversikt over tilbud:</vt:lpstr>
      <vt:lpstr>PowerPoint-presentasjon</vt:lpstr>
      <vt:lpstr>psykisk helse</vt:lpstr>
      <vt:lpstr>Lesing og skriving</vt:lpstr>
      <vt:lpstr>Dagsrytme </vt:lpstr>
      <vt:lpstr>ipad</vt:lpstr>
      <vt:lpstr>Matematikk </vt:lpstr>
      <vt:lpstr>Praktiske opplysninger</vt:lpstr>
      <vt:lpstr>Skifteklede: viktig å ha eit sett med skirfteklede i hylla. hugs å merke med namn.   Innesko/gymsko: viktig at dette kjem på plass. Kan bruke samme skoen til gym som til innsko  Matpakke + frukt: elevane kan ha med seg litt frukt eller ei skive til 10- friminuttet. Fint om dette ligg i ein eigen pose/boks i sekken. Snakk med barnet om kor mykje mat dei treng på skulen. Vi kaster ikkje mat på skulen, slik at de har moglegheit til å følge med på kor mykje dei et.   Skulemjøl: me gjer beskjed dersom me ser at elever ikkje drikk mjølka si.   Skulesekk: hugs å rydd i sekken jevnleg.   Leiker: me ynskjer ikkje at elever tar med seg leiker på skulen.   Uteskule: annakvar måndag. Viktig at elevane har klede etter været. Vi er ute 3. og 4. økt. </vt:lpstr>
      <vt:lpstr>Foreldrekontakter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trude.nygard@lyse.net</dc:creator>
  <cp:lastModifiedBy>Brita Flattum</cp:lastModifiedBy>
  <cp:revision>3</cp:revision>
  <dcterms:created xsi:type="dcterms:W3CDTF">2020-09-06T15:39:41Z</dcterms:created>
  <dcterms:modified xsi:type="dcterms:W3CDTF">2023-09-09T05:25:16Z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0x010100282D43FEFD4531408023941660500C2E</vt:lpwstr>
  </property>
  <property fmtid="{D5CDD505-2E9C-101B-9397-08002B2CF9AE}" pid="3" name="Order">
    <vt:r8>874000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