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Roboto"/>
      <p:regular r:id="rId13"/>
      <p:bold r:id="rId14"/>
      <p:italic r:id="rId15"/>
      <p:boldItalic r:id="rId1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Roboto-regular.fntdata"/><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oboto-italic.fntdata"/><Relationship Id="rId14" Type="http://schemas.openxmlformats.org/officeDocument/2006/relationships/font" Target="fonts/Roboto-bold.fntdata"/><Relationship Id="rId16" Type="http://schemas.openxmlformats.org/officeDocument/2006/relationships/font" Target="fonts/Roboto-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27815fb3f55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27815fb3f55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27815fb3f55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27815fb3f55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27815fb3f55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27815fb3f55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g27815fb3f55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27815fb3f55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27815fb3f55_0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27815fb3f55_0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27815fb3f55_0_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27815fb3f55_0_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o"/>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o"/>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o"/>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o"/>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o"/>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o"/>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o"/>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o"/>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o"/>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o"/>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o"/>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no"/>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no"/>
              <a:t>Velkommen til møte for klassekontaktene </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t/>
            </a:r>
            <a:endParaRPr/>
          </a:p>
        </p:txBody>
      </p:sp>
      <p:pic>
        <p:nvPicPr>
          <p:cNvPr id="56" name="Google Shape;56;p13"/>
          <p:cNvPicPr preferRelativeResize="0"/>
          <p:nvPr/>
        </p:nvPicPr>
        <p:blipFill>
          <a:blip r:embed="rId3">
            <a:alphaModFix/>
          </a:blip>
          <a:stretch>
            <a:fillRect/>
          </a:stretch>
        </p:blipFill>
        <p:spPr>
          <a:xfrm>
            <a:off x="3013750" y="3285475"/>
            <a:ext cx="3116507" cy="12119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no"/>
              <a:t>Mål med møtet:</a:t>
            </a:r>
            <a:endParaRPr/>
          </a:p>
        </p:txBody>
      </p:sp>
      <p:sp>
        <p:nvSpPr>
          <p:cNvPr id="62" name="Google Shape;62;p1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no"/>
              <a:t>Klassekontaktene, FAU og rektor blir bedre kjent</a:t>
            </a:r>
            <a:endParaRPr/>
          </a:p>
          <a:p>
            <a:pPr indent="-342900" lvl="0" marL="457200" rtl="0" algn="l">
              <a:spcBef>
                <a:spcPts val="0"/>
              </a:spcBef>
              <a:spcAft>
                <a:spcPts val="0"/>
              </a:spcAft>
              <a:buSzPts val="1800"/>
              <a:buChar char="●"/>
            </a:pPr>
            <a:r>
              <a:rPr lang="no"/>
              <a:t>Vi har en felles forståelse av hva som ligger i rollen og oppgavene til en klassekontakt</a:t>
            </a:r>
            <a:endParaRPr/>
          </a:p>
          <a:p>
            <a:pPr indent="-342900" lvl="0" marL="457200" rtl="0" algn="l">
              <a:spcBef>
                <a:spcPts val="0"/>
              </a:spcBef>
              <a:spcAft>
                <a:spcPts val="0"/>
              </a:spcAft>
              <a:buSzPts val="1800"/>
              <a:buChar char="●"/>
            </a:pPr>
            <a:r>
              <a:rPr lang="no"/>
              <a:t>Hvert trinns klassekontakter utarbeider årshjul for sosiale aktiviteter for trinnet</a:t>
            </a:r>
            <a:endParaRPr/>
          </a:p>
          <a:p>
            <a:pPr indent="0" lvl="0" marL="0" rtl="0" algn="l">
              <a:spcBef>
                <a:spcPts val="1200"/>
              </a:spcBef>
              <a:spcAft>
                <a:spcPts val="1200"/>
              </a:spcAft>
              <a:buNone/>
            </a:pPr>
            <a:r>
              <a:rPr lang="no"/>
              <a:t>				</a:t>
            </a:r>
            <a:endParaRPr/>
          </a:p>
        </p:txBody>
      </p:sp>
      <p:pic>
        <p:nvPicPr>
          <p:cNvPr id="63" name="Google Shape;63;p14"/>
          <p:cNvPicPr preferRelativeResize="0"/>
          <p:nvPr/>
        </p:nvPicPr>
        <p:blipFill>
          <a:blip r:embed="rId3">
            <a:alphaModFix/>
          </a:blip>
          <a:stretch>
            <a:fillRect/>
          </a:stretch>
        </p:blipFill>
        <p:spPr>
          <a:xfrm>
            <a:off x="3013750" y="3285475"/>
            <a:ext cx="3116507" cy="12119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no"/>
              <a:t>Presentasjon av</a:t>
            </a:r>
            <a:endParaRPr/>
          </a:p>
        </p:txBody>
      </p:sp>
      <p:sp>
        <p:nvSpPr>
          <p:cNvPr id="69" name="Google Shape;69;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no"/>
              <a:t>rektor</a:t>
            </a:r>
            <a:endParaRPr/>
          </a:p>
          <a:p>
            <a:pPr indent="-342900" lvl="0" marL="457200" rtl="0" algn="l">
              <a:spcBef>
                <a:spcPts val="0"/>
              </a:spcBef>
              <a:spcAft>
                <a:spcPts val="0"/>
              </a:spcAft>
              <a:buSzPts val="1800"/>
              <a:buChar char="●"/>
            </a:pPr>
            <a:r>
              <a:rPr lang="no"/>
              <a:t>FAU</a:t>
            </a:r>
            <a:endParaRPr/>
          </a:p>
          <a:p>
            <a:pPr indent="-342900" lvl="0" marL="457200" rtl="0" algn="l">
              <a:spcBef>
                <a:spcPts val="0"/>
              </a:spcBef>
              <a:spcAft>
                <a:spcPts val="0"/>
              </a:spcAft>
              <a:buSzPts val="1800"/>
              <a:buChar char="●"/>
            </a:pPr>
            <a:r>
              <a:rPr lang="no"/>
              <a:t>klassekontaktene</a:t>
            </a:r>
            <a:endParaRPr/>
          </a:p>
        </p:txBody>
      </p:sp>
      <p:pic>
        <p:nvPicPr>
          <p:cNvPr id="70" name="Google Shape;70;p15"/>
          <p:cNvPicPr preferRelativeResize="0"/>
          <p:nvPr/>
        </p:nvPicPr>
        <p:blipFill>
          <a:blip r:embed="rId3">
            <a:alphaModFix/>
          </a:blip>
          <a:stretch>
            <a:fillRect/>
          </a:stretch>
        </p:blipFill>
        <p:spPr>
          <a:xfrm>
            <a:off x="4762475" y="818150"/>
            <a:ext cx="3911700" cy="39117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no"/>
              <a:t>Hjem-skole-samarbeid</a:t>
            </a:r>
            <a:endParaRPr/>
          </a:p>
        </p:txBody>
      </p:sp>
      <p:sp>
        <p:nvSpPr>
          <p:cNvPr id="76" name="Google Shape;76;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no" sz="1350">
                <a:solidFill>
                  <a:schemeClr val="dk1"/>
                </a:solidFill>
                <a:highlight>
                  <a:srgbClr val="FFFFFF"/>
                </a:highlight>
                <a:latin typeface="Roboto"/>
                <a:ea typeface="Roboto"/>
                <a:cs typeface="Roboto"/>
                <a:sym typeface="Roboto"/>
              </a:rPr>
              <a:t>Opplæringsloven § 1-1 første ledd slår fast at det skal være samarbeid mellom skole og hjem.</a:t>
            </a:r>
            <a:endParaRPr sz="1350">
              <a:solidFill>
                <a:schemeClr val="dk1"/>
              </a:solidFill>
              <a:highlight>
                <a:srgbClr val="FFFFFF"/>
              </a:highlight>
              <a:latin typeface="Roboto"/>
              <a:ea typeface="Roboto"/>
              <a:cs typeface="Roboto"/>
              <a:sym typeface="Roboto"/>
            </a:endParaRPr>
          </a:p>
          <a:p>
            <a:pPr indent="0" lvl="0" marL="0" rtl="0" algn="l">
              <a:spcBef>
                <a:spcPts val="1400"/>
              </a:spcBef>
              <a:spcAft>
                <a:spcPts val="0"/>
              </a:spcAft>
              <a:buNone/>
            </a:pPr>
            <a:r>
              <a:rPr lang="no" sz="1350">
                <a:solidFill>
                  <a:schemeClr val="dk1"/>
                </a:solidFill>
                <a:highlight>
                  <a:srgbClr val="FFFFFF"/>
                </a:highlight>
                <a:latin typeface="Roboto"/>
                <a:ea typeface="Roboto"/>
                <a:cs typeface="Roboto"/>
                <a:sym typeface="Roboto"/>
              </a:rPr>
              <a:t>I St.meld. nr. 31 (2007-2008) Kvalitet i skolen sier:</a:t>
            </a:r>
            <a:endParaRPr sz="1350">
              <a:solidFill>
                <a:schemeClr val="dk1"/>
              </a:solidFill>
              <a:highlight>
                <a:srgbClr val="FFFFFF"/>
              </a:highlight>
              <a:latin typeface="Roboto"/>
              <a:ea typeface="Roboto"/>
              <a:cs typeface="Roboto"/>
              <a:sym typeface="Roboto"/>
            </a:endParaRPr>
          </a:p>
          <a:p>
            <a:pPr indent="0" lvl="0" marL="0" rtl="0" algn="l">
              <a:spcBef>
                <a:spcPts val="1400"/>
              </a:spcBef>
              <a:spcAft>
                <a:spcPts val="0"/>
              </a:spcAft>
              <a:buNone/>
            </a:pPr>
            <a:r>
              <a:rPr i="1" lang="no" sz="1350">
                <a:solidFill>
                  <a:schemeClr val="dk1"/>
                </a:solidFill>
                <a:highlight>
                  <a:srgbClr val="FFFFFF"/>
                </a:highlight>
                <a:latin typeface="Roboto"/>
                <a:ea typeface="Roboto"/>
                <a:cs typeface="Roboto"/>
                <a:sym typeface="Roboto"/>
              </a:rPr>
              <a:t>“Foreldre som støtter elevenes læring og som fremmer positive holdninger til skolen, bidrar til sitt barns faglige og sosiale utvikling. Et godt samspill mellom hjem og skole forutsetter at begge parter kommuniserer tydelig slik at skolens og de foresattes forventninger blir avklart og det ikke oppstår misforståelser. “</a:t>
            </a:r>
            <a:endParaRPr i="1" sz="1350">
              <a:solidFill>
                <a:schemeClr val="dk1"/>
              </a:solidFill>
              <a:highlight>
                <a:srgbClr val="FFFFFF"/>
              </a:highlight>
              <a:latin typeface="Roboto"/>
              <a:ea typeface="Roboto"/>
              <a:cs typeface="Roboto"/>
              <a:sym typeface="Roboto"/>
            </a:endParaRPr>
          </a:p>
          <a:p>
            <a:pPr indent="0" lvl="0" marL="0" rtl="0" algn="l">
              <a:spcBef>
                <a:spcPts val="1400"/>
              </a:spcBef>
              <a:spcAft>
                <a:spcPts val="0"/>
              </a:spcAft>
              <a:buClr>
                <a:schemeClr val="dk1"/>
              </a:buClr>
              <a:buSzPts val="1100"/>
              <a:buFont typeface="Arial"/>
              <a:buNone/>
            </a:pPr>
            <a:r>
              <a:t/>
            </a:r>
            <a:endParaRPr sz="1350">
              <a:solidFill>
                <a:schemeClr val="dk1"/>
              </a:solidFill>
              <a:highlight>
                <a:srgbClr val="FFFFFF"/>
              </a:highlight>
              <a:latin typeface="Roboto"/>
              <a:ea typeface="Roboto"/>
              <a:cs typeface="Roboto"/>
              <a:sym typeface="Roboto"/>
            </a:endParaRPr>
          </a:p>
          <a:p>
            <a:pPr indent="0" lvl="0" marL="0" rtl="0" algn="l">
              <a:spcBef>
                <a:spcPts val="1200"/>
              </a:spcBef>
              <a:spcAft>
                <a:spcPts val="0"/>
              </a:spcAft>
              <a:buClr>
                <a:schemeClr val="dk1"/>
              </a:buClr>
              <a:buSzPts val="1100"/>
              <a:buFont typeface="Arial"/>
              <a:buNone/>
            </a:pPr>
            <a:r>
              <a:t/>
            </a:r>
            <a:endParaRPr/>
          </a:p>
          <a:p>
            <a:pPr indent="0" lvl="0" marL="0" rtl="0" algn="l">
              <a:spcBef>
                <a:spcPts val="1200"/>
              </a:spcBef>
              <a:spcAft>
                <a:spcPts val="0"/>
              </a:spcAft>
              <a:buClr>
                <a:schemeClr val="dk1"/>
              </a:buClr>
              <a:buSzPts val="1100"/>
              <a:buFont typeface="Arial"/>
              <a:buNone/>
            </a:pPr>
            <a:r>
              <a:rPr lang="no"/>
              <a:t> </a:t>
            </a:r>
            <a:endParaRPr/>
          </a:p>
          <a:p>
            <a:pPr indent="0" lvl="0" marL="0" rtl="0" algn="l">
              <a:spcBef>
                <a:spcPts val="1200"/>
              </a:spcBef>
              <a:spcAft>
                <a:spcPts val="1200"/>
              </a:spcAft>
              <a:buNone/>
            </a:pPr>
            <a:r>
              <a:t/>
            </a:r>
            <a:endParaRPr/>
          </a:p>
        </p:txBody>
      </p:sp>
      <p:pic>
        <p:nvPicPr>
          <p:cNvPr id="77" name="Google Shape;77;p16"/>
          <p:cNvPicPr preferRelativeResize="0"/>
          <p:nvPr/>
        </p:nvPicPr>
        <p:blipFill>
          <a:blip r:embed="rId3">
            <a:alphaModFix/>
          </a:blip>
          <a:stretch>
            <a:fillRect/>
          </a:stretch>
        </p:blipFill>
        <p:spPr>
          <a:xfrm>
            <a:off x="3293750" y="2959624"/>
            <a:ext cx="2802850" cy="19339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no"/>
              <a:t>En klassekontakts oppgaver</a:t>
            </a:r>
            <a:endParaRPr/>
          </a:p>
        </p:txBody>
      </p:sp>
      <p:sp>
        <p:nvSpPr>
          <p:cNvPr id="83" name="Google Shape;83;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no"/>
              <a:t>Du er en representant for foreldrene med barn i samme klasse. ​</a:t>
            </a:r>
            <a:endParaRPr/>
          </a:p>
          <a:p>
            <a:pPr indent="-342900" lvl="0" marL="457200" rtl="0" algn="l">
              <a:spcBef>
                <a:spcPts val="0"/>
              </a:spcBef>
              <a:spcAft>
                <a:spcPts val="0"/>
              </a:spcAft>
              <a:buSzPts val="1800"/>
              <a:buChar char="●"/>
            </a:pPr>
            <a:r>
              <a:rPr lang="no"/>
              <a:t>Du skal være bindeledd mellom foreldrene og skolen, eventuelt via FAU. ​</a:t>
            </a:r>
            <a:endParaRPr/>
          </a:p>
          <a:p>
            <a:pPr indent="-342900" lvl="0" marL="457200" rtl="0" algn="l">
              <a:spcBef>
                <a:spcPts val="0"/>
              </a:spcBef>
              <a:spcAft>
                <a:spcPts val="0"/>
              </a:spcAft>
              <a:buSzPts val="1800"/>
              <a:buChar char="●"/>
            </a:pPr>
            <a:r>
              <a:rPr lang="no"/>
              <a:t>Du har sammen med kontaktlærer et spesielt ansvar for å utvikle et klassemiljø der både elever, lærere og foreldre kjenner hverandre, og kan være til støtte for hverandre. ​</a:t>
            </a:r>
            <a:endParaRPr/>
          </a:p>
          <a:p>
            <a:pPr indent="0" lvl="0" marL="0" rtl="0" algn="l">
              <a:spcBef>
                <a:spcPts val="1200"/>
              </a:spcBef>
              <a:spcAft>
                <a:spcPts val="12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no"/>
              <a:t>Hva forventes av en klassekontakt</a:t>
            </a:r>
            <a:endParaRPr/>
          </a:p>
        </p:txBody>
      </p:sp>
      <p:sp>
        <p:nvSpPr>
          <p:cNvPr id="89" name="Google Shape;89;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6075" lvl="0" marL="457200" rtl="0" algn="l">
              <a:lnSpc>
                <a:spcPct val="95000"/>
              </a:lnSpc>
              <a:spcBef>
                <a:spcPts val="0"/>
              </a:spcBef>
              <a:spcAft>
                <a:spcPts val="0"/>
              </a:spcAft>
              <a:buSzPts val="1850"/>
              <a:buChar char="●"/>
            </a:pPr>
            <a:r>
              <a:rPr lang="no" sz="1850"/>
              <a:t>En av klassekontaktene er ansvarlig for å skrive referat på foreldremøtene (digitalt) - kontaktlærer sørger for videre distribusjon av referatet​</a:t>
            </a:r>
            <a:endParaRPr sz="1850"/>
          </a:p>
          <a:p>
            <a:pPr indent="-346075" lvl="0" marL="457200" rtl="0" algn="l">
              <a:lnSpc>
                <a:spcPct val="95000"/>
              </a:lnSpc>
              <a:spcBef>
                <a:spcPts val="0"/>
              </a:spcBef>
              <a:spcAft>
                <a:spcPts val="0"/>
              </a:spcAft>
              <a:buSzPts val="1850"/>
              <a:buChar char="●"/>
            </a:pPr>
            <a:r>
              <a:rPr lang="no" sz="1850"/>
              <a:t>Klassekontaktene skal i samarbeid med kontaktlærer sette opp saksliste til klasseforeldremøtene </a:t>
            </a:r>
            <a:endParaRPr sz="1850"/>
          </a:p>
          <a:p>
            <a:pPr indent="-346075" lvl="0" marL="457200" rtl="0" algn="l">
              <a:lnSpc>
                <a:spcPct val="95000"/>
              </a:lnSpc>
              <a:spcBef>
                <a:spcPts val="0"/>
              </a:spcBef>
              <a:spcAft>
                <a:spcPts val="0"/>
              </a:spcAft>
              <a:buSzPts val="1850"/>
              <a:buChar char="●"/>
            </a:pPr>
            <a:r>
              <a:rPr lang="no" sz="1850"/>
              <a:t>Samarbeide med skolen/ kontaktlærer om å utvikle et godt klasse- og læringsmiljø​ - bl.a. utarbeide årshjul for trinnet/klassen</a:t>
            </a:r>
            <a:endParaRPr sz="1850"/>
          </a:p>
          <a:p>
            <a:pPr indent="-346075" lvl="0" marL="457200" rtl="0" algn="l">
              <a:lnSpc>
                <a:spcPct val="95000"/>
              </a:lnSpc>
              <a:spcBef>
                <a:spcPts val="0"/>
              </a:spcBef>
              <a:spcAft>
                <a:spcPts val="0"/>
              </a:spcAft>
              <a:buSzPts val="1850"/>
              <a:buChar char="●"/>
            </a:pPr>
            <a:r>
              <a:rPr lang="no" sz="1850"/>
              <a:t>Klassekontaktene har ansvar for at evnt. ny FAU-representant er klar før foreldremøtet på våren ​</a:t>
            </a:r>
            <a:endParaRPr sz="1850"/>
          </a:p>
          <a:p>
            <a:pPr indent="0" lvl="0" marL="457200" rtl="0" algn="l">
              <a:lnSpc>
                <a:spcPct val="95000"/>
              </a:lnSpc>
              <a:spcBef>
                <a:spcPts val="1200"/>
              </a:spcBef>
              <a:spcAft>
                <a:spcPts val="0"/>
              </a:spcAft>
              <a:buNone/>
            </a:pPr>
            <a:r>
              <a:t/>
            </a:r>
            <a:endParaRPr sz="1850"/>
          </a:p>
          <a:p>
            <a:pPr indent="0" lvl="0" marL="0" rtl="0" algn="l">
              <a:lnSpc>
                <a:spcPct val="95000"/>
              </a:lnSpc>
              <a:spcBef>
                <a:spcPts val="1200"/>
              </a:spcBef>
              <a:spcAft>
                <a:spcPts val="1200"/>
              </a:spcAft>
              <a:buSzPts val="275"/>
              <a:buNone/>
            </a:pPr>
            <a:r>
              <a:t/>
            </a:r>
            <a:endParaRPr sz="1850"/>
          </a:p>
        </p:txBody>
      </p:sp>
      <p:sp>
        <p:nvSpPr>
          <p:cNvPr id="90" name="Google Shape;90;p18"/>
          <p:cNvSpPr txBox="1"/>
          <p:nvPr/>
        </p:nvSpPr>
        <p:spPr>
          <a:xfrm>
            <a:off x="1179975" y="3677700"/>
            <a:ext cx="6468600" cy="1017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no"/>
              <a:t>Årshjul for trinnene</a:t>
            </a:r>
            <a:endParaRPr/>
          </a:p>
        </p:txBody>
      </p:sp>
      <p:sp>
        <p:nvSpPr>
          <p:cNvPr id="96" name="Google Shape;96;p1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20000"/>
          </a:bodyPr>
          <a:lstStyle/>
          <a:p>
            <a:pPr indent="-342900" lvl="0" marL="457200" rtl="0" algn="l">
              <a:spcBef>
                <a:spcPts val="0"/>
              </a:spcBef>
              <a:spcAft>
                <a:spcPts val="0"/>
              </a:spcAft>
              <a:buSzPts val="1800"/>
              <a:buChar char="●"/>
            </a:pPr>
            <a:r>
              <a:rPr lang="no"/>
              <a:t>Sosiale aktiviteter på fritiden i regi av klassekontaktene er viktig for samholdet i klassen og på trinnet</a:t>
            </a:r>
            <a:endParaRPr/>
          </a:p>
          <a:p>
            <a:pPr indent="-342900" lvl="0" marL="457200" rtl="0" algn="l">
              <a:spcBef>
                <a:spcPts val="0"/>
              </a:spcBef>
              <a:spcAft>
                <a:spcPts val="0"/>
              </a:spcAft>
              <a:buSzPts val="1800"/>
              <a:buChar char="●"/>
            </a:pPr>
            <a:r>
              <a:rPr lang="no"/>
              <a:t>Alle klasser på et trinn gjennomfører samme aktivitet</a:t>
            </a:r>
            <a:endParaRPr/>
          </a:p>
          <a:p>
            <a:pPr indent="-342900" lvl="0" marL="457200" rtl="0" algn="l">
              <a:spcBef>
                <a:spcPts val="0"/>
              </a:spcBef>
              <a:spcAft>
                <a:spcPts val="0"/>
              </a:spcAft>
              <a:buSzPts val="1800"/>
              <a:buChar char="●"/>
            </a:pPr>
            <a:r>
              <a:rPr lang="no"/>
              <a:t>5.trinn (foresatte) gjør dugnad på 7.trinnsfesten (17. juni)</a:t>
            </a:r>
            <a:endParaRPr/>
          </a:p>
          <a:p>
            <a:pPr indent="-342900" lvl="0" marL="457200" rtl="0" algn="l">
              <a:spcBef>
                <a:spcPts val="0"/>
              </a:spcBef>
              <a:spcAft>
                <a:spcPts val="0"/>
              </a:spcAft>
              <a:buSzPts val="1800"/>
              <a:buChar char="●"/>
            </a:pPr>
            <a:r>
              <a:rPr lang="no"/>
              <a:t>17.mai - dugnad i Bogafjellhallen 6.trinn</a:t>
            </a:r>
            <a:endParaRPr/>
          </a:p>
          <a:p>
            <a:pPr indent="-342900" lvl="0" marL="457200" rtl="0" algn="l">
              <a:spcBef>
                <a:spcPts val="0"/>
              </a:spcBef>
              <a:spcAft>
                <a:spcPts val="0"/>
              </a:spcAft>
              <a:buSzPts val="1800"/>
              <a:buChar char="●"/>
            </a:pPr>
            <a:r>
              <a:rPr lang="no"/>
              <a:t>Dugnad i skolegården - rydding etc</a:t>
            </a:r>
            <a:endParaRPr/>
          </a:p>
          <a:p>
            <a:pPr indent="-342900" lvl="0" marL="457200" rtl="0" algn="l">
              <a:spcBef>
                <a:spcPts val="0"/>
              </a:spcBef>
              <a:spcAft>
                <a:spcPts val="0"/>
              </a:spcAft>
              <a:buSzPts val="1800"/>
              <a:buChar char="●"/>
            </a:pPr>
            <a:r>
              <a:rPr lang="no"/>
              <a:t>Skolegårdsfesten i juni - </a:t>
            </a:r>
            <a:endParaRPr/>
          </a:p>
          <a:p>
            <a:pPr indent="-342900" lvl="0" marL="457200" rtl="0" algn="l">
              <a:spcBef>
                <a:spcPts val="0"/>
              </a:spcBef>
              <a:spcAft>
                <a:spcPts val="0"/>
              </a:spcAft>
              <a:buSzPts val="1800"/>
              <a:buChar char="●"/>
            </a:pPr>
            <a:r>
              <a:rPr lang="no"/>
              <a:t>Vennegrupper 1. og 2. trinn</a:t>
            </a:r>
            <a:endParaRPr/>
          </a:p>
          <a:p>
            <a:pPr indent="-342900" lvl="0" marL="457200" rtl="0" algn="l">
              <a:spcBef>
                <a:spcPts val="0"/>
              </a:spcBef>
              <a:spcAft>
                <a:spcPts val="0"/>
              </a:spcAft>
              <a:buSzPts val="1800"/>
              <a:buChar char="●"/>
            </a:pPr>
            <a:r>
              <a:rPr lang="no"/>
              <a:t>6.trinn - overnatting i gymsalen - lesevake</a:t>
            </a:r>
            <a:endParaRPr/>
          </a:p>
          <a:p>
            <a:pPr indent="-342900" lvl="0" marL="457200" rtl="0" algn="l">
              <a:spcBef>
                <a:spcPts val="0"/>
              </a:spcBef>
              <a:spcAft>
                <a:spcPts val="0"/>
              </a:spcAft>
              <a:buSzPts val="1800"/>
              <a:buChar char="●"/>
            </a:pPr>
            <a:r>
              <a:rPr lang="no"/>
              <a:t>Alle trinn  - bingo</a:t>
            </a:r>
            <a:endParaRPr/>
          </a:p>
          <a:p>
            <a:pPr indent="0" lvl="0" marL="0" rtl="0" algn="l">
              <a:spcBef>
                <a:spcPts val="1200"/>
              </a:spcBef>
              <a:spcAft>
                <a:spcPts val="1200"/>
              </a:spcAft>
              <a:buNone/>
            </a:pPr>
            <a:r>
              <a:rPr lang="no"/>
              <a:t>Årshjulene deles med kontaktlærerne, foreldrene på trinnet, FAU og rektor</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