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66" r:id="rId7"/>
    <p:sldId id="278" r:id="rId8"/>
    <p:sldId id="270" r:id="rId9"/>
    <p:sldId id="271" r:id="rId10"/>
    <p:sldId id="274" r:id="rId11"/>
    <p:sldId id="272" r:id="rId12"/>
    <p:sldId id="279" r:id="rId13"/>
    <p:sldId id="273" r:id="rId14"/>
    <p:sldId id="275" r:id="rId15"/>
    <p:sldId id="280" r:id="rId16"/>
    <p:sldId id="276" r:id="rId17"/>
    <p:sldId id="277" r:id="rId18"/>
    <p:sldId id="281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341" autoAdjust="0"/>
  </p:normalViewPr>
  <p:slideViewPr>
    <p:cSldViewPr snapToGrid="0">
      <p:cViewPr varScale="1">
        <p:scale>
          <a:sx n="45" d="100"/>
          <a:sy n="45" d="100"/>
        </p:scale>
        <p:origin x="14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D552C-6F6B-4B63-B635-24A1FC020F0C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E570-EAF6-4E19-B6B8-974557A723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123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Siden vi er få og FAU-ikke er her slår vi oss sammen med 4D (som også er få) når vi skal diskutere casene. Martina banker på til oss </a:t>
            </a:r>
            <a:r>
              <a:rPr lang="nb-NO" dirty="0" err="1"/>
              <a:t>ca</a:t>
            </a:r>
            <a:r>
              <a:rPr lang="nb-NO" dirty="0"/>
              <a:t> </a:t>
            </a:r>
            <a:r>
              <a:rPr lang="nb-NO" dirty="0" err="1"/>
              <a:t>kl</a:t>
            </a:r>
            <a:r>
              <a:rPr lang="nb-NO" dirty="0"/>
              <a:t> 18, når de er klar. Vi får denne første halvtimen til å snakke om våre barn og elever.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7E570-EAF6-4E19-B6B8-974557A723E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7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nb-NO" dirty="0">
              <a:effectLst/>
            </a:endParaRPr>
          </a:p>
          <a:p>
            <a:pPr rtl="0"/>
            <a:r>
              <a:rPr lang="nb-NO" dirty="0">
                <a:effectLst/>
              </a:rPr>
              <a:t>Dette også::::</a:t>
            </a:r>
          </a:p>
          <a:p>
            <a:pPr rtl="0"/>
            <a:r>
              <a:rPr lang="nb-NO" dirty="0">
                <a:effectLst/>
              </a:rPr>
              <a:t>Gjennom </a:t>
            </a:r>
            <a:r>
              <a:rPr lang="nb-NO" dirty="0" err="1">
                <a:effectLst/>
              </a:rPr>
              <a:t>barneskule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ønskjer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dei</a:t>
            </a:r>
            <a:r>
              <a:rPr lang="nb-NO" dirty="0">
                <a:effectLst/>
              </a:rPr>
              <a:t> fleste barna strekt å passe inn og å </a:t>
            </a:r>
            <a:r>
              <a:rPr lang="nb-NO" dirty="0" err="1">
                <a:effectLst/>
              </a:rPr>
              <a:t>vere</a:t>
            </a:r>
            <a:r>
              <a:rPr lang="nb-NO" dirty="0">
                <a:effectLst/>
              </a:rPr>
              <a:t> som alle andre. I denne perioden </a:t>
            </a:r>
            <a:r>
              <a:rPr lang="nb-NO" dirty="0" err="1">
                <a:effectLst/>
              </a:rPr>
              <a:t>byrjar</a:t>
            </a:r>
            <a:r>
              <a:rPr lang="nb-NO" dirty="0">
                <a:effectLst/>
              </a:rPr>
              <a:t> også mange </a:t>
            </a:r>
            <a:r>
              <a:rPr lang="nb-NO" dirty="0" err="1">
                <a:effectLst/>
              </a:rPr>
              <a:t>vennegjengar</a:t>
            </a:r>
            <a:r>
              <a:rPr lang="nb-NO" dirty="0">
                <a:effectLst/>
              </a:rPr>
              <a:t> å ta form, og det blir viktig å </a:t>
            </a:r>
            <a:r>
              <a:rPr lang="nb-NO" dirty="0" err="1">
                <a:effectLst/>
              </a:rPr>
              <a:t>vere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ein</a:t>
            </a:r>
            <a:r>
              <a:rPr lang="nb-NO" dirty="0">
                <a:effectLst/>
              </a:rPr>
              <a:t> del av gjengen.</a:t>
            </a:r>
          </a:p>
          <a:p>
            <a:pPr rtl="0"/>
            <a:endParaRPr lang="nb-NO" dirty="0">
              <a:effectLst/>
            </a:endParaRPr>
          </a:p>
          <a:p>
            <a:pPr rtl="0"/>
            <a:r>
              <a:rPr lang="nb-NO" dirty="0" err="1">
                <a:effectLst/>
              </a:rPr>
              <a:t>Elevane</a:t>
            </a:r>
            <a:r>
              <a:rPr lang="nb-NO" dirty="0">
                <a:effectLst/>
              </a:rPr>
              <a:t> er straks i den alderen der </a:t>
            </a:r>
            <a:r>
              <a:rPr lang="nb-NO" dirty="0" err="1">
                <a:effectLst/>
              </a:rPr>
              <a:t>dei</a:t>
            </a:r>
            <a:r>
              <a:rPr lang="nb-NO" dirty="0">
                <a:effectLst/>
              </a:rPr>
              <a:t> er med litt ulike før </a:t>
            </a:r>
            <a:r>
              <a:rPr lang="nb-NO" dirty="0" err="1">
                <a:effectLst/>
              </a:rPr>
              <a:t>dei</a:t>
            </a:r>
            <a:r>
              <a:rPr lang="nb-NO" dirty="0">
                <a:effectLst/>
              </a:rPr>
              <a:t> etter kvart skal finne sin «gjeng», </a:t>
            </a:r>
            <a:r>
              <a:rPr lang="nb-NO" dirty="0" err="1">
                <a:effectLst/>
              </a:rPr>
              <a:t>dei</a:t>
            </a:r>
            <a:r>
              <a:rPr lang="nb-NO" dirty="0">
                <a:effectLst/>
              </a:rPr>
              <a:t> som </a:t>
            </a:r>
            <a:r>
              <a:rPr lang="nb-NO" dirty="0" err="1">
                <a:effectLst/>
              </a:rPr>
              <a:t>dei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trivst</a:t>
            </a:r>
            <a:r>
              <a:rPr lang="nb-NO" dirty="0">
                <a:effectLst/>
              </a:rPr>
              <a:t> med og vil stole på. Derfor har det vært ekstra viktig å jobbe med klassemiljø i fjor og i år. Siste innspurt på å danne vennegrupper osv. Rokkering i miljøet er </a:t>
            </a:r>
            <a:r>
              <a:rPr lang="nb-NO" dirty="0" err="1">
                <a:effectLst/>
              </a:rPr>
              <a:t>naturleg</a:t>
            </a:r>
            <a:r>
              <a:rPr lang="nb-NO" dirty="0">
                <a:effectLst/>
              </a:rPr>
              <a:t>, og kan </a:t>
            </a:r>
            <a:r>
              <a:rPr lang="nb-NO" dirty="0" err="1">
                <a:effectLst/>
              </a:rPr>
              <a:t>vere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vanskeleg</a:t>
            </a:r>
            <a:r>
              <a:rPr lang="nb-NO" dirty="0">
                <a:effectLst/>
              </a:rPr>
              <a:t> for </a:t>
            </a:r>
            <a:r>
              <a:rPr lang="nb-NO" dirty="0" err="1">
                <a:effectLst/>
              </a:rPr>
              <a:t>nokre</a:t>
            </a:r>
            <a:r>
              <a:rPr lang="nb-NO" dirty="0">
                <a:effectLst/>
              </a:rPr>
              <a:t>, når </a:t>
            </a:r>
            <a:r>
              <a:rPr lang="nb-NO" dirty="0" err="1">
                <a:effectLst/>
              </a:rPr>
              <a:t>bestisen</a:t>
            </a:r>
            <a:r>
              <a:rPr lang="nb-NO" dirty="0">
                <a:effectLst/>
              </a:rPr>
              <a:t> får nye gode vener eller </a:t>
            </a:r>
            <a:r>
              <a:rPr lang="nb-NO" dirty="0" err="1">
                <a:effectLst/>
              </a:rPr>
              <a:t>ein</a:t>
            </a:r>
            <a:r>
              <a:rPr lang="nb-NO" dirty="0">
                <a:effectLst/>
              </a:rPr>
              <a:t> kanskje </a:t>
            </a:r>
            <a:r>
              <a:rPr lang="nb-NO" dirty="0" err="1">
                <a:effectLst/>
              </a:rPr>
              <a:t>ikkje</a:t>
            </a:r>
            <a:r>
              <a:rPr lang="nb-NO" dirty="0">
                <a:effectLst/>
              </a:rPr>
              <a:t> heilt finn sin plass.</a:t>
            </a:r>
          </a:p>
          <a:p>
            <a:pPr rtl="0"/>
            <a:endParaRPr lang="nb-NO" dirty="0">
              <a:effectLst/>
            </a:endParaRPr>
          </a:p>
          <a:p>
            <a:pPr rtl="0"/>
            <a:r>
              <a:rPr lang="nb-NO" dirty="0">
                <a:effectLst/>
              </a:rPr>
              <a:t>I den alderen kan det å </a:t>
            </a:r>
            <a:r>
              <a:rPr lang="nb-NO" dirty="0" err="1">
                <a:effectLst/>
              </a:rPr>
              <a:t>halde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nokon</a:t>
            </a:r>
            <a:r>
              <a:rPr lang="nb-NO" dirty="0">
                <a:effectLst/>
              </a:rPr>
              <a:t> bevisst </a:t>
            </a:r>
            <a:r>
              <a:rPr lang="nb-NO" dirty="0" err="1">
                <a:effectLst/>
              </a:rPr>
              <a:t>utanfor</a:t>
            </a:r>
            <a:r>
              <a:rPr lang="nb-NO" dirty="0">
                <a:effectLst/>
              </a:rPr>
              <a:t> vennegjengen </a:t>
            </a:r>
            <a:r>
              <a:rPr lang="nb-NO" dirty="0" err="1">
                <a:effectLst/>
              </a:rPr>
              <a:t>byrje</a:t>
            </a:r>
            <a:r>
              <a:rPr lang="nb-NO" dirty="0">
                <a:effectLst/>
              </a:rPr>
              <a:t> å bli </a:t>
            </a:r>
            <a:r>
              <a:rPr lang="nb-NO" dirty="0" err="1">
                <a:effectLst/>
              </a:rPr>
              <a:t>meir</a:t>
            </a:r>
            <a:r>
              <a:rPr lang="nb-NO" dirty="0">
                <a:effectLst/>
              </a:rPr>
              <a:t> systematisk og sofistikert. Barna vil klatre oppover sosialt, men barn er </a:t>
            </a:r>
            <a:r>
              <a:rPr lang="nb-NO" dirty="0" err="1">
                <a:effectLst/>
              </a:rPr>
              <a:t>ikkje</a:t>
            </a:r>
            <a:r>
              <a:rPr lang="nb-NO" dirty="0">
                <a:effectLst/>
              </a:rPr>
              <a:t> alltid i stand til eller villige til å sjå korleis det går ut over andre. Derfor er det viktig at du som forelder fortsatt er tett på, </a:t>
            </a:r>
            <a:r>
              <a:rPr lang="nb-NO" dirty="0" err="1">
                <a:effectLst/>
              </a:rPr>
              <a:t>sjølv</a:t>
            </a:r>
            <a:r>
              <a:rPr lang="nb-NO" dirty="0">
                <a:effectLst/>
              </a:rPr>
              <a:t> om du er </a:t>
            </a:r>
            <a:r>
              <a:rPr lang="nb-NO" dirty="0" err="1">
                <a:effectLst/>
              </a:rPr>
              <a:t>meir</a:t>
            </a:r>
            <a:r>
              <a:rPr lang="nb-NO" dirty="0">
                <a:effectLst/>
              </a:rPr>
              <a:t> i bakgrunnen enn då barna var yngre.</a:t>
            </a:r>
          </a:p>
          <a:p>
            <a:pPr rtl="0"/>
            <a:endParaRPr lang="nb-NO" dirty="0">
              <a:effectLst/>
            </a:endParaRPr>
          </a:p>
          <a:p>
            <a:pPr rtl="0"/>
            <a:r>
              <a:rPr lang="nb-NO" dirty="0">
                <a:effectLst/>
              </a:rPr>
              <a:t>Det er ingen enkle </a:t>
            </a:r>
            <a:r>
              <a:rPr lang="nb-NO" dirty="0" err="1">
                <a:effectLst/>
              </a:rPr>
              <a:t>løysningar</a:t>
            </a:r>
            <a:r>
              <a:rPr lang="nb-NO" dirty="0">
                <a:effectLst/>
              </a:rPr>
              <a:t> på dette, men som forelder kan du støtte barna dine til å </a:t>
            </a:r>
            <a:r>
              <a:rPr lang="nb-NO" dirty="0" err="1">
                <a:effectLst/>
              </a:rPr>
              <a:t>vere</a:t>
            </a:r>
            <a:r>
              <a:rPr lang="nb-NO" dirty="0">
                <a:effectLst/>
              </a:rPr>
              <a:t> generøse og </a:t>
            </a:r>
            <a:r>
              <a:rPr lang="nb-NO" dirty="0" err="1">
                <a:effectLst/>
              </a:rPr>
              <a:t>inkluderande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utan</a:t>
            </a:r>
            <a:r>
              <a:rPr lang="nb-NO" dirty="0">
                <a:effectLst/>
              </a:rPr>
              <a:t> at du må gi inntrykk av at </a:t>
            </a:r>
            <a:r>
              <a:rPr lang="nb-NO" dirty="0" err="1">
                <a:effectLst/>
              </a:rPr>
              <a:t>dei</a:t>
            </a:r>
            <a:r>
              <a:rPr lang="nb-NO" dirty="0">
                <a:effectLst/>
              </a:rPr>
              <a:t> er kjipe eller </a:t>
            </a:r>
            <a:r>
              <a:rPr lang="nb-NO" dirty="0" err="1">
                <a:effectLst/>
              </a:rPr>
              <a:t>dårlege</a:t>
            </a:r>
            <a:r>
              <a:rPr lang="nb-NO" dirty="0">
                <a:effectLst/>
              </a:rPr>
              <a:t> menneske</a:t>
            </a:r>
          </a:p>
          <a:p>
            <a:pPr rtl="0"/>
            <a:r>
              <a:rPr lang="nb-NO" dirty="0" err="1">
                <a:effectLst/>
              </a:rPr>
              <a:t>Eg</a:t>
            </a:r>
            <a:r>
              <a:rPr lang="nb-NO" dirty="0">
                <a:effectLst/>
              </a:rPr>
              <a:t> er veldig takksam for at </a:t>
            </a:r>
            <a:r>
              <a:rPr lang="nb-NO" dirty="0" err="1">
                <a:effectLst/>
              </a:rPr>
              <a:t>eg</a:t>
            </a:r>
            <a:r>
              <a:rPr lang="nb-NO" dirty="0">
                <a:effectLst/>
              </a:rPr>
              <a:t> har akkurat dykk som foreldregruppe når de kjem til dette! </a:t>
            </a:r>
            <a:r>
              <a:rPr lang="nb-NO" dirty="0" err="1">
                <a:effectLst/>
              </a:rPr>
              <a:t>Eg</a:t>
            </a:r>
            <a:r>
              <a:rPr lang="nb-NO" dirty="0">
                <a:effectLst/>
              </a:rPr>
              <a:t> opplever dykk som både rause, gode og at de vil alle i klassen sitt beste.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7E570-EAF6-4E19-B6B8-974557A723E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40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Vennegrupper: Usikker om det skal fortsette. Glemte å ta det opp igjen. Elevene har et ønske om dette, men i høst dabbet det litt av. Hektisk hverdag. </a:t>
            </a:r>
          </a:p>
          <a:p>
            <a:endParaRPr lang="nb-NO" dirty="0"/>
          </a:p>
          <a:p>
            <a:r>
              <a:rPr lang="nb-NO" dirty="0"/>
              <a:t>Bursdag: De skal fortsette å invitere alle jentene/guttene </a:t>
            </a:r>
            <a:r>
              <a:rPr lang="nb-NO" dirty="0" err="1"/>
              <a:t>evt</a:t>
            </a:r>
            <a:r>
              <a:rPr lang="nb-NO" dirty="0"/>
              <a:t> begge frem til 7.klasse. </a:t>
            </a:r>
          </a:p>
          <a:p>
            <a:endParaRPr lang="nb-NO" dirty="0"/>
          </a:p>
          <a:p>
            <a:r>
              <a:rPr lang="nb-NO" dirty="0"/>
              <a:t>Telefon: Holde igjen på sosiale medier med høyere aldergruppe fremdeles. Spesielt </a:t>
            </a:r>
            <a:r>
              <a:rPr lang="nb-NO" dirty="0" err="1"/>
              <a:t>snapchat</a:t>
            </a:r>
            <a:r>
              <a:rPr lang="nb-NO" dirty="0"/>
              <a:t>, </a:t>
            </a:r>
            <a:r>
              <a:rPr lang="nb-NO" dirty="0" err="1"/>
              <a:t>tiktok</a:t>
            </a:r>
            <a:r>
              <a:rPr lang="nb-NO" dirty="0"/>
              <a:t> osv. </a:t>
            </a:r>
          </a:p>
          <a:p>
            <a:endParaRPr lang="nb-NO" dirty="0"/>
          </a:p>
          <a:p>
            <a:r>
              <a:rPr lang="nb-NO" dirty="0"/>
              <a:t>Annet: Høyt svømmekrav </a:t>
            </a:r>
            <a:r>
              <a:rPr lang="nb-NO" dirty="0" err="1"/>
              <a:t>mtp</a:t>
            </a:r>
            <a:r>
              <a:rPr lang="nb-NO" dirty="0"/>
              <a:t> at elevene har mistet litt svømmetimer. Ikke nok tid til å styrke kondisjon.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7E570-EAF6-4E19-B6B8-974557A723E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29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 utdypet på den med å sette grense til å slå av nett </a:t>
            </a:r>
            <a:r>
              <a:rPr lang="nb-NO" dirty="0" err="1"/>
              <a:t>f.eks</a:t>
            </a:r>
            <a:r>
              <a:rPr lang="nb-NO" dirty="0"/>
              <a:t> </a:t>
            </a:r>
            <a:r>
              <a:rPr lang="nb-NO" dirty="0" err="1"/>
              <a:t>kl</a:t>
            </a:r>
            <a:r>
              <a:rPr lang="nb-NO" dirty="0"/>
              <a:t> 20. Da kan elevene ha ulike regler for hvor lenge de hjemme får sitte på skjerm, men at </a:t>
            </a:r>
            <a:r>
              <a:rPr lang="nb-NO" dirty="0" err="1"/>
              <a:t>kl</a:t>
            </a:r>
            <a:r>
              <a:rPr lang="nb-NO" dirty="0"/>
              <a:t> 20 får ikke barna skrive til hverandre. Da blir de begrenset, men hver familie kan ha ulike regler hjemme.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7E570-EAF6-4E19-B6B8-974557A723E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89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3338E4-B192-E21D-FFB4-A25A819C0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A57B166-2E41-AFFE-B3AC-6448BEA15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CEA063-B0C0-8E5C-7986-69D4D52E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3A21CE-D72E-1F0E-C893-351E6CED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F92300-3281-8AB5-ECAB-1EF2F539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15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CB6837-4734-3C8B-FE96-09A5D7C2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CA61691-7F23-FD9D-90E8-CF53967E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516B11-AACB-7DC8-53D8-16405A0B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A5CCDD-FF91-3878-8055-820BD0C6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C9DF63-5E50-BB19-E3E1-EA85C716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51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EC46E65-8ADA-658E-7C8E-7CC1CC0C1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D6F67C8-1B28-3221-FAAF-B8FE6D385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1029BF-684F-30F7-04FA-FCC97BB3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1DAFAD-192F-D0A0-2C9F-D5BB1E8B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6BFCCA-5136-6ED6-4834-E7889892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3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63E25D-9F40-9710-4DCA-B2AD2D68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9E3ADE-9D0C-3075-F5BF-7005CC3E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BCC7A1-48E7-A153-FF88-25B7FC3B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6D690D-BE61-37FB-EBE9-A142B8D1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3EB23E-68A3-6DB4-CA79-221796EB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6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2CD723-5366-72E3-2A7A-2E23F99D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26B22A-DDA9-163C-64A8-3FF37E9E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10AE34-2341-89D9-C5F4-892F29A1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D158B0-0008-8B76-7B23-BD228FC9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E04797-6199-69AE-C1E0-98CAC7F1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47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F0A48-B374-049B-9BB7-48ECBEFE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4A5C10-CFA9-8905-C25D-CE5E6511D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5A5F6D-46D8-FF76-C3B6-6A4C4DFC5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4D05E4A-2C36-EBE7-7AE0-893960B4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A03C414-0BB4-B32E-187E-459F5403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250A785-B202-295E-2F59-6CD6F12D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58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63AA21-23EE-78CD-7056-2BE7741A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E064E3-0963-DAB9-C15B-3E657925C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AF374C-3075-A65E-220E-A7EC0AF6D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2DFC82-503D-F68C-DF38-43F0A4B9A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B6BFA2-0133-EFE0-A194-1DAC773E4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B8EA1C3-4344-24DF-F6AF-9300E317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651DEF4-A064-6672-2C81-AEF3E97F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4392F9E-58C7-9150-6253-BBB98548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19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8BBB43-1CA8-0403-7585-F397DA09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CC444BA-786C-B652-DFE3-9C4804FE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149E312-1227-93C5-F2BB-7D672082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67D6A7-A56B-3E98-8405-E303E2AA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79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07DA5CF-D0A2-9428-7F75-AF4CF8A8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6702878-332E-8DB3-021D-BBDDB8AF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197C4D9-8589-600D-15B7-4224667C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40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F0A890-CCC4-816B-98A7-BA29C3CA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460C9A-E4EB-3F54-93A6-99963498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8DDB2D-FF9C-4BDB-3D61-8AC9AD217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D78593-E56E-803D-2934-90E9550D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CF597F-06C7-C8A3-91EF-4F7973CC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F8C1C3-B05F-6C1F-25BD-C317BD7C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22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E9193-04F8-D236-C77C-D0B7D75B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08DF697-42E1-6631-7E6A-70BC4A9E5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A513085-7D94-5952-2708-07962CEE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42222F-8E8E-ABA2-5AA1-8B7B4F10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5CB738-D8BB-DD3E-E27E-4FE71EBD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F64590-F4EE-5B24-3984-EFCB8FAF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95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875FDD2-BEA1-445B-1166-47CD14C6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768D59-9264-ABD3-F6BF-3C290EAA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198EFB-E680-4E71-135B-1EAA2D9A2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DAF4-94CC-4905-B2E9-39A513FA3055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69B677-AE01-A002-5AC6-87114384B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A754FA-003C-AE51-08E1-5B1C02BA7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75A3-DDCA-4E71-955F-58D82A6EB0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a/blomst-bi-insekt-hveps-blomstre-4813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Tavle og gule stoler i et klasserom">
            <a:extLst>
              <a:ext uri="{FF2B5EF4-FFF2-40B4-BE49-F238E27FC236}">
                <a16:creationId xmlns:a16="http://schemas.microsoft.com/office/drawing/2014/main" id="{04B7E538-4FC6-BF3A-CBB6-9F383A789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6579" r="2824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46D0967-963B-FB53-6697-2CD26FA4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b-NO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Velkommen til foreldremøte for 4A i samarbeid med FAU</a:t>
            </a:r>
            <a:br>
              <a:rPr lang="nb-NO" sz="30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nb-NO" sz="30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nb-NO" sz="30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nb-NO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6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FC69E-879E-4666-F0BF-C1EE5810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Mangal Pro "/>
              </a:rPr>
              <a:t>Case 2: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C3112EE-2632-D5E0-0108-2DDCBE91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82" y="93662"/>
            <a:ext cx="82200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2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E85AEF8-61B9-82DD-243E-EBFF72D7C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867" y="93928"/>
            <a:ext cx="9576266" cy="6670143"/>
          </a:xfrm>
        </p:spPr>
      </p:pic>
    </p:spTree>
    <p:extLst>
      <p:ext uri="{BB962C8B-B14F-4D97-AF65-F5344CB8AC3E}">
        <p14:creationId xmlns:p14="http://schemas.microsoft.com/office/powerpoint/2010/main" val="270469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995442-6B5B-F7D6-93BC-BD315978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case 2: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865325-22B6-0F27-5894-9A81C0B0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De mener spill kan styrke </a:t>
            </a:r>
            <a:r>
              <a:rPr lang="nb-NO" dirty="0" err="1"/>
              <a:t>tilhørlighet</a:t>
            </a:r>
            <a:r>
              <a:rPr lang="nb-NO" dirty="0"/>
              <a:t> i klassen (har det kjekt sammen og ler). ​</a:t>
            </a:r>
          </a:p>
          <a:p>
            <a:endParaRPr lang="nb-NO" dirty="0"/>
          </a:p>
          <a:p>
            <a:r>
              <a:rPr lang="nb-NO" dirty="0"/>
              <a:t>Kan oppleves stressende å være </a:t>
            </a:r>
            <a:r>
              <a:rPr lang="nb-NO" dirty="0" err="1"/>
              <a:t>tilgjenglig</a:t>
            </a:r>
            <a:r>
              <a:rPr lang="nb-NO" dirty="0"/>
              <a:t> på internett. Mens andre tenker gjerne ikke like mye over det. ​</a:t>
            </a:r>
          </a:p>
          <a:p>
            <a:endParaRPr lang="nb-NO" dirty="0"/>
          </a:p>
          <a:p>
            <a:r>
              <a:rPr lang="nb-NO" dirty="0"/>
              <a:t>Andre barn kan reagerer på at de ikke er </a:t>
            </a:r>
            <a:r>
              <a:rPr lang="nb-NO" dirty="0" err="1"/>
              <a:t>tilgjenglig</a:t>
            </a:r>
            <a:r>
              <a:rPr lang="nb-NO" dirty="0"/>
              <a:t> på mobil, som: "hvorfor svarer du ikke?". ​</a:t>
            </a:r>
          </a:p>
          <a:p>
            <a:endParaRPr lang="nb-NO" dirty="0"/>
          </a:p>
          <a:p>
            <a:r>
              <a:rPr lang="nb-NO" dirty="0"/>
              <a:t>Tidsbruk justeres etter årstid, sykdom, dager osv. Når det nærmer seg leggetid så tas mobilen vekk. Ikke være </a:t>
            </a:r>
            <a:r>
              <a:rPr lang="nb-NO" dirty="0" err="1"/>
              <a:t>tilgjenglig</a:t>
            </a:r>
            <a:r>
              <a:rPr lang="nb-NO" dirty="0"/>
              <a:t> etter </a:t>
            </a:r>
            <a:r>
              <a:rPr lang="nb-NO" dirty="0" err="1"/>
              <a:t>f.eks</a:t>
            </a:r>
            <a:r>
              <a:rPr lang="nb-NO" dirty="0"/>
              <a:t> </a:t>
            </a:r>
            <a:r>
              <a:rPr lang="nb-NO" dirty="0" err="1"/>
              <a:t>kl</a:t>
            </a:r>
            <a:r>
              <a:rPr lang="nb-NO" dirty="0"/>
              <a:t> 20. </a:t>
            </a:r>
          </a:p>
        </p:txBody>
      </p:sp>
    </p:spTree>
    <p:extLst>
      <p:ext uri="{BB962C8B-B14F-4D97-AF65-F5344CB8AC3E}">
        <p14:creationId xmlns:p14="http://schemas.microsoft.com/office/powerpoint/2010/main" val="267018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AAB5D-CC03-0547-72A1-CFA6036F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Mangal Pro "/>
              </a:rPr>
              <a:t>Case 3: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B424CDE-D326-A92D-D59F-B6DD23479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405" y="0"/>
            <a:ext cx="9189595" cy="6492875"/>
          </a:xfrm>
        </p:spPr>
      </p:pic>
    </p:spTree>
    <p:extLst>
      <p:ext uri="{BB962C8B-B14F-4D97-AF65-F5344CB8AC3E}">
        <p14:creationId xmlns:p14="http://schemas.microsoft.com/office/powerpoint/2010/main" val="16670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9A33EA6-93BB-FD05-0CDF-650842BBC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0874"/>
            <a:ext cx="9652411" cy="6837126"/>
          </a:xfrm>
        </p:spPr>
      </p:pic>
    </p:spTree>
    <p:extLst>
      <p:ext uri="{BB962C8B-B14F-4D97-AF65-F5344CB8AC3E}">
        <p14:creationId xmlns:p14="http://schemas.microsoft.com/office/powerpoint/2010/main" val="188181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27FEA-70AC-E284-BDAB-1A625472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case 3: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49696A-1C41-8C62-29E0-AB9D15BE6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Lav terskel for å si ifra. ​</a:t>
            </a:r>
          </a:p>
          <a:p>
            <a:endParaRPr lang="nb-NO" dirty="0"/>
          </a:p>
          <a:p>
            <a:r>
              <a:rPr lang="nb-NO" dirty="0"/>
              <a:t>Dialog mellom skole-hjem hvis det oppstår noe på skole eller fritid. </a:t>
            </a:r>
          </a:p>
        </p:txBody>
      </p:sp>
    </p:spTree>
    <p:extLst>
      <p:ext uri="{BB962C8B-B14F-4D97-AF65-F5344CB8AC3E}">
        <p14:creationId xmlns:p14="http://schemas.microsoft.com/office/powerpoint/2010/main" val="324219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35FD91-474B-75C5-0969-A07DB1A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nb-NO" sz="3200" dirty="0">
                <a:latin typeface="Mangal Pro "/>
                <a:cs typeface="Cavolini" panose="03000502040302020204" pitchFamily="66" charset="0"/>
              </a:rPr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92F30A-D9CA-D884-E1CA-B4ACD3AF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endParaRPr lang="nb-NO" sz="2000" dirty="0">
              <a:latin typeface="Mangal Pro "/>
              <a:cs typeface="Cavolini" panose="03000502040302020204" pitchFamily="66" charset="0"/>
            </a:endParaRPr>
          </a:p>
          <a:p>
            <a:r>
              <a:rPr lang="nb-NO" sz="2000" dirty="0">
                <a:latin typeface="Mangal Pro "/>
                <a:cs typeface="Cavolini" panose="03000502040302020204" pitchFamily="66" charset="0"/>
              </a:rPr>
              <a:t>Klassemiljø</a:t>
            </a:r>
          </a:p>
          <a:p>
            <a:r>
              <a:rPr lang="nb-NO" sz="2000" dirty="0">
                <a:latin typeface="Mangal Pro "/>
                <a:cs typeface="Cavolini" panose="03000502040302020204" pitchFamily="66" charset="0"/>
              </a:rPr>
              <a:t>Annet</a:t>
            </a:r>
          </a:p>
          <a:p>
            <a:r>
              <a:rPr lang="nb-NO" sz="2000" dirty="0">
                <a:latin typeface="Mangal Pro "/>
                <a:cs typeface="Cavolini" panose="03000502040302020204" pitchFamily="66" charset="0"/>
              </a:rPr>
              <a:t>På nett med barna  </a:t>
            </a:r>
            <a:r>
              <a:rPr lang="nb-NO" sz="2000" dirty="0">
                <a:latin typeface="Mangal Pro "/>
                <a:cs typeface="Cavolini" panose="03000502040302020204" pitchFamily="66" charset="0"/>
                <a:sym typeface="Wingdings" panose="05000000000000000000" pitchFamily="2" charset="2"/>
              </a:rPr>
              <a:t> FAU</a:t>
            </a:r>
            <a:endParaRPr lang="nb-NO" sz="2000" dirty="0">
              <a:latin typeface="Mangal Pro "/>
              <a:cs typeface="Cavolini" panose="03000502040302020204" pitchFamily="66" charset="0"/>
            </a:endParaRPr>
          </a:p>
          <a:p>
            <a:endParaRPr lang="nb-NO" sz="2000" dirty="0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To Do List Clipart | Free Download Clip Art | Free Clip Art | on ... -  ClipArt Best - ClipArt Best">
            <a:extLst>
              <a:ext uri="{FF2B5EF4-FFF2-40B4-BE49-F238E27FC236}">
                <a16:creationId xmlns:a16="http://schemas.microsoft.com/office/drawing/2014/main" id="{3E4FFE11-3183-6831-7020-537CC540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11" y="1367245"/>
            <a:ext cx="3764066" cy="37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6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llustrasjon av glade elever med TRIVSEL-tskjorter">
            <a:extLst>
              <a:ext uri="{FF2B5EF4-FFF2-40B4-BE49-F238E27FC236}">
                <a16:creationId xmlns:a16="http://schemas.microsoft.com/office/drawing/2014/main" id="{F5E108B4-3C92-4368-FE3B-D67433A5A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5B8BF4-EDD1-7923-9031-CCD89B11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Mangal Pro "/>
                <a:cs typeface="Cavolini" panose="03000502040302020204" pitchFamily="66" charset="0"/>
              </a:rPr>
              <a:t>Klassemiljø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B6D2D-67BB-577E-D449-DCA6CE13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6"/>
            <a:ext cx="3822189" cy="480695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Bedre klassemiljø enn det har vært.</a:t>
            </a:r>
          </a:p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Språkbruken har blitt mye bedre enn i høst, men jobbes fremdeles med. </a:t>
            </a:r>
          </a:p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Ikke perfekt, men er på veldig god vei!</a:t>
            </a:r>
          </a:p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Fremdeles enkelthendelser som skjer en gang i blant.</a:t>
            </a:r>
          </a:p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Tøff høst/vinter og start på året.</a:t>
            </a:r>
          </a:p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Rause elever</a:t>
            </a:r>
          </a:p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Livet og sånn </a:t>
            </a:r>
          </a:p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Gode holdninger og fine samtaler.</a:t>
            </a:r>
          </a:p>
          <a:p>
            <a:pPr>
              <a:buFontTx/>
              <a:buChar char="-"/>
            </a:pPr>
            <a:r>
              <a:rPr lang="nb-NO" sz="2000" dirty="0">
                <a:latin typeface="Mangal Pro "/>
                <a:cs typeface="Cavolini" panose="03000502040302020204" pitchFamily="66" charset="0"/>
              </a:rPr>
              <a:t>Gode på å inkludere (når de blir minnet på det). </a:t>
            </a:r>
          </a:p>
          <a:p>
            <a:pPr marL="0" indent="0">
              <a:buNone/>
            </a:pPr>
            <a:endParaRPr lang="nb-NO" sz="2000" dirty="0">
              <a:latin typeface="Mangal Pro "/>
            </a:endParaRP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8090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blomster, tegnefilm, clip art, illustrasjon&#10;&#10;Automatisk generert beskrivelse">
            <a:extLst>
              <a:ext uri="{FF2B5EF4-FFF2-40B4-BE49-F238E27FC236}">
                <a16:creationId xmlns:a16="http://schemas.microsoft.com/office/drawing/2014/main" id="{5817C16D-6FA3-2EAA-78B7-BB434D133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075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834E6DF-6B6E-CD84-D2C9-31E80F64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800" dirty="0">
                <a:latin typeface="Mangal" panose="020B0502040204020203" pitchFamily="18" charset="0"/>
                <a:cs typeface="Mangal" panose="020B0502040204020203" pitchFamily="18" charset="0"/>
              </a:rPr>
              <a:t>Annet: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0D09CE-83A9-6A27-1056-D545C871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Mangal" panose="02040503050203030202" pitchFamily="18" charset="0"/>
                <a:cs typeface="Mangal" panose="02040503050203030202" pitchFamily="18" charset="0"/>
              </a:rPr>
              <a:t>Vennegrupper</a:t>
            </a:r>
          </a:p>
          <a:p>
            <a:r>
              <a:rPr lang="nb-NO" sz="2400" dirty="0">
                <a:latin typeface="Mangal" panose="02040503050203030202" pitchFamily="18" charset="0"/>
                <a:cs typeface="Mangal" panose="02040503050203030202" pitchFamily="18" charset="0"/>
              </a:rPr>
              <a:t>Bursdag</a:t>
            </a:r>
          </a:p>
          <a:p>
            <a:r>
              <a:rPr lang="nb-NO" sz="2400" dirty="0">
                <a:latin typeface="Mangal" panose="02040503050203030202" pitchFamily="18" charset="0"/>
                <a:cs typeface="Mangal" panose="02040503050203030202" pitchFamily="18" charset="0"/>
              </a:rPr>
              <a:t>Telefon (aldersgrense)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6610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A776B-BD02-8B5E-57D1-86A50866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FAU- representant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260536-D2C0-CA7B-8503-5753DBA690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>
                <a:latin typeface="Century Gothic" panose="020B0502020202020204" pitchFamily="34" charset="0"/>
              </a:rPr>
              <a:t>Nytt valg til høsten! </a:t>
            </a:r>
          </a:p>
          <a:p>
            <a:pPr marL="0" indent="0">
              <a:buNone/>
            </a:pPr>
            <a:r>
              <a:rPr lang="nb-NO" sz="1600" b="0" i="0" dirty="0">
                <a:solidFill>
                  <a:srgbClr val="4D5156"/>
                </a:solidFill>
                <a:effectLst/>
                <a:latin typeface="Century Gothic" panose="020B0502020202020204" pitchFamily="34" charset="0"/>
              </a:rPr>
              <a:t>Foreldrerådet velger representanter til Foreldrerådets arbeidsutvalg (FAU) – én eller flere fra hver klasse. Til sammen utgjør de </a:t>
            </a:r>
            <a:r>
              <a:rPr lang="nb-NO" sz="1600" b="0" i="0" dirty="0">
                <a:solidFill>
                  <a:srgbClr val="040C28"/>
                </a:solidFill>
                <a:effectLst/>
                <a:latin typeface="Century Gothic" panose="020B0502020202020204" pitchFamily="34" charset="0"/>
              </a:rPr>
              <a:t>et utvalg som skal ha mulighet til å påvirke skolehverdagen og være en konstruktiv samarbeidspartner for skolen</a:t>
            </a:r>
            <a:r>
              <a:rPr lang="nb-NO" sz="1600" b="0" i="0" dirty="0">
                <a:solidFill>
                  <a:srgbClr val="4D5156"/>
                </a:solidFill>
                <a:effectLst/>
                <a:latin typeface="Century Gothic" panose="020B0502020202020204" pitchFamily="34" charset="0"/>
              </a:rPr>
              <a:t>. FAU kan komme med råd og innspill, men også ta opp saker på eget initiativ.</a:t>
            </a:r>
          </a:p>
          <a:p>
            <a:pPr marL="0" indent="0">
              <a:buNone/>
            </a:pPr>
            <a:endParaRPr lang="nb-NO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Noe som meldere seg nå?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11E2E-18CA-18DD-1F48-1DB288C55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675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Som medlem av FAU kan du få</a:t>
            </a:r>
            <a:r>
              <a:rPr lang="nb-NO" sz="24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br>
              <a:rPr lang="nb-NO" sz="1600" dirty="0">
                <a:latin typeface="Century Gothic" panose="020B0502020202020204" pitchFamily="34" charset="0"/>
              </a:rPr>
            </a:br>
            <a:r>
              <a:rPr lang="nb-NO" sz="16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•    Anledning til å bli godt kjent med skolens</a:t>
            </a:r>
          </a:p>
          <a:p>
            <a:pPr marL="0" indent="0">
              <a:buNone/>
            </a:pPr>
            <a:r>
              <a:rPr lang="nb-NO" sz="1600" dirty="0">
                <a:solidFill>
                  <a:srgbClr val="043D4E"/>
                </a:solidFill>
                <a:latin typeface="Century Gothic" panose="020B0502020202020204" pitchFamily="34" charset="0"/>
              </a:rPr>
              <a:t>   </a:t>
            </a:r>
            <a:r>
              <a:rPr lang="nb-NO" sz="16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    virksomhet.</a:t>
            </a:r>
          </a:p>
          <a:p>
            <a:pPr marL="0" indent="0">
              <a:buNone/>
            </a:pPr>
            <a:br>
              <a:rPr lang="nb-NO" sz="1600" dirty="0">
                <a:latin typeface="Century Gothic" panose="020B0502020202020204" pitchFamily="34" charset="0"/>
              </a:rPr>
            </a:br>
            <a:r>
              <a:rPr lang="nb-NO" sz="16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•    Anledning til å bli kjent med </a:t>
            </a:r>
            <a:r>
              <a:rPr lang="nb-NO" sz="1600" b="0" i="0" dirty="0" err="1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skolensledelse</a:t>
            </a:r>
            <a:r>
              <a:rPr lang="nb-NO" sz="16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. </a:t>
            </a:r>
          </a:p>
          <a:p>
            <a:pPr marL="0" indent="0">
              <a:buNone/>
            </a:pPr>
            <a:br>
              <a:rPr lang="nb-NO" sz="1600" dirty="0">
                <a:latin typeface="Century Gothic" panose="020B0502020202020204" pitchFamily="34" charset="0"/>
              </a:rPr>
            </a:br>
            <a:r>
              <a:rPr lang="nb-NO" sz="16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•    Anledning til å bli kjent med andre foreldre. </a:t>
            </a:r>
          </a:p>
          <a:p>
            <a:pPr marL="0" indent="0">
              <a:buNone/>
            </a:pPr>
            <a:br>
              <a:rPr lang="nb-NO" sz="1600" dirty="0">
                <a:latin typeface="Century Gothic" panose="020B0502020202020204" pitchFamily="34" charset="0"/>
              </a:rPr>
            </a:br>
            <a:r>
              <a:rPr lang="nb-NO" sz="16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•    Mulighet til å bidra til  kvalitetsutvikling av</a:t>
            </a:r>
          </a:p>
          <a:p>
            <a:pPr marL="0" indent="0">
              <a:buNone/>
            </a:pPr>
            <a:r>
              <a:rPr lang="nb-NO" sz="1600" dirty="0">
                <a:solidFill>
                  <a:srgbClr val="043D4E"/>
                </a:solidFill>
                <a:latin typeface="Century Gothic" panose="020B0502020202020204" pitchFamily="34" charset="0"/>
              </a:rPr>
              <a:t>      </a:t>
            </a:r>
            <a:r>
              <a:rPr lang="nb-NO" sz="16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 skolen. </a:t>
            </a:r>
          </a:p>
          <a:p>
            <a:pPr marL="0" indent="0">
              <a:buNone/>
            </a:pPr>
            <a:br>
              <a:rPr lang="nb-NO" sz="1600" dirty="0">
                <a:latin typeface="Century Gothic" panose="020B0502020202020204" pitchFamily="34" charset="0"/>
              </a:rPr>
            </a:br>
            <a:r>
              <a:rPr lang="nb-NO" sz="1600" b="0" i="0" dirty="0">
                <a:solidFill>
                  <a:srgbClr val="043D4E"/>
                </a:solidFill>
                <a:effectLst/>
                <a:latin typeface="Century Gothic" panose="020B0502020202020204" pitchFamily="34" charset="0"/>
              </a:rPr>
              <a:t>•    Bidra til en bedre skolehverdag for elevene.</a:t>
            </a:r>
            <a:endParaRPr lang="nb-NO" sz="16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Everybody PNG Picture, Everybody Stretched Out His Hand, Vector Png, Raise  Your Hands, Raise Your Hand PNG Image For Free Download | Raise your hand, Hand  clipart, His hands">
            <a:extLst>
              <a:ext uri="{FF2B5EF4-FFF2-40B4-BE49-F238E27FC236}">
                <a16:creationId xmlns:a16="http://schemas.microsoft.com/office/drawing/2014/main" id="{116AF4B9-688A-810E-F20A-83B7DA5A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355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3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9CB9368-6C7C-5ECF-661C-32401E9A6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09" r="9089" b="98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4C0AEF-81E1-83E2-D856-95A23D51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                                              </a:t>
            </a:r>
            <a:r>
              <a:rPr lang="en-US" sz="3700" b="1" dirty="0" err="1">
                <a:latin typeface="Mangal Pro "/>
              </a:rPr>
              <a:t>Innslag</a:t>
            </a:r>
            <a:r>
              <a:rPr lang="en-US" sz="3700" b="1" dirty="0">
                <a:latin typeface="Mangal Pro "/>
              </a:rPr>
              <a:t> </a:t>
            </a:r>
            <a:r>
              <a:rPr lang="en-US" sz="3700" b="1" dirty="0" err="1">
                <a:latin typeface="Mangal Pro "/>
              </a:rPr>
              <a:t>fra</a:t>
            </a:r>
            <a:r>
              <a:rPr lang="en-US" sz="3700" b="1" dirty="0">
                <a:latin typeface="Mangal Pro "/>
              </a:rPr>
              <a:t> FAU</a:t>
            </a: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CAA551-FB44-4322-F5AC-5BA78EC3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524"/>
            <a:ext cx="10515600" cy="1325563"/>
          </a:xfrm>
        </p:spPr>
        <p:txBody>
          <a:bodyPr/>
          <a:lstStyle/>
          <a:p>
            <a:r>
              <a:rPr lang="nb-NO" dirty="0">
                <a:latin typeface="Mangal Pro "/>
              </a:rPr>
              <a:t>Case 1: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F93319F-25D4-5206-2857-B2C7D191B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995" y="365124"/>
            <a:ext cx="8878148" cy="6269355"/>
          </a:xfrm>
        </p:spPr>
      </p:pic>
    </p:spTree>
    <p:extLst>
      <p:ext uri="{BB962C8B-B14F-4D97-AF65-F5344CB8AC3E}">
        <p14:creationId xmlns:p14="http://schemas.microsoft.com/office/powerpoint/2010/main" val="319150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2552F1E-40F0-4A05-2A3E-E4C020E2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45" y="262687"/>
            <a:ext cx="9465109" cy="6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A288C2-B73C-56A4-6C82-52DD777F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case 1: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522BF7-219E-1F90-6DD3-CB24BD49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520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Det er en selvfølge at alle blir invitert. Felles gruppe på Facebook gjør at det er lett å se hvem som har lest melding og ikke. ​</a:t>
            </a:r>
          </a:p>
          <a:p>
            <a:endParaRPr lang="nb-NO" dirty="0"/>
          </a:p>
          <a:p>
            <a:r>
              <a:rPr lang="nb-NO" dirty="0"/>
              <a:t>Lav terskel å si ifra hvis noen opplever at sitt barn blir ekskludert. ​</a:t>
            </a:r>
          </a:p>
          <a:p>
            <a:endParaRPr lang="nb-NO" dirty="0"/>
          </a:p>
          <a:p>
            <a:r>
              <a:rPr lang="nb-NO" dirty="0"/>
              <a:t>Har felles kjøreregler for bursdager. ​</a:t>
            </a:r>
          </a:p>
          <a:p>
            <a:endParaRPr lang="nb-NO" dirty="0"/>
          </a:p>
          <a:p>
            <a:r>
              <a:rPr lang="nb-NO" dirty="0"/>
              <a:t>Sosiale medier kan gi et glansbilde. Gjøre barna  obs på dette.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Sette grense for at </a:t>
            </a:r>
            <a:r>
              <a:rPr lang="nb-NO" dirty="0" err="1"/>
              <a:t>f.eks</a:t>
            </a:r>
            <a:r>
              <a:rPr lang="nb-NO" dirty="0"/>
              <a:t> </a:t>
            </a:r>
            <a:r>
              <a:rPr lang="nb-NO" dirty="0" err="1"/>
              <a:t>kl</a:t>
            </a:r>
            <a:r>
              <a:rPr lang="nb-NO" dirty="0"/>
              <a:t> 20 skal ikke elevene snakke med </a:t>
            </a:r>
            <a:r>
              <a:rPr lang="nb-NO" dirty="0" err="1"/>
              <a:t>hverande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439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4f31b0-344e-4847-9751-f3970420cb57">
      <Terms xmlns="http://schemas.microsoft.com/office/infopath/2007/PartnerControls"/>
    </lcf76f155ced4ddcb4097134ff3c332f>
    <TaxCatchAll xmlns="d17a52b1-06ba-4cdc-94a7-7359e67f151a" xsi:nil="true"/>
    <Lesekurs_x003a_Samansettetekstar xmlns="714f31b0-344e-4847-9751-f3970420cb57" xsi:nil="true"/>
    <Tanya xmlns="714f31b0-344e-4847-9751-f3970420cb57">
      <UserInfo>
        <DisplayName/>
        <AccountId xsi:nil="true"/>
        <AccountType/>
      </UserInfo>
    </Tany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A85E59018A1D41A29A18306119E731" ma:contentTypeVersion="20" ma:contentTypeDescription="Opprett et nytt dokument." ma:contentTypeScope="" ma:versionID="4ffe1bf118775055f5de8fec599e180b">
  <xsd:schema xmlns:xsd="http://www.w3.org/2001/XMLSchema" xmlns:xs="http://www.w3.org/2001/XMLSchema" xmlns:p="http://schemas.microsoft.com/office/2006/metadata/properties" xmlns:ns2="714f31b0-344e-4847-9751-f3970420cb57" xmlns:ns3="d17a52b1-06ba-4cdc-94a7-7359e67f151a" targetNamespace="http://schemas.microsoft.com/office/2006/metadata/properties" ma:root="true" ma:fieldsID="ca7b89ba3438a50e73c142baedca2a78" ns2:_="" ns3:_="">
    <xsd:import namespace="714f31b0-344e-4847-9751-f3970420cb57"/>
    <xsd:import namespace="d17a52b1-06ba-4cdc-94a7-7359e67f1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esekurs_x003a_Samansettetekstar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Tany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f31b0-344e-4847-9751-f3970420c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esekurs_x003a_Samansettetekstar" ma:index="19" nillable="true" ma:displayName="Lesekurs: Samansette tekstar" ma:description="17.08-16.09" ma:format="Dropdown" ma:internalName="Lesekurs_x003a_Samansettetekstar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03b2a893-277a-420a-88ce-b5e755706f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anya" ma:index="26" nillable="true" ma:displayName="Tanya" ma:format="Dropdown" ma:list="UserInfo" ma:SharePointGroup="0" ma:internalName="Tany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a52b1-06ba-4cdc-94a7-7359e67f1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3bc91e5-d7d2-41d2-8436-ce721430eb85}" ma:internalName="TaxCatchAll" ma:showField="CatchAllData" ma:web="d17a52b1-06ba-4cdc-94a7-7359e67f1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B2E27-74ED-444C-84A8-F8F974AB2C49}">
  <ds:schemaRefs>
    <ds:schemaRef ds:uri="http://schemas.microsoft.com/office/2006/metadata/properties"/>
    <ds:schemaRef ds:uri="http://schemas.microsoft.com/office/infopath/2007/PartnerControls"/>
    <ds:schemaRef ds:uri="714f31b0-344e-4847-9751-f3970420cb57"/>
    <ds:schemaRef ds:uri="d17a52b1-06ba-4cdc-94a7-7359e67f151a"/>
  </ds:schemaRefs>
</ds:datastoreItem>
</file>

<file path=customXml/itemProps2.xml><?xml version="1.0" encoding="utf-8"?>
<ds:datastoreItem xmlns:ds="http://schemas.openxmlformats.org/officeDocument/2006/customXml" ds:itemID="{0E768039-90D4-41DB-9A1E-DFC4EE541E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C0F5E8-6E4B-4A07-9BE7-9381E8EAE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f31b0-344e-4847-9751-f3970420cb57"/>
    <ds:schemaRef ds:uri="d17a52b1-06ba-4cdc-94a7-7359e67f1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932</Words>
  <Application>Microsoft Office PowerPoint</Application>
  <PresentationFormat>Widescreen</PresentationFormat>
  <Paragraphs>82</Paragraphs>
  <Slides>15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Cavolini</vt:lpstr>
      <vt:lpstr>Century Gothic</vt:lpstr>
      <vt:lpstr>Mangal</vt:lpstr>
      <vt:lpstr>Mangal Pro </vt:lpstr>
      <vt:lpstr>Office-tema</vt:lpstr>
      <vt:lpstr>Velkommen til foreldremøte for 4A i samarbeid med FAU    </vt:lpstr>
      <vt:lpstr>Agenda</vt:lpstr>
      <vt:lpstr>Klassemiljø</vt:lpstr>
      <vt:lpstr>Annet:</vt:lpstr>
      <vt:lpstr>FAU- representant</vt:lpstr>
      <vt:lpstr>                                              Innslag fra FAU      </vt:lpstr>
      <vt:lpstr>Case 1:</vt:lpstr>
      <vt:lpstr>PowerPoint-presentasjon</vt:lpstr>
      <vt:lpstr>Oppsummering case 1:</vt:lpstr>
      <vt:lpstr>Case 2:</vt:lpstr>
      <vt:lpstr>PowerPoint-presentasjon</vt:lpstr>
      <vt:lpstr>Oppsummering case 2: </vt:lpstr>
      <vt:lpstr>Case 3: </vt:lpstr>
      <vt:lpstr>PowerPoint-presentasjon</vt:lpstr>
      <vt:lpstr>Oppsummering case 3: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Martina Kjeilen</dc:creator>
  <cp:lastModifiedBy>Diana Nygård</cp:lastModifiedBy>
  <cp:revision>8</cp:revision>
  <dcterms:created xsi:type="dcterms:W3CDTF">2023-08-17T19:58:40Z</dcterms:created>
  <dcterms:modified xsi:type="dcterms:W3CDTF">2024-03-20T13:59:56Z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0x010100D5A85E59018A1D41A29A18306119E731</vt:lpwstr>
  </property>
</Properties>
</file>