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79" r:id="rId3"/>
  </p:sldIdLst>
  <p:sldSz cx="9906000" cy="6858000" type="A4"/>
  <p:notesSz cx="6810375" cy="9942513"/>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B30"/>
    <a:srgbClr val="945027"/>
    <a:srgbClr val="53C2FF"/>
    <a:srgbClr val="819AD4"/>
    <a:srgbClr val="218F7C"/>
    <a:srgbClr val="FFB628"/>
    <a:srgbClr val="B01621"/>
    <a:srgbClr val="FF7CC7"/>
    <a:srgbClr val="62D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81"/>
  </p:normalViewPr>
  <p:slideViewPr>
    <p:cSldViewPr snapToGrid="0" snapToObjects="1">
      <p:cViewPr>
        <p:scale>
          <a:sx n="100" d="100"/>
          <a:sy n="100" d="100"/>
        </p:scale>
        <p:origin x="60" y="-115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nb-NO"/>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Click to edit Master subtitle style</a:t>
            </a:r>
          </a:p>
        </p:txBody>
      </p:sp>
      <p:sp>
        <p:nvSpPr>
          <p:cNvPr id="4" name="Date Placeholder 3"/>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Vertical Text Placeholder 2"/>
          <p:cNvSpPr>
            <a:spLocks noGrp="1"/>
          </p:cNvSpPr>
          <p:nvPr>
            <p:ph type="body" orient="vert" idx="1"/>
          </p:nvPr>
        </p:nvSpPr>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nb-NO"/>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nb-NO"/>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Click to edit Master text styles</a:t>
            </a:r>
          </a:p>
        </p:txBody>
      </p:sp>
      <p:sp>
        <p:nvSpPr>
          <p:cNvPr id="4" name="Date Placeholder 3"/>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Date Placeholder 4"/>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nb-NO"/>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7" name="Date Placeholder 6"/>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8" name="Footer Placeholder 7"/>
          <p:cNvSpPr>
            <a:spLocks noGrp="1"/>
          </p:cNvSpPr>
          <p:nvPr>
            <p:ph type="ftr" sz="quarter" idx="11"/>
          </p:nvPr>
        </p:nvSpPr>
        <p:spPr/>
        <p:txBody>
          <a:bodyPr/>
          <a:lstStyle/>
          <a:p>
            <a:endParaRPr lang="nb-NO" dirty="0"/>
          </a:p>
        </p:txBody>
      </p:sp>
      <p:sp>
        <p:nvSpPr>
          <p:cNvPr id="9" name="Slide Number Placeholder 8"/>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Date Placeholder 2"/>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nb-NO"/>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nb-NO"/>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E0795091-1453-6947-9D77-D8A565047737}" type="datetimeFigureOut">
              <a:rPr lang="nb-NO" smtClean="0"/>
              <a:pPr/>
              <a:t>16.12.2020</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nb-NO"/>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95091-1453-6947-9D77-D8A565047737}" type="datetimeFigureOut">
              <a:rPr lang="nb-NO" smtClean="0"/>
              <a:pPr/>
              <a:t>16.12.2020</a:t>
            </a:fld>
            <a:endParaRPr lang="nb-NO"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150F4-6780-C84E-B965-7627CF53EC23}"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tairs1-4.cappelendamm.no/oppgavetre/seksjon.html?tid=1110242"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stairs1-4-lyd.cappelendamm.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Slide17.jpg"/>
          <p:cNvPicPr>
            <a:picLocks noChangeAspect="1"/>
          </p:cNvPicPr>
          <p:nvPr/>
        </p:nvPicPr>
        <p:blipFill>
          <a:blip r:embed="rId2"/>
          <a:stretch>
            <a:fillRect/>
          </a:stretch>
        </p:blipFill>
        <p:spPr>
          <a:xfrm>
            <a:off x="0" y="0"/>
            <a:ext cx="9906000" cy="6858000"/>
          </a:xfrm>
          <a:prstGeom prst="rect">
            <a:avLst/>
          </a:prstGeom>
        </p:spPr>
      </p:pic>
      <p:sp>
        <p:nvSpPr>
          <p:cNvPr id="3" name="TextBox 2"/>
          <p:cNvSpPr txBox="1"/>
          <p:nvPr/>
        </p:nvSpPr>
        <p:spPr>
          <a:xfrm>
            <a:off x="499612" y="2832853"/>
            <a:ext cx="1846229" cy="492443"/>
          </a:xfrm>
          <a:prstGeom prst="rect">
            <a:avLst/>
          </a:prstGeom>
          <a:noFill/>
        </p:spPr>
        <p:txBody>
          <a:bodyPr wrap="square" rtlCol="0">
            <a:spAutoFit/>
          </a:bodyPr>
          <a:lstStyle/>
          <a:p>
            <a:pPr algn="ctr"/>
            <a:r>
              <a:rPr lang="nb-NO" sz="2600" dirty="0">
                <a:solidFill>
                  <a:srgbClr val="218F7C"/>
                </a:solidFill>
                <a:latin typeface="KG Blank Space Sketch"/>
                <a:cs typeface="KG Blank Space Sketch"/>
              </a:rPr>
              <a:t>MAN</a:t>
            </a:r>
          </a:p>
        </p:txBody>
      </p:sp>
      <p:sp>
        <p:nvSpPr>
          <p:cNvPr id="4" name="TextBox 3"/>
          <p:cNvSpPr txBox="1"/>
          <p:nvPr/>
        </p:nvSpPr>
        <p:spPr>
          <a:xfrm>
            <a:off x="2355366" y="2832853"/>
            <a:ext cx="1592229" cy="492443"/>
          </a:xfrm>
          <a:prstGeom prst="rect">
            <a:avLst/>
          </a:prstGeom>
          <a:noFill/>
        </p:spPr>
        <p:txBody>
          <a:bodyPr wrap="square" rtlCol="0">
            <a:spAutoFit/>
          </a:bodyPr>
          <a:lstStyle/>
          <a:p>
            <a:pPr algn="ctr"/>
            <a:r>
              <a:rPr lang="nb-NO" sz="2600" dirty="0">
                <a:solidFill>
                  <a:srgbClr val="218F7C"/>
                </a:solidFill>
                <a:latin typeface="KG Blank Space Sketch"/>
                <a:cs typeface="KG Blank Space Sketch"/>
              </a:rPr>
              <a:t>TIRS</a:t>
            </a:r>
          </a:p>
        </p:txBody>
      </p:sp>
      <p:sp>
        <p:nvSpPr>
          <p:cNvPr id="5" name="TextBox 4"/>
          <p:cNvSpPr txBox="1"/>
          <p:nvPr/>
        </p:nvSpPr>
        <p:spPr>
          <a:xfrm>
            <a:off x="4147620" y="2832853"/>
            <a:ext cx="1592229" cy="492443"/>
          </a:xfrm>
          <a:prstGeom prst="rect">
            <a:avLst/>
          </a:prstGeom>
          <a:noFill/>
        </p:spPr>
        <p:txBody>
          <a:bodyPr wrap="square" rtlCol="0">
            <a:spAutoFit/>
          </a:bodyPr>
          <a:lstStyle/>
          <a:p>
            <a:pPr algn="ctr"/>
            <a:r>
              <a:rPr lang="nb-NO" sz="2600" dirty="0">
                <a:solidFill>
                  <a:srgbClr val="218F7C"/>
                </a:solidFill>
                <a:latin typeface="KG Blank Space Sketch"/>
                <a:cs typeface="KG Blank Space Sketch"/>
              </a:rPr>
              <a:t>ONS</a:t>
            </a:r>
          </a:p>
        </p:txBody>
      </p:sp>
      <p:sp>
        <p:nvSpPr>
          <p:cNvPr id="6" name="TextBox 5"/>
          <p:cNvSpPr txBox="1"/>
          <p:nvPr/>
        </p:nvSpPr>
        <p:spPr>
          <a:xfrm>
            <a:off x="5955749" y="2832853"/>
            <a:ext cx="1592229" cy="492443"/>
          </a:xfrm>
          <a:prstGeom prst="rect">
            <a:avLst/>
          </a:prstGeom>
          <a:noFill/>
        </p:spPr>
        <p:txBody>
          <a:bodyPr wrap="square" rtlCol="0">
            <a:spAutoFit/>
          </a:bodyPr>
          <a:lstStyle/>
          <a:p>
            <a:pPr algn="ctr"/>
            <a:r>
              <a:rPr lang="nb-NO" sz="2600" dirty="0">
                <a:solidFill>
                  <a:srgbClr val="218F7C"/>
                </a:solidFill>
                <a:latin typeface="KG Blank Space Sketch"/>
                <a:cs typeface="KG Blank Space Sketch"/>
              </a:rPr>
              <a:t>TORS</a:t>
            </a:r>
          </a:p>
        </p:txBody>
      </p:sp>
      <p:sp>
        <p:nvSpPr>
          <p:cNvPr id="7" name="TextBox 6"/>
          <p:cNvSpPr txBox="1"/>
          <p:nvPr/>
        </p:nvSpPr>
        <p:spPr>
          <a:xfrm>
            <a:off x="7770228" y="2832853"/>
            <a:ext cx="1592229" cy="492443"/>
          </a:xfrm>
          <a:prstGeom prst="rect">
            <a:avLst/>
          </a:prstGeom>
          <a:noFill/>
        </p:spPr>
        <p:txBody>
          <a:bodyPr wrap="square" rtlCol="0">
            <a:spAutoFit/>
          </a:bodyPr>
          <a:lstStyle/>
          <a:p>
            <a:pPr algn="ctr"/>
            <a:r>
              <a:rPr lang="nb-NO" sz="2600" dirty="0">
                <a:solidFill>
                  <a:srgbClr val="218F7C"/>
                </a:solidFill>
                <a:latin typeface="KG Blank Space Sketch"/>
                <a:cs typeface="KG Blank Space Sketch"/>
              </a:rPr>
              <a:t>FRE</a:t>
            </a:r>
          </a:p>
        </p:txBody>
      </p:sp>
      <p:sp>
        <p:nvSpPr>
          <p:cNvPr id="8" name="TextBox 7"/>
          <p:cNvSpPr txBox="1"/>
          <p:nvPr/>
        </p:nvSpPr>
        <p:spPr>
          <a:xfrm>
            <a:off x="6115847" y="369233"/>
            <a:ext cx="597689" cy="646331"/>
          </a:xfrm>
          <a:prstGeom prst="rect">
            <a:avLst/>
          </a:prstGeom>
          <a:noFill/>
        </p:spPr>
        <p:txBody>
          <a:bodyPr wrap="square" rtlCol="0">
            <a:spAutoFit/>
          </a:bodyPr>
          <a:lstStyle/>
          <a:p>
            <a:pPr algn="ctr"/>
            <a:r>
              <a:rPr lang="nb-NO" b="1" dirty="0">
                <a:latin typeface="KG Payphone"/>
                <a:cs typeface="KG Payphone"/>
              </a:rPr>
              <a:t>UKE </a:t>
            </a:r>
          </a:p>
          <a:p>
            <a:pPr algn="ctr"/>
            <a:r>
              <a:rPr lang="nb-NO" b="1" dirty="0">
                <a:latin typeface="KG Payphone"/>
                <a:cs typeface="KG Payphone"/>
              </a:rPr>
              <a:t>1</a:t>
            </a:r>
          </a:p>
        </p:txBody>
      </p:sp>
      <p:sp>
        <p:nvSpPr>
          <p:cNvPr id="9" name="TextBox 8"/>
          <p:cNvSpPr txBox="1"/>
          <p:nvPr/>
        </p:nvSpPr>
        <p:spPr>
          <a:xfrm>
            <a:off x="547238" y="3325296"/>
            <a:ext cx="1649378" cy="3170099"/>
          </a:xfrm>
          <a:prstGeom prst="rect">
            <a:avLst/>
          </a:prstGeom>
          <a:noFill/>
        </p:spPr>
        <p:txBody>
          <a:bodyPr wrap="square" rtlCol="0">
            <a:spAutoFit/>
          </a:bodyPr>
          <a:lstStyle/>
          <a:p>
            <a:pPr algn="ctr"/>
            <a:r>
              <a:rPr lang="nb-NO" sz="1800" b="0" i="0" u="none" strike="noStrike" baseline="0" dirty="0">
                <a:solidFill>
                  <a:srgbClr val="000000"/>
                </a:solidFill>
                <a:latin typeface="Calibri" panose="020F0502020204030204" pitchFamily="34" charset="0"/>
              </a:rPr>
              <a:t> </a:t>
            </a:r>
            <a:r>
              <a:rPr lang="nb-NO" sz="1400" b="1" i="0" u="sng" strike="noStrike" baseline="0" dirty="0">
                <a:solidFill>
                  <a:srgbClr val="000000"/>
                </a:solidFill>
                <a:latin typeface="KG Blank Space Sketch"/>
              </a:rPr>
              <a:t>Samling</a:t>
            </a:r>
          </a:p>
          <a:p>
            <a:pPr algn="ctr"/>
            <a:endParaRPr lang="nb-NO" sz="1400" b="1" i="0" u="sng" strike="noStrike" baseline="0" dirty="0">
              <a:solidFill>
                <a:srgbClr val="000000"/>
              </a:solidFill>
              <a:latin typeface="KG Blank Space Sketch"/>
            </a:endParaRPr>
          </a:p>
          <a:p>
            <a:pPr algn="ctr"/>
            <a:r>
              <a:rPr lang="nb-NO" sz="1400" b="1" i="0" u="sng" strike="noStrike" baseline="0" dirty="0">
                <a:solidFill>
                  <a:srgbClr val="000000"/>
                </a:solidFill>
                <a:latin typeface="KG Blank Space Sketch"/>
              </a:rPr>
              <a:t>Matematikk</a:t>
            </a:r>
            <a:endParaRPr lang="nb-NO" sz="1400" b="0" i="0" u="sng" strike="noStrike" baseline="0" dirty="0">
              <a:solidFill>
                <a:srgbClr val="000000"/>
              </a:solidFill>
              <a:latin typeface="KG Blank Space Sketch"/>
            </a:endParaRPr>
          </a:p>
          <a:p>
            <a:pPr algn="ctr"/>
            <a:r>
              <a:rPr lang="nb-NO" sz="1400" b="0" i="0" u="none" strike="noStrike" dirty="0">
                <a:solidFill>
                  <a:srgbClr val="000000"/>
                </a:solidFill>
                <a:effectLst/>
                <a:latin typeface="KG Blank Space Sketch"/>
              </a:rPr>
              <a:t>Praktiske oppgaver og arbeid med konkreter</a:t>
            </a:r>
            <a:r>
              <a:rPr lang="nb-NO" sz="1400" b="0" i="0" dirty="0">
                <a:solidFill>
                  <a:srgbClr val="000000"/>
                </a:solidFill>
                <a:effectLst/>
                <a:latin typeface="KG Blank Space Sketch"/>
              </a:rPr>
              <a:t>​</a:t>
            </a:r>
            <a:endParaRPr lang="nb-NO" sz="1400" b="0" i="0" u="none" strike="noStrike" baseline="0" dirty="0">
              <a:solidFill>
                <a:srgbClr val="000000"/>
              </a:solidFill>
              <a:latin typeface="KG Blank Space Sketch"/>
            </a:endParaRPr>
          </a:p>
          <a:p>
            <a:pPr algn="ctr"/>
            <a:endParaRPr lang="nb-NO" sz="1400" b="1" i="0" u="sng" strike="noStrike" baseline="0" dirty="0">
              <a:solidFill>
                <a:srgbClr val="000000"/>
              </a:solidFill>
              <a:latin typeface="KG Blank Space Sketch"/>
            </a:endParaRPr>
          </a:p>
          <a:p>
            <a:pPr algn="ctr"/>
            <a:r>
              <a:rPr lang="nb-NO" sz="1400" b="1" i="0" u="sng" strike="noStrike" baseline="0" dirty="0">
                <a:solidFill>
                  <a:srgbClr val="000000"/>
                </a:solidFill>
                <a:latin typeface="KG Blank Space Sketch"/>
              </a:rPr>
              <a:t>Norsk</a:t>
            </a:r>
            <a:endParaRPr lang="nb-NO" sz="1400" b="0" i="0" u="sng" strike="noStrike" baseline="0" dirty="0">
              <a:solidFill>
                <a:srgbClr val="000000"/>
              </a:solidFill>
              <a:latin typeface="KG Blank Space Sketch"/>
            </a:endParaRPr>
          </a:p>
          <a:p>
            <a:pPr algn="ctr"/>
            <a:r>
              <a:rPr lang="nb-NO" sz="1400" b="0" i="0" u="none" strike="noStrike" baseline="0" dirty="0">
                <a:solidFill>
                  <a:srgbClr val="000000"/>
                </a:solidFill>
                <a:latin typeface="KG Blank Space Sketch"/>
              </a:rPr>
              <a:t>Lesegruppe</a:t>
            </a:r>
          </a:p>
          <a:p>
            <a:pPr algn="ctr"/>
            <a:r>
              <a:rPr lang="nb-NO" sz="1400" b="0" i="0" u="none" strike="noStrike" baseline="0" dirty="0">
                <a:solidFill>
                  <a:srgbClr val="000000"/>
                </a:solidFill>
                <a:latin typeface="KG Blank Space Sketch"/>
              </a:rPr>
              <a:t>Arbeid med </a:t>
            </a:r>
            <a:r>
              <a:rPr lang="nb-NO" sz="1400" b="0" i="0" u="none" strike="noStrike" baseline="0" dirty="0" err="1">
                <a:solidFill>
                  <a:srgbClr val="000000"/>
                </a:solidFill>
                <a:latin typeface="KG Blank Space Sketch"/>
              </a:rPr>
              <a:t>øveord</a:t>
            </a:r>
            <a:endParaRPr lang="nb-NO" sz="1400" b="0" i="0" u="none" strike="noStrike" baseline="0" dirty="0">
              <a:solidFill>
                <a:srgbClr val="000000"/>
              </a:solidFill>
              <a:latin typeface="KG Blank Space Sketch"/>
            </a:endParaRPr>
          </a:p>
          <a:p>
            <a:pPr algn="ctr"/>
            <a:r>
              <a:rPr lang="nb-NO" sz="1400" b="1" i="0" u="sng" strike="noStrike" baseline="0" dirty="0" err="1">
                <a:solidFill>
                  <a:srgbClr val="000000"/>
                </a:solidFill>
                <a:latin typeface="KG Blank Space Sketch"/>
              </a:rPr>
              <a:t>Krle</a:t>
            </a:r>
            <a:endParaRPr lang="nb-NO" sz="1400" b="0" i="0" u="sng" strike="noStrike" baseline="0" dirty="0">
              <a:solidFill>
                <a:srgbClr val="000000"/>
              </a:solidFill>
              <a:latin typeface="KG Blank Space Sketch"/>
            </a:endParaRPr>
          </a:p>
          <a:p>
            <a:pPr algn="ctr"/>
            <a:endParaRPr lang="nb-NO" sz="1400" b="0" i="0" u="none" strike="noStrike" baseline="0" dirty="0">
              <a:solidFill>
                <a:srgbClr val="000000"/>
              </a:solidFill>
              <a:latin typeface="KG Blank Space Sketch"/>
            </a:endParaRPr>
          </a:p>
          <a:p>
            <a:pPr algn="ctr"/>
            <a:r>
              <a:rPr lang="nb-NO" sz="1400" b="1" i="0" u="sng" strike="noStrike" baseline="0" dirty="0">
                <a:solidFill>
                  <a:srgbClr val="000000"/>
                </a:solidFill>
                <a:latin typeface="KG Blank Space Sketch"/>
              </a:rPr>
              <a:t>Plantime</a:t>
            </a:r>
            <a:endParaRPr lang="nb-NO" sz="1400" b="0" i="0" u="sng" strike="noStrike" baseline="0" dirty="0">
              <a:solidFill>
                <a:srgbClr val="000000"/>
              </a:solidFill>
              <a:latin typeface="KG Blank Space Sketch"/>
            </a:endParaRPr>
          </a:p>
          <a:p>
            <a:pPr algn="ctr"/>
            <a:r>
              <a:rPr lang="nb-NO" sz="1400" b="0" i="0" u="none" strike="noStrike" baseline="0" dirty="0">
                <a:solidFill>
                  <a:srgbClr val="000000"/>
                </a:solidFill>
                <a:latin typeface="KG Blank Space Sketch"/>
              </a:rPr>
              <a:t>Lesegrupper</a:t>
            </a:r>
            <a:endParaRPr lang="nb-NO" sz="1400" b="1" dirty="0">
              <a:latin typeface="KG Blank Space Sketch"/>
              <a:cs typeface="KG Payphone"/>
            </a:endParaRPr>
          </a:p>
        </p:txBody>
      </p:sp>
      <p:sp>
        <p:nvSpPr>
          <p:cNvPr id="10" name="TextBox 9"/>
          <p:cNvSpPr txBox="1"/>
          <p:nvPr/>
        </p:nvSpPr>
        <p:spPr>
          <a:xfrm>
            <a:off x="2355366" y="3323807"/>
            <a:ext cx="1608104" cy="3323987"/>
          </a:xfrm>
          <a:prstGeom prst="rect">
            <a:avLst/>
          </a:prstGeom>
          <a:noFill/>
        </p:spPr>
        <p:txBody>
          <a:bodyPr wrap="square" rtlCol="0">
            <a:spAutoFit/>
          </a:bodyPr>
          <a:lstStyle/>
          <a:p>
            <a:pPr algn="ctr"/>
            <a:r>
              <a:rPr lang="nb-NO" sz="1400" b="1" i="0" u="sng" strike="noStrike" baseline="0" dirty="0">
                <a:solidFill>
                  <a:srgbClr val="000000"/>
                </a:solidFill>
                <a:latin typeface="KG Blank Space Sketch"/>
              </a:rPr>
              <a:t>Samling</a:t>
            </a:r>
          </a:p>
          <a:p>
            <a:pPr algn="ctr"/>
            <a:r>
              <a:rPr lang="nb-NO" sz="1400" b="1" u="sng" dirty="0">
                <a:solidFill>
                  <a:srgbClr val="000000"/>
                </a:solidFill>
                <a:latin typeface="KG Blank Space Sketch"/>
              </a:rPr>
              <a:t>Norsk</a:t>
            </a:r>
          </a:p>
          <a:p>
            <a:pPr algn="ctr"/>
            <a:r>
              <a:rPr lang="nb-NO" sz="1400" b="0" i="0" strike="noStrike" baseline="0" dirty="0">
                <a:solidFill>
                  <a:srgbClr val="000000"/>
                </a:solidFill>
                <a:latin typeface="KG Blank Space Sketch"/>
              </a:rPr>
              <a:t>Skrive ord med stum d</a:t>
            </a:r>
          </a:p>
          <a:p>
            <a:pPr algn="ctr"/>
            <a:r>
              <a:rPr lang="nb-NO" sz="1400" b="1" u="sng" dirty="0">
                <a:solidFill>
                  <a:srgbClr val="000000"/>
                </a:solidFill>
                <a:latin typeface="KG Blank Space Sketch"/>
              </a:rPr>
              <a:t>Engelsk</a:t>
            </a:r>
          </a:p>
          <a:p>
            <a:pPr algn="ctr"/>
            <a:r>
              <a:rPr lang="nb-NO" sz="1400" b="0" i="0" strike="noStrike" baseline="0" dirty="0" err="1">
                <a:solidFill>
                  <a:srgbClr val="000000"/>
                </a:solidFill>
                <a:latin typeface="KG Blank Space Sketch"/>
              </a:rPr>
              <a:t>Husord</a:t>
            </a:r>
            <a:r>
              <a:rPr lang="nb-NO" sz="1400" b="0" i="0" strike="noStrike" baseline="0" dirty="0">
                <a:solidFill>
                  <a:srgbClr val="000000"/>
                </a:solidFill>
                <a:latin typeface="KG Blank Space Sketch"/>
              </a:rPr>
              <a:t> </a:t>
            </a:r>
            <a:r>
              <a:rPr lang="nb-NO" sz="1400" b="0" i="0" strike="noStrike" baseline="0" dirty="0" err="1">
                <a:solidFill>
                  <a:srgbClr val="000000"/>
                </a:solidFill>
                <a:latin typeface="KG Blank Space Sketch"/>
              </a:rPr>
              <a:t>flashcards</a:t>
            </a:r>
            <a:endParaRPr lang="nb-NO" sz="1400" b="0" i="0" strike="noStrike" baseline="0" dirty="0">
              <a:solidFill>
                <a:srgbClr val="000000"/>
              </a:solidFill>
              <a:latin typeface="KG Blank Space Sketch"/>
            </a:endParaRPr>
          </a:p>
          <a:p>
            <a:pPr algn="ctr"/>
            <a:r>
              <a:rPr lang="nb-NO" sz="1400" b="0" i="0" strike="noStrike" baseline="0" dirty="0">
                <a:solidFill>
                  <a:srgbClr val="000000"/>
                </a:solidFill>
                <a:latin typeface="KG Blank Space Sketch"/>
              </a:rPr>
              <a:t>Snakke om egen adresse</a:t>
            </a:r>
          </a:p>
          <a:p>
            <a:pPr algn="ctr"/>
            <a:r>
              <a:rPr lang="nb-NO" sz="1400" b="1" u="sng" dirty="0">
                <a:solidFill>
                  <a:srgbClr val="000000"/>
                </a:solidFill>
                <a:latin typeface="KG Blank Space Sketch"/>
              </a:rPr>
              <a:t>Matematikk</a:t>
            </a:r>
          </a:p>
          <a:p>
            <a:pPr algn="ctr"/>
            <a:r>
              <a:rPr lang="nb-NO" sz="1400" b="0" i="0" u="none" strike="noStrike" dirty="0">
                <a:solidFill>
                  <a:srgbClr val="000000"/>
                </a:solidFill>
                <a:effectLst/>
                <a:latin typeface="KG Blank Space Sketch"/>
              </a:rPr>
              <a:t>Stasjoner: Divisjonsspill, </a:t>
            </a:r>
            <a:r>
              <a:rPr lang="nb-NO" sz="1400" b="0" i="0" u="none" strike="noStrike" dirty="0" err="1">
                <a:solidFill>
                  <a:srgbClr val="000000"/>
                </a:solidFill>
                <a:effectLst/>
                <a:latin typeface="KG Blank Space Sketch"/>
              </a:rPr>
              <a:t>Ipad</a:t>
            </a:r>
            <a:r>
              <a:rPr lang="nb-NO" sz="1400" b="0" i="0" u="none" strike="noStrike" dirty="0">
                <a:solidFill>
                  <a:srgbClr val="000000"/>
                </a:solidFill>
                <a:effectLst/>
                <a:latin typeface="KG Blank Space Sketch"/>
              </a:rPr>
              <a:t>, regne-oppgaver </a:t>
            </a:r>
            <a:endParaRPr lang="nb-NO" sz="1400" b="0" i="0" u="sng" strike="noStrike" baseline="0" dirty="0">
              <a:solidFill>
                <a:srgbClr val="000000"/>
              </a:solidFill>
              <a:latin typeface="KG Blank Space Sketch"/>
            </a:endParaRPr>
          </a:p>
          <a:p>
            <a:pPr algn="ctr"/>
            <a:endParaRPr lang="nb-NO" sz="1400" b="1" u="sng" dirty="0">
              <a:solidFill>
                <a:srgbClr val="000000"/>
              </a:solidFill>
              <a:latin typeface="KG Blank Space Sketch"/>
            </a:endParaRPr>
          </a:p>
          <a:p>
            <a:pPr algn="ctr"/>
            <a:r>
              <a:rPr lang="nb-NO" sz="1400" b="1" u="sng" dirty="0">
                <a:solidFill>
                  <a:srgbClr val="000000"/>
                </a:solidFill>
                <a:latin typeface="KG Blank Space Sketch"/>
              </a:rPr>
              <a:t>Musikk</a:t>
            </a:r>
            <a:endParaRPr lang="nb-NO" sz="1400" b="0" i="0" u="sng" strike="noStrike" baseline="0" dirty="0">
              <a:solidFill>
                <a:srgbClr val="000000"/>
              </a:solidFill>
              <a:latin typeface="KG Blank Space Sketch"/>
            </a:endParaRPr>
          </a:p>
          <a:p>
            <a:pPr algn="ctr"/>
            <a:endParaRPr lang="nb-NO" sz="1400" b="1" dirty="0">
              <a:latin typeface="KG Payphone"/>
              <a:cs typeface="KG Payphone"/>
            </a:endParaRPr>
          </a:p>
        </p:txBody>
      </p:sp>
      <p:sp>
        <p:nvSpPr>
          <p:cNvPr id="11" name="TextBox 10"/>
          <p:cNvSpPr txBox="1"/>
          <p:nvPr/>
        </p:nvSpPr>
        <p:spPr>
          <a:xfrm>
            <a:off x="4170396" y="3325296"/>
            <a:ext cx="1608104" cy="3108543"/>
          </a:xfrm>
          <a:prstGeom prst="rect">
            <a:avLst/>
          </a:prstGeom>
          <a:noFill/>
        </p:spPr>
        <p:txBody>
          <a:bodyPr wrap="square" rtlCol="0">
            <a:spAutoFit/>
          </a:bodyPr>
          <a:lstStyle/>
          <a:p>
            <a:pPr algn="ctr"/>
            <a:r>
              <a:rPr lang="nb-NO" sz="1400" b="1" i="0" u="sng" strike="noStrike" baseline="0" dirty="0">
                <a:solidFill>
                  <a:srgbClr val="000000"/>
                </a:solidFill>
                <a:latin typeface="KG Blank Space Sketch"/>
              </a:rPr>
              <a:t>Samling</a:t>
            </a:r>
          </a:p>
          <a:p>
            <a:pPr algn="ctr"/>
            <a:endParaRPr lang="nb-NO" sz="1400" b="0" i="0" u="sng" strike="noStrike" baseline="0" dirty="0">
              <a:solidFill>
                <a:srgbClr val="000000"/>
              </a:solidFill>
              <a:latin typeface="KG Blank Space Sketch"/>
            </a:endParaRPr>
          </a:p>
          <a:p>
            <a:pPr algn="ctr"/>
            <a:r>
              <a:rPr lang="nb-NO" sz="1400" b="1" i="0" u="sng" strike="noStrike" baseline="0" dirty="0">
                <a:solidFill>
                  <a:srgbClr val="000000"/>
                </a:solidFill>
                <a:latin typeface="KG Blank Space Sketch"/>
              </a:rPr>
              <a:t>Matematikk</a:t>
            </a:r>
            <a:endParaRPr lang="nb-NO" sz="1400" b="0" i="0" u="sng" strike="noStrike" baseline="0" dirty="0">
              <a:solidFill>
                <a:srgbClr val="000000"/>
              </a:solidFill>
              <a:latin typeface="KG Blank Space Sketch"/>
            </a:endParaRPr>
          </a:p>
          <a:p>
            <a:pPr algn="ctr"/>
            <a:r>
              <a:rPr lang="nb-NO" sz="1400" b="0" i="0" u="none" strike="noStrike" dirty="0">
                <a:solidFill>
                  <a:srgbClr val="000000"/>
                </a:solidFill>
                <a:effectLst/>
                <a:latin typeface="KG Blank Space Sketch"/>
              </a:rPr>
              <a:t>Tekstoppgaver med divisjon, trekantkort</a:t>
            </a:r>
          </a:p>
          <a:p>
            <a:pPr algn="ctr"/>
            <a:r>
              <a:rPr lang="nb-NO" sz="1400" b="1" i="0" u="sng" strike="noStrike" baseline="0" dirty="0">
                <a:solidFill>
                  <a:srgbClr val="000000"/>
                </a:solidFill>
                <a:latin typeface="KG Blank Space Sketch"/>
              </a:rPr>
              <a:t>Norsk</a:t>
            </a:r>
            <a:endParaRPr lang="nb-NO" sz="1400" b="0" i="0" u="sng" strike="noStrike" baseline="0" dirty="0">
              <a:solidFill>
                <a:srgbClr val="000000"/>
              </a:solidFill>
              <a:latin typeface="KG Blank Space Sketch"/>
            </a:endParaRPr>
          </a:p>
          <a:p>
            <a:pPr algn="ctr"/>
            <a:r>
              <a:rPr lang="nb-NO" sz="1400" dirty="0">
                <a:solidFill>
                  <a:srgbClr val="000000"/>
                </a:solidFill>
                <a:latin typeface="KG Blank Space Sketch"/>
              </a:rPr>
              <a:t>Språkspiral</a:t>
            </a:r>
          </a:p>
          <a:p>
            <a:pPr algn="ctr"/>
            <a:r>
              <a:rPr lang="nb-NO" sz="1400" dirty="0">
                <a:solidFill>
                  <a:srgbClr val="000000"/>
                </a:solidFill>
                <a:latin typeface="KG Blank Space Sketch"/>
              </a:rPr>
              <a:t>Språkbok</a:t>
            </a:r>
          </a:p>
          <a:p>
            <a:pPr algn="ctr"/>
            <a:endParaRPr lang="nb-NO" sz="1400" b="1" u="sng" dirty="0">
              <a:solidFill>
                <a:srgbClr val="000000"/>
              </a:solidFill>
              <a:latin typeface="KG Blank Space Sketch"/>
            </a:endParaRPr>
          </a:p>
          <a:p>
            <a:pPr algn="ctr"/>
            <a:r>
              <a:rPr lang="nb-NO" sz="1400" b="1" u="sng" dirty="0">
                <a:solidFill>
                  <a:srgbClr val="000000"/>
                </a:solidFill>
                <a:latin typeface="KG Blank Space Sketch"/>
              </a:rPr>
              <a:t>SFO</a:t>
            </a:r>
          </a:p>
          <a:p>
            <a:pPr algn="ctr"/>
            <a:endParaRPr lang="nb-NO" sz="1400" b="1" u="sng" dirty="0">
              <a:solidFill>
                <a:srgbClr val="000000"/>
              </a:solidFill>
              <a:latin typeface="KG Blank Space Sketch"/>
            </a:endParaRPr>
          </a:p>
          <a:p>
            <a:pPr algn="ctr"/>
            <a:r>
              <a:rPr lang="nb-NO" sz="1400" b="1" u="sng" dirty="0" err="1">
                <a:solidFill>
                  <a:srgbClr val="000000"/>
                </a:solidFill>
                <a:latin typeface="KG Blank Space Sketch"/>
              </a:rPr>
              <a:t>Olweus</a:t>
            </a:r>
            <a:endParaRPr lang="nb-NO" sz="1400" b="1" u="sng" dirty="0">
              <a:solidFill>
                <a:srgbClr val="000000"/>
              </a:solidFill>
              <a:latin typeface="KG Blank Space Sketch"/>
            </a:endParaRPr>
          </a:p>
          <a:p>
            <a:pPr algn="ctr"/>
            <a:r>
              <a:rPr lang="nb-NO" sz="1400" dirty="0">
                <a:solidFill>
                  <a:srgbClr val="000000"/>
                </a:solidFill>
                <a:latin typeface="KG Blank Space Sketch"/>
              </a:rPr>
              <a:t>Oppfriskning </a:t>
            </a:r>
            <a:endParaRPr lang="nb-NO" sz="1400" i="0" strike="noStrike" baseline="0" dirty="0">
              <a:solidFill>
                <a:srgbClr val="000000"/>
              </a:solidFill>
              <a:latin typeface="KG Blank Space Sketch"/>
            </a:endParaRPr>
          </a:p>
        </p:txBody>
      </p:sp>
      <p:sp>
        <p:nvSpPr>
          <p:cNvPr id="12" name="TextBox 11"/>
          <p:cNvSpPr txBox="1"/>
          <p:nvPr/>
        </p:nvSpPr>
        <p:spPr>
          <a:xfrm>
            <a:off x="5953125" y="3320829"/>
            <a:ext cx="1608104" cy="2893100"/>
          </a:xfrm>
          <a:prstGeom prst="rect">
            <a:avLst/>
          </a:prstGeom>
          <a:noFill/>
        </p:spPr>
        <p:txBody>
          <a:bodyPr wrap="square" rtlCol="0">
            <a:spAutoFit/>
          </a:bodyPr>
          <a:lstStyle/>
          <a:p>
            <a:pPr algn="ctr"/>
            <a:endParaRPr lang="nb-NO" sz="1400" i="0" strike="noStrike" baseline="0" dirty="0">
              <a:solidFill>
                <a:srgbClr val="000000"/>
              </a:solidFill>
              <a:latin typeface="KG Blank Space Sketch"/>
            </a:endParaRPr>
          </a:p>
          <a:p>
            <a:pPr algn="ctr"/>
            <a:r>
              <a:rPr lang="nb-NO" sz="1400" b="1" i="0" u="sng" strike="noStrike" baseline="0" dirty="0">
                <a:solidFill>
                  <a:srgbClr val="C00000"/>
                </a:solidFill>
                <a:latin typeface="Calibri" panose="020F0502020204030204" pitchFamily="34" charset="0"/>
              </a:rPr>
              <a:t>Svømming</a:t>
            </a:r>
          </a:p>
          <a:p>
            <a:pPr algn="ctr"/>
            <a:r>
              <a:rPr lang="nb-NO" sz="1400" b="1" i="0" strike="noStrike" baseline="0" dirty="0">
                <a:solidFill>
                  <a:srgbClr val="C00000"/>
                </a:solidFill>
                <a:latin typeface="Calibri"/>
                <a:cs typeface="Calibri"/>
              </a:rPr>
              <a:t>Ta med badetøy, dusjsåpe, </a:t>
            </a:r>
            <a:r>
              <a:rPr lang="nb-NO" sz="1400" b="1" dirty="0">
                <a:solidFill>
                  <a:srgbClr val="C00000"/>
                </a:solidFill>
                <a:latin typeface="Calibri"/>
                <a:cs typeface="Calibri"/>
              </a:rPr>
              <a:t>sjampo</a:t>
            </a:r>
            <a:r>
              <a:rPr lang="nb-NO" sz="1400" b="1" i="0" strike="noStrike" baseline="0" dirty="0">
                <a:solidFill>
                  <a:srgbClr val="C00000"/>
                </a:solidFill>
                <a:latin typeface="Calibri"/>
                <a:cs typeface="Calibri"/>
              </a:rPr>
              <a:t>, håndkle, tikroning til skapet og en god niste.</a:t>
            </a:r>
          </a:p>
          <a:p>
            <a:pPr algn="ctr"/>
            <a:endParaRPr lang="nb-NO" sz="1400" b="1" dirty="0">
              <a:solidFill>
                <a:srgbClr val="C00000"/>
              </a:solidFill>
              <a:latin typeface="Calibri"/>
              <a:cs typeface="Calibri"/>
            </a:endParaRPr>
          </a:p>
          <a:p>
            <a:pPr algn="ctr"/>
            <a:r>
              <a:rPr lang="nb-NO" sz="1400" b="1" u="sng" dirty="0">
                <a:solidFill>
                  <a:srgbClr val="000000"/>
                </a:solidFill>
                <a:latin typeface="KG Blank Space Sketch"/>
              </a:rPr>
              <a:t>Kunst og håndverk</a:t>
            </a:r>
          </a:p>
          <a:p>
            <a:pPr algn="ctr"/>
            <a:r>
              <a:rPr lang="nb-NO" sz="1400" b="0" i="0" u="none" strike="noStrike" dirty="0">
                <a:solidFill>
                  <a:srgbClr val="000000"/>
                </a:solidFill>
                <a:effectLst/>
                <a:latin typeface="KG Blank Space Sketch"/>
              </a:rPr>
              <a:t>Kunst av ulike typer papir, lage silhuetter</a:t>
            </a:r>
            <a:r>
              <a:rPr lang="nb-NO" sz="1400" b="0" i="0" dirty="0">
                <a:solidFill>
                  <a:srgbClr val="000000"/>
                </a:solidFill>
                <a:effectLst/>
                <a:latin typeface="KG Blank Space Sketch"/>
              </a:rPr>
              <a:t>​</a:t>
            </a:r>
            <a:endParaRPr lang="nb-NO" sz="1400" b="1" u="sng" dirty="0">
              <a:solidFill>
                <a:srgbClr val="000000"/>
              </a:solidFill>
              <a:latin typeface="KG Blank Space Sketch"/>
            </a:endParaRPr>
          </a:p>
          <a:p>
            <a:pPr algn="ctr"/>
            <a:endParaRPr lang="nb-NO" sz="1400" b="1" u="sng" dirty="0">
              <a:solidFill>
                <a:srgbClr val="000000"/>
              </a:solidFill>
              <a:latin typeface="KG Blank Space Sketch"/>
            </a:endParaRPr>
          </a:p>
        </p:txBody>
      </p:sp>
      <p:sp>
        <p:nvSpPr>
          <p:cNvPr id="13" name="TextBox 12"/>
          <p:cNvSpPr txBox="1"/>
          <p:nvPr/>
        </p:nvSpPr>
        <p:spPr>
          <a:xfrm>
            <a:off x="7752280" y="3322318"/>
            <a:ext cx="1608104" cy="2246769"/>
          </a:xfrm>
          <a:prstGeom prst="rect">
            <a:avLst/>
          </a:prstGeom>
          <a:noFill/>
        </p:spPr>
        <p:txBody>
          <a:bodyPr wrap="square" rtlCol="0">
            <a:spAutoFit/>
          </a:bodyPr>
          <a:lstStyle/>
          <a:p>
            <a:pPr algn="ctr"/>
            <a:r>
              <a:rPr lang="nb-NO" sz="1400" b="1" i="0" u="sng" strike="noStrike" baseline="0" dirty="0">
                <a:solidFill>
                  <a:srgbClr val="000000"/>
                </a:solidFill>
                <a:latin typeface="KG Blank Space Sketch"/>
              </a:rPr>
              <a:t>Samling</a:t>
            </a:r>
          </a:p>
          <a:p>
            <a:pPr algn="ctr"/>
            <a:endParaRPr lang="nb-NO" sz="1400" b="0" i="0" u="sng" strike="noStrike" baseline="0" dirty="0">
              <a:solidFill>
                <a:srgbClr val="000000"/>
              </a:solidFill>
              <a:latin typeface="KG Blank Space Sketch"/>
            </a:endParaRPr>
          </a:p>
          <a:p>
            <a:pPr algn="ctr"/>
            <a:r>
              <a:rPr lang="nb-NO" sz="1400" b="1" i="0" u="sng" strike="noStrike" baseline="0" dirty="0">
                <a:solidFill>
                  <a:srgbClr val="000000"/>
                </a:solidFill>
                <a:latin typeface="KG Blank Space Sketch"/>
              </a:rPr>
              <a:t>Norsk</a:t>
            </a:r>
            <a:endParaRPr lang="nb-NO" sz="1400" b="0" i="0" u="sng" strike="noStrike" baseline="0" dirty="0">
              <a:solidFill>
                <a:srgbClr val="000000"/>
              </a:solidFill>
              <a:latin typeface="KG Blank Space Sketch"/>
            </a:endParaRPr>
          </a:p>
          <a:p>
            <a:pPr algn="ctr"/>
            <a:r>
              <a:rPr lang="nb-NO" sz="1400" i="0" strike="noStrike" baseline="0" dirty="0">
                <a:solidFill>
                  <a:srgbClr val="000000"/>
                </a:solidFill>
                <a:latin typeface="KG Blank Space Sketch"/>
              </a:rPr>
              <a:t>Vi leser sammen:</a:t>
            </a:r>
          </a:p>
          <a:p>
            <a:pPr algn="ctr"/>
            <a:r>
              <a:rPr lang="nb-NO" sz="1400" dirty="0">
                <a:solidFill>
                  <a:srgbClr val="000000"/>
                </a:solidFill>
                <a:latin typeface="KG Blank Space Sketch"/>
              </a:rPr>
              <a:t>Flåklypa Grand Prix</a:t>
            </a:r>
          </a:p>
          <a:p>
            <a:pPr algn="ctr"/>
            <a:endParaRPr lang="nb-NO" sz="1400" b="1" i="0" u="sng" strike="noStrike" baseline="0" dirty="0">
              <a:solidFill>
                <a:srgbClr val="000000"/>
              </a:solidFill>
              <a:latin typeface="KG Blank Space Sketch"/>
            </a:endParaRPr>
          </a:p>
          <a:p>
            <a:pPr algn="ctr"/>
            <a:r>
              <a:rPr lang="nb-NO" sz="1400" b="1" u="sng" dirty="0">
                <a:solidFill>
                  <a:srgbClr val="000000"/>
                </a:solidFill>
                <a:latin typeface="KG Blank Space Sketch"/>
              </a:rPr>
              <a:t>Matematikk</a:t>
            </a:r>
          </a:p>
          <a:p>
            <a:pPr algn="ctr"/>
            <a:r>
              <a:rPr lang="nb-NO" sz="1400" b="0" i="0" u="none" strike="noStrike" dirty="0">
                <a:solidFill>
                  <a:srgbClr val="000000"/>
                </a:solidFill>
                <a:effectLst/>
                <a:latin typeface="KG Blank Space Sketch"/>
              </a:rPr>
              <a:t>Mattespiralen</a:t>
            </a:r>
            <a:r>
              <a:rPr lang="nb-NO" sz="1400" b="0" i="0" dirty="0">
                <a:solidFill>
                  <a:srgbClr val="000000"/>
                </a:solidFill>
                <a:effectLst/>
                <a:latin typeface="KG Blank Space Sketch"/>
              </a:rPr>
              <a:t>​</a:t>
            </a:r>
            <a:endParaRPr lang="nb-NO" sz="1400" b="0" i="0" u="sng" strike="noStrike" baseline="0" dirty="0">
              <a:solidFill>
                <a:srgbClr val="000000"/>
              </a:solidFill>
              <a:latin typeface="KG Blank Space Sketch"/>
            </a:endParaRPr>
          </a:p>
          <a:p>
            <a:pPr algn="ctr"/>
            <a:endParaRPr lang="nb-NO" sz="1400" b="1" u="sng" dirty="0">
              <a:solidFill>
                <a:srgbClr val="000000"/>
              </a:solidFill>
              <a:latin typeface="KG Blank Space Sketch"/>
            </a:endParaRPr>
          </a:p>
          <a:p>
            <a:pPr algn="ctr"/>
            <a:endParaRPr lang="nb-NO" sz="1400" b="1" i="0" u="sng" strike="noStrike" baseline="0" dirty="0">
              <a:solidFill>
                <a:srgbClr val="000000"/>
              </a:solidFill>
              <a:latin typeface="KG Blank Space Sketch"/>
            </a:endParaRPr>
          </a:p>
        </p:txBody>
      </p:sp>
      <p:sp>
        <p:nvSpPr>
          <p:cNvPr id="14" name="TextBox 13"/>
          <p:cNvSpPr txBox="1"/>
          <p:nvPr/>
        </p:nvSpPr>
        <p:spPr>
          <a:xfrm>
            <a:off x="1827700" y="400983"/>
            <a:ext cx="3682514" cy="492443"/>
          </a:xfrm>
          <a:prstGeom prst="rect">
            <a:avLst/>
          </a:prstGeom>
          <a:noFill/>
        </p:spPr>
        <p:txBody>
          <a:bodyPr wrap="square" rtlCol="0">
            <a:spAutoFit/>
          </a:bodyPr>
          <a:lstStyle/>
          <a:p>
            <a:pPr algn="ctr"/>
            <a:r>
              <a:rPr lang="nb-NO" sz="2600" b="1" dirty="0">
                <a:latin typeface="KG Blank Space Sketch"/>
                <a:cs typeface="KG Blank Space Sketch"/>
              </a:rPr>
              <a:t>4.januar-8 januar</a:t>
            </a:r>
          </a:p>
        </p:txBody>
      </p:sp>
      <p:sp>
        <p:nvSpPr>
          <p:cNvPr id="16" name="TextBox 15"/>
          <p:cNvSpPr txBox="1"/>
          <p:nvPr/>
        </p:nvSpPr>
        <p:spPr>
          <a:xfrm>
            <a:off x="6745286" y="312371"/>
            <a:ext cx="2532278" cy="492443"/>
          </a:xfrm>
          <a:prstGeom prst="rect">
            <a:avLst/>
          </a:prstGeom>
          <a:noFill/>
        </p:spPr>
        <p:txBody>
          <a:bodyPr wrap="square" rtlCol="0">
            <a:spAutoFit/>
          </a:bodyPr>
          <a:lstStyle/>
          <a:p>
            <a:pPr algn="ctr"/>
            <a:r>
              <a:rPr lang="nb-NO" sz="2600" b="1" dirty="0">
                <a:latin typeface="KG Eyes Wide Open"/>
                <a:cs typeface="KG Eyes Wide Open"/>
              </a:rPr>
              <a:t>Svømming</a:t>
            </a:r>
          </a:p>
        </p:txBody>
      </p:sp>
      <p:sp>
        <p:nvSpPr>
          <p:cNvPr id="18" name="TextBox 17"/>
          <p:cNvSpPr txBox="1"/>
          <p:nvPr/>
        </p:nvSpPr>
        <p:spPr>
          <a:xfrm>
            <a:off x="2148991" y="907463"/>
            <a:ext cx="3490606" cy="1600438"/>
          </a:xfrm>
          <a:prstGeom prst="rect">
            <a:avLst/>
          </a:prstGeom>
          <a:noFill/>
        </p:spPr>
        <p:txBody>
          <a:bodyPr wrap="square" rtlCol="0">
            <a:spAutoFit/>
          </a:bodyPr>
          <a:lstStyle/>
          <a:p>
            <a:r>
              <a:rPr lang="nb-NO" sz="1400" b="1" i="0" u="none" strike="noStrike" baseline="0" dirty="0">
                <a:solidFill>
                  <a:srgbClr val="000000"/>
                </a:solidFill>
                <a:latin typeface="Calibri" panose="020F0502020204030204" pitchFamily="34" charset="0"/>
              </a:rPr>
              <a:t>Norsk:</a:t>
            </a:r>
            <a:r>
              <a:rPr lang="nb-NO" sz="1400" dirty="0">
                <a:solidFill>
                  <a:srgbClr val="000000"/>
                </a:solidFill>
                <a:latin typeface="Calibri" panose="020F0502020204030204" pitchFamily="34" charset="0"/>
              </a:rPr>
              <a:t> Kunne skrive ord med stum d. Gi uttrykk for egne tanker og samtale om felles tekst.</a:t>
            </a:r>
            <a:endParaRPr lang="nb-NO" sz="1400" b="0" i="0" u="none" strike="noStrike" baseline="0" dirty="0">
              <a:solidFill>
                <a:srgbClr val="000000"/>
              </a:solidFill>
              <a:latin typeface="Calibri" panose="020F0502020204030204" pitchFamily="34" charset="0"/>
            </a:endParaRPr>
          </a:p>
          <a:p>
            <a:r>
              <a:rPr lang="nb-NO" sz="1400" b="1" i="0" u="none" strike="noStrike" baseline="0" dirty="0">
                <a:solidFill>
                  <a:srgbClr val="000000"/>
                </a:solidFill>
                <a:latin typeface="Calibri" panose="020F0502020204030204" pitchFamily="34" charset="0"/>
              </a:rPr>
              <a:t>Matematikk: </a:t>
            </a:r>
            <a:r>
              <a:rPr lang="nb-NO" sz="1400" b="0" i="0" u="none" strike="noStrike" dirty="0">
                <a:solidFill>
                  <a:srgbClr val="000000"/>
                </a:solidFill>
                <a:effectLst/>
                <a:latin typeface="Calibri" panose="020F0502020204030204" pitchFamily="34" charset="0"/>
              </a:rPr>
              <a:t>Løse praktiske, muntlige og skriftlige oppgaver med delingsdivisjon.</a:t>
            </a:r>
            <a:endParaRPr lang="nb-NO" sz="1400" b="0" i="0" u="none" strike="noStrike" baseline="0" dirty="0">
              <a:solidFill>
                <a:srgbClr val="000000"/>
              </a:solidFill>
              <a:latin typeface="Calibri" panose="020F0502020204030204" pitchFamily="34" charset="0"/>
            </a:endParaRPr>
          </a:p>
          <a:p>
            <a:r>
              <a:rPr lang="nb-NO" sz="1400" b="1" i="0" u="none" strike="noStrike" baseline="0" dirty="0">
                <a:solidFill>
                  <a:srgbClr val="000000"/>
                </a:solidFill>
                <a:latin typeface="Calibri" panose="020F0502020204030204" pitchFamily="34" charset="0"/>
              </a:rPr>
              <a:t>Engelsk: </a:t>
            </a:r>
            <a:r>
              <a:rPr lang="nb-NO" sz="1400" b="0" i="0" u="none" strike="noStrike" baseline="0" dirty="0">
                <a:solidFill>
                  <a:srgbClr val="000000"/>
                </a:solidFill>
                <a:latin typeface="Calibri" panose="020F0502020204030204" pitchFamily="34" charset="0"/>
              </a:rPr>
              <a:t> Forstå ,si, lese og skrive 15 nye </a:t>
            </a:r>
            <a:r>
              <a:rPr lang="nb-NO" sz="1400" b="0" i="0" u="none" strike="noStrike" baseline="0" dirty="0" err="1">
                <a:solidFill>
                  <a:srgbClr val="000000"/>
                </a:solidFill>
                <a:latin typeface="Calibri" panose="020F0502020204030204" pitchFamily="34" charset="0"/>
              </a:rPr>
              <a:t>husord</a:t>
            </a:r>
            <a:r>
              <a:rPr lang="nb-NO" sz="1400" b="0" i="0" u="none" strike="noStrike" baseline="0" dirty="0">
                <a:solidFill>
                  <a:srgbClr val="000000"/>
                </a:solidFill>
                <a:latin typeface="Calibri" panose="020F0502020204030204" pitchFamily="34" charset="0"/>
              </a:rPr>
              <a:t>. Si og stave navn og bostedsnavn. </a:t>
            </a:r>
            <a:endParaRPr lang="nb-NO" sz="1400" b="1" dirty="0">
              <a:latin typeface="KG Payphone"/>
              <a:cs typeface="KG Payphone"/>
            </a:endParaRPr>
          </a:p>
        </p:txBody>
      </p:sp>
      <p:sp>
        <p:nvSpPr>
          <p:cNvPr id="20" name="TextBox 19"/>
          <p:cNvSpPr txBox="1"/>
          <p:nvPr/>
        </p:nvSpPr>
        <p:spPr>
          <a:xfrm>
            <a:off x="6163472" y="838129"/>
            <a:ext cx="3246611" cy="1600438"/>
          </a:xfrm>
          <a:prstGeom prst="rect">
            <a:avLst/>
          </a:prstGeom>
          <a:noFill/>
        </p:spPr>
        <p:txBody>
          <a:bodyPr wrap="square" rtlCol="0">
            <a:spAutoFit/>
          </a:bodyPr>
          <a:lstStyle/>
          <a:p>
            <a:pPr algn="ctr"/>
            <a:endParaRPr lang="nb-NO" sz="1400" b="1" dirty="0">
              <a:latin typeface="KG Payphone"/>
              <a:cs typeface="KG Payphone"/>
            </a:endParaRPr>
          </a:p>
          <a:p>
            <a:pPr algn="ctr"/>
            <a:endParaRPr lang="nb-NO" sz="1400" b="1" dirty="0">
              <a:latin typeface="KG Payphone"/>
              <a:cs typeface="KG Payphone"/>
            </a:endParaRPr>
          </a:p>
          <a:p>
            <a:pPr algn="ctr"/>
            <a:r>
              <a:rPr lang="nb-NO" sz="1400" dirty="0">
                <a:latin typeface="KG Payphone"/>
                <a:cs typeface="KG Payphone"/>
              </a:rPr>
              <a:t>Vi fortsetter med svømming denne uka, men svømming vil fra nå av være på torsdager. Mikkel blir med på svømming fremover.   Vi svømmer frem til vinterferien.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lide23.jpg"/>
          <p:cNvPicPr>
            <a:picLocks noChangeAspect="1"/>
          </p:cNvPicPr>
          <p:nvPr/>
        </p:nvPicPr>
        <p:blipFill>
          <a:blip r:embed="rId2"/>
          <a:stretch>
            <a:fillRect/>
          </a:stretch>
        </p:blipFill>
        <p:spPr>
          <a:xfrm>
            <a:off x="0" y="0"/>
            <a:ext cx="9906000" cy="6858000"/>
          </a:xfrm>
          <a:prstGeom prst="rect">
            <a:avLst/>
          </a:prstGeom>
        </p:spPr>
      </p:pic>
      <p:sp>
        <p:nvSpPr>
          <p:cNvPr id="14" name="TextBox 13"/>
          <p:cNvSpPr txBox="1"/>
          <p:nvPr/>
        </p:nvSpPr>
        <p:spPr>
          <a:xfrm>
            <a:off x="1351456" y="518746"/>
            <a:ext cx="3030044" cy="492443"/>
          </a:xfrm>
          <a:prstGeom prst="rect">
            <a:avLst/>
          </a:prstGeom>
          <a:noFill/>
        </p:spPr>
        <p:txBody>
          <a:bodyPr wrap="square" rtlCol="0">
            <a:spAutoFit/>
          </a:bodyPr>
          <a:lstStyle/>
          <a:p>
            <a:pPr algn="ctr"/>
            <a:r>
              <a:rPr lang="nb-NO" sz="2600" b="1" dirty="0" err="1">
                <a:latin typeface="KG Blank Space Sketch"/>
                <a:cs typeface="KG Blank Space Sketch"/>
              </a:rPr>
              <a:t>Leselekse</a:t>
            </a:r>
            <a:endParaRPr lang="nb-NO" sz="2600" b="1" dirty="0">
              <a:latin typeface="KG Blank Space Sketch"/>
              <a:cs typeface="KG Blank Space Sketch"/>
            </a:endParaRPr>
          </a:p>
        </p:txBody>
      </p:sp>
      <p:sp>
        <p:nvSpPr>
          <p:cNvPr id="15" name="TextBox 14"/>
          <p:cNvSpPr txBox="1"/>
          <p:nvPr/>
        </p:nvSpPr>
        <p:spPr>
          <a:xfrm>
            <a:off x="6298058" y="582770"/>
            <a:ext cx="2619899" cy="492443"/>
          </a:xfrm>
          <a:prstGeom prst="rect">
            <a:avLst/>
          </a:prstGeom>
          <a:noFill/>
        </p:spPr>
        <p:txBody>
          <a:bodyPr wrap="square" rtlCol="0">
            <a:spAutoFit/>
          </a:bodyPr>
          <a:lstStyle/>
          <a:p>
            <a:pPr algn="ctr"/>
            <a:r>
              <a:rPr lang="nb-NO" sz="2600" b="1" dirty="0" err="1">
                <a:latin typeface="KG Blank Space Sketch"/>
                <a:cs typeface="KG Blank Space Sketch"/>
              </a:rPr>
              <a:t>Engelsklekse</a:t>
            </a:r>
            <a:endParaRPr lang="nb-NO" sz="2600" b="1" dirty="0">
              <a:latin typeface="KG Blank Space Sketch"/>
              <a:cs typeface="KG Blank Space Sketch"/>
            </a:endParaRPr>
          </a:p>
        </p:txBody>
      </p:sp>
      <p:sp>
        <p:nvSpPr>
          <p:cNvPr id="17" name="TextBox 16"/>
          <p:cNvSpPr txBox="1"/>
          <p:nvPr/>
        </p:nvSpPr>
        <p:spPr>
          <a:xfrm>
            <a:off x="481262" y="1208710"/>
            <a:ext cx="4263993" cy="5324535"/>
          </a:xfrm>
          <a:prstGeom prst="rect">
            <a:avLst/>
          </a:prstGeom>
          <a:noFill/>
        </p:spPr>
        <p:txBody>
          <a:bodyPr wrap="square" rtlCol="0">
            <a:spAutoFit/>
          </a:bodyPr>
          <a:lstStyle/>
          <a:p>
            <a:pPr>
              <a:lnSpc>
                <a:spcPct val="150000"/>
              </a:lnSpc>
            </a:pPr>
            <a:r>
              <a:rPr lang="nb-NO" sz="1200" b="1" i="0" u="none" strike="noStrike" baseline="0" dirty="0">
                <a:solidFill>
                  <a:srgbClr val="000000"/>
                </a:solidFill>
                <a:latin typeface="KG Payphone"/>
              </a:rPr>
              <a:t>Øveord: hard, under, kald, kveld, bord, ved, sted, glad</a:t>
            </a:r>
          </a:p>
          <a:p>
            <a:pPr>
              <a:lnSpc>
                <a:spcPct val="150000"/>
              </a:lnSpc>
            </a:pPr>
            <a:r>
              <a:rPr lang="nb-NO" sz="1200" b="1" i="0" u="none" strike="noStrike" baseline="0" dirty="0" err="1">
                <a:solidFill>
                  <a:srgbClr val="000000"/>
                </a:solidFill>
                <a:latin typeface="KG Payphone"/>
              </a:rPr>
              <a:t>Leselekse</a:t>
            </a:r>
            <a:r>
              <a:rPr lang="nb-NO" sz="1200" b="1" i="0" u="none" strike="noStrike" baseline="0" dirty="0">
                <a:solidFill>
                  <a:srgbClr val="000000"/>
                </a:solidFill>
                <a:latin typeface="KG Payphone"/>
              </a:rPr>
              <a:t>:</a:t>
            </a:r>
            <a:endParaRPr lang="nb-NO" sz="1200" b="0" i="0" u="none" strike="noStrike" baseline="0" dirty="0">
              <a:solidFill>
                <a:srgbClr val="000000"/>
              </a:solidFill>
              <a:latin typeface="KG Payphone"/>
            </a:endParaRPr>
          </a:p>
          <a:p>
            <a:pPr>
              <a:lnSpc>
                <a:spcPct val="150000"/>
              </a:lnSpc>
            </a:pPr>
            <a:r>
              <a:rPr lang="nb-NO" sz="1200" b="1" i="0" u="none" strike="noStrike" baseline="0" dirty="0">
                <a:solidFill>
                  <a:srgbClr val="000000"/>
                </a:solidFill>
                <a:latin typeface="KG Payphone"/>
              </a:rPr>
              <a:t>1.Alle: </a:t>
            </a:r>
          </a:p>
          <a:p>
            <a:pPr>
              <a:lnSpc>
                <a:spcPct val="150000"/>
              </a:lnSpc>
            </a:pPr>
            <a:r>
              <a:rPr lang="nb-NO" sz="1200" b="0" i="0" u="none" strike="noStrike" baseline="0" dirty="0">
                <a:solidFill>
                  <a:srgbClr val="000000"/>
                </a:solidFill>
                <a:latin typeface="KG Payphone"/>
              </a:rPr>
              <a:t>Les den teksten du vanligvis leser, månetekst,  soltekst. (s.5-7). Les teksten høyt tre ganger. Øv på å lese nøyaktig. Ta gjerne lydopptak av deg selv mens du leser. Lytt til opptaket og hør etter om du hopper over endelser eller leser ord som ikke er der. </a:t>
            </a:r>
          </a:p>
          <a:p>
            <a:pPr>
              <a:lnSpc>
                <a:spcPct val="150000"/>
              </a:lnSpc>
            </a:pPr>
            <a:endParaRPr lang="nb-NO" sz="1200" b="0" i="0" u="none" strike="noStrike" baseline="0" dirty="0">
              <a:solidFill>
                <a:srgbClr val="000000"/>
              </a:solidFill>
              <a:latin typeface="KG Payphone"/>
            </a:endParaRPr>
          </a:p>
          <a:p>
            <a:pPr>
              <a:lnSpc>
                <a:spcPct val="150000"/>
              </a:lnSpc>
            </a:pPr>
            <a:r>
              <a:rPr lang="nb-NO" sz="1200" b="1" i="0" u="none" strike="noStrike" baseline="0" dirty="0">
                <a:solidFill>
                  <a:srgbClr val="000000"/>
                </a:solidFill>
                <a:latin typeface="KG Payphone"/>
              </a:rPr>
              <a:t>2.Månetekst:</a:t>
            </a:r>
          </a:p>
          <a:p>
            <a:pPr>
              <a:lnSpc>
                <a:spcPct val="150000"/>
              </a:lnSpc>
            </a:pPr>
            <a:r>
              <a:rPr lang="nb-NO" sz="1200" dirty="0">
                <a:solidFill>
                  <a:srgbClr val="000000"/>
                </a:solidFill>
                <a:latin typeface="KG Payphone"/>
              </a:rPr>
              <a:t>Finn ord som har stum d i teksten. Skriv i </a:t>
            </a:r>
            <a:r>
              <a:rPr lang="nb-NO" sz="1200" dirty="0" err="1">
                <a:solidFill>
                  <a:srgbClr val="000000"/>
                </a:solidFill>
                <a:latin typeface="KG Payphone"/>
              </a:rPr>
              <a:t>lekseboka</a:t>
            </a:r>
            <a:r>
              <a:rPr lang="nb-NO" sz="1200" dirty="0">
                <a:solidFill>
                  <a:srgbClr val="000000"/>
                </a:solidFill>
                <a:latin typeface="KG Payphone"/>
              </a:rPr>
              <a:t>. Det står ikke rett ut i teksten at Trym blir kvalm. Hvor i teksten er det du allikevel skjønner at han blir kvalm? Skriv den setningen i </a:t>
            </a:r>
            <a:r>
              <a:rPr lang="nb-NO" sz="1200" dirty="0" err="1">
                <a:solidFill>
                  <a:srgbClr val="000000"/>
                </a:solidFill>
                <a:latin typeface="KG Payphone"/>
              </a:rPr>
              <a:t>lekseboka</a:t>
            </a:r>
            <a:r>
              <a:rPr lang="nb-NO" sz="1200" dirty="0">
                <a:solidFill>
                  <a:srgbClr val="000000"/>
                </a:solidFill>
                <a:latin typeface="KG Payphone"/>
              </a:rPr>
              <a:t>. </a:t>
            </a:r>
          </a:p>
          <a:p>
            <a:pPr>
              <a:lnSpc>
                <a:spcPct val="150000"/>
              </a:lnSpc>
            </a:pPr>
            <a:endParaRPr lang="nb-NO" sz="1200" dirty="0">
              <a:solidFill>
                <a:srgbClr val="000000"/>
              </a:solidFill>
              <a:latin typeface="KG Payphone"/>
            </a:endParaRPr>
          </a:p>
          <a:p>
            <a:pPr>
              <a:lnSpc>
                <a:spcPct val="150000"/>
              </a:lnSpc>
            </a:pPr>
            <a:r>
              <a:rPr lang="nb-NO" sz="1200" i="0" u="none" strike="noStrike" baseline="0" dirty="0">
                <a:solidFill>
                  <a:srgbClr val="000000"/>
                </a:solidFill>
                <a:latin typeface="KG Payphone"/>
              </a:rPr>
              <a:t>3. </a:t>
            </a:r>
            <a:r>
              <a:rPr lang="nb-NO" sz="1200" b="1" i="0" u="none" strike="noStrike" baseline="0" dirty="0" err="1">
                <a:solidFill>
                  <a:srgbClr val="000000"/>
                </a:solidFill>
                <a:latin typeface="KG Payphone"/>
              </a:rPr>
              <a:t>Soltekst</a:t>
            </a:r>
            <a:r>
              <a:rPr lang="nb-NO" sz="1200" b="1" i="0" u="none" strike="noStrike" baseline="0" dirty="0">
                <a:solidFill>
                  <a:srgbClr val="000000"/>
                </a:solidFill>
                <a:latin typeface="KG Payphone"/>
              </a:rPr>
              <a:t>:</a:t>
            </a:r>
          </a:p>
          <a:p>
            <a:pPr>
              <a:lnSpc>
                <a:spcPct val="150000"/>
              </a:lnSpc>
            </a:pPr>
            <a:r>
              <a:rPr lang="nb-NO" sz="1200" dirty="0">
                <a:solidFill>
                  <a:srgbClr val="000000"/>
                </a:solidFill>
                <a:latin typeface="KG Payphone"/>
              </a:rPr>
              <a:t>Finn verb i teksten som passer til en fornøyelsespark. Skriv verbene i infinitiv.  </a:t>
            </a:r>
            <a:r>
              <a:rPr lang="nb-NO" sz="1200" i="0" u="none" strike="noStrike" baseline="0" dirty="0">
                <a:solidFill>
                  <a:srgbClr val="000000"/>
                </a:solidFill>
                <a:latin typeface="KG Payphone"/>
              </a:rPr>
              <a:t>Hvordan får vi vite om høyden til Mona</a:t>
            </a:r>
            <a:r>
              <a:rPr lang="nb-NO" sz="1200" dirty="0">
                <a:solidFill>
                  <a:srgbClr val="000000"/>
                </a:solidFill>
                <a:latin typeface="KG Payphone"/>
              </a:rPr>
              <a:t> og Marte?</a:t>
            </a:r>
            <a:endParaRPr lang="nb-NO" sz="1200" i="0" u="none" strike="noStrike" baseline="0" dirty="0">
              <a:solidFill>
                <a:srgbClr val="000000"/>
              </a:solidFill>
              <a:latin typeface="KG Payphone"/>
            </a:endParaRPr>
          </a:p>
          <a:p>
            <a:endParaRPr lang="nb-NO" sz="1600" i="0" u="none" strike="noStrike" baseline="0" dirty="0">
              <a:solidFill>
                <a:srgbClr val="000000"/>
              </a:solidFill>
              <a:latin typeface="Calibri" panose="020F0502020204030204" pitchFamily="34" charset="0"/>
            </a:endParaRPr>
          </a:p>
        </p:txBody>
      </p:sp>
      <p:sp>
        <p:nvSpPr>
          <p:cNvPr id="18" name="TextBox 17"/>
          <p:cNvSpPr txBox="1"/>
          <p:nvPr/>
        </p:nvSpPr>
        <p:spPr>
          <a:xfrm>
            <a:off x="5298077" y="1208710"/>
            <a:ext cx="3972923" cy="4893647"/>
          </a:xfrm>
          <a:prstGeom prst="rect">
            <a:avLst/>
          </a:prstGeom>
          <a:noFill/>
        </p:spPr>
        <p:txBody>
          <a:bodyPr wrap="square" rtlCol="0">
            <a:spAutoFit/>
          </a:bodyPr>
          <a:lstStyle/>
          <a:p>
            <a:r>
              <a:rPr lang="nb-NO" sz="1200" dirty="0">
                <a:latin typeface="KG Payphone"/>
                <a:cs typeface="KG Payphone"/>
              </a:rPr>
              <a:t>Lær deg ordene på siden 65 i </a:t>
            </a:r>
            <a:r>
              <a:rPr lang="nb-NO" sz="1200" dirty="0" err="1">
                <a:latin typeface="KG Payphone"/>
                <a:cs typeface="KG Payphone"/>
              </a:rPr>
              <a:t>Textbook</a:t>
            </a:r>
            <a:r>
              <a:rPr lang="nb-NO" sz="1200" dirty="0">
                <a:latin typeface="KG Payphone"/>
                <a:cs typeface="KG Payphone"/>
              </a:rPr>
              <a:t>. Du kan også gå inn på </a:t>
            </a:r>
            <a:r>
              <a:rPr lang="nb-NO" sz="1200" dirty="0" err="1">
                <a:latin typeface="KG Payphone"/>
                <a:cs typeface="KG Payphone"/>
              </a:rPr>
              <a:t>Stairs</a:t>
            </a:r>
            <a:r>
              <a:rPr lang="nb-NO" sz="1200" dirty="0">
                <a:latin typeface="KG Payphone"/>
                <a:cs typeface="KG Payphone"/>
              </a:rPr>
              <a:t> </a:t>
            </a:r>
            <a:r>
              <a:rPr lang="nb-NO" sz="1200" dirty="0" err="1">
                <a:latin typeface="KG Payphone"/>
                <a:cs typeface="KG Payphone"/>
              </a:rPr>
              <a:t>øverom</a:t>
            </a:r>
            <a:r>
              <a:rPr lang="nb-NO" sz="1200" dirty="0">
                <a:latin typeface="KG Payphone"/>
                <a:cs typeface="KG Payphone"/>
              </a:rPr>
              <a:t>. Klikk på kapittel 4, </a:t>
            </a:r>
            <a:r>
              <a:rPr lang="nb-NO" sz="1200" dirty="0" err="1">
                <a:latin typeface="KG Payphone"/>
                <a:cs typeface="KG Payphone"/>
              </a:rPr>
              <a:t>Visit</a:t>
            </a:r>
            <a:r>
              <a:rPr lang="nb-NO" sz="1200" dirty="0">
                <a:latin typeface="KG Payphone"/>
                <a:cs typeface="KG Payphone"/>
              </a:rPr>
              <a:t> </a:t>
            </a:r>
            <a:r>
              <a:rPr lang="nb-NO" sz="1200" dirty="0" err="1">
                <a:latin typeface="KG Payphone"/>
                <a:cs typeface="KG Payphone"/>
              </a:rPr>
              <a:t>me</a:t>
            </a:r>
            <a:r>
              <a:rPr lang="nb-NO" sz="1200" dirty="0">
                <a:latin typeface="KG Payphone"/>
                <a:cs typeface="KG Payphone"/>
              </a:rPr>
              <a:t> og så klikker du på ordbank. </a:t>
            </a:r>
          </a:p>
          <a:p>
            <a:endParaRPr lang="nb-NO" sz="1200" dirty="0">
              <a:latin typeface="KG Payphone"/>
              <a:cs typeface="KG Payphone"/>
            </a:endParaRPr>
          </a:p>
          <a:p>
            <a:r>
              <a:rPr lang="nb-NO" sz="1200" dirty="0">
                <a:latin typeface="KG Payphone"/>
                <a:cs typeface="KG Payphone"/>
                <a:hlinkClick r:id="rId3"/>
              </a:rPr>
              <a:t>https://stairs1-4.cappelendamm.no/oppgavetre/seksjon.html?tid=1110242</a:t>
            </a:r>
            <a:endParaRPr lang="nb-NO" sz="1200" dirty="0">
              <a:latin typeface="KG Payphone"/>
              <a:cs typeface="KG Payphone"/>
            </a:endParaRPr>
          </a:p>
          <a:p>
            <a:endParaRPr lang="nb-NO" sz="1200" dirty="0">
              <a:latin typeface="KG Payphone"/>
              <a:cs typeface="KG Payphone"/>
            </a:endParaRPr>
          </a:p>
          <a:p>
            <a:r>
              <a:rPr lang="nb-NO" sz="1200" dirty="0">
                <a:latin typeface="KG Payphone"/>
                <a:cs typeface="KG Payphone"/>
              </a:rPr>
              <a:t>Les tekstene på side 69 og 69 i </a:t>
            </a:r>
            <a:r>
              <a:rPr lang="nb-NO" sz="1200" dirty="0" err="1">
                <a:latin typeface="KG Payphone"/>
                <a:cs typeface="KG Payphone"/>
              </a:rPr>
              <a:t>Textbook</a:t>
            </a:r>
            <a:r>
              <a:rPr lang="nb-NO" sz="1200" dirty="0">
                <a:latin typeface="KG Payphone"/>
                <a:cs typeface="KG Payphone"/>
              </a:rPr>
              <a:t>. Les enten </a:t>
            </a:r>
            <a:r>
              <a:rPr lang="nb-NO" sz="1200" dirty="0" err="1">
                <a:latin typeface="KG Payphone"/>
                <a:cs typeface="KG Payphone"/>
              </a:rPr>
              <a:t>Step</a:t>
            </a:r>
            <a:r>
              <a:rPr lang="nb-NO" sz="1200" dirty="0">
                <a:latin typeface="KG Payphone"/>
                <a:cs typeface="KG Payphone"/>
              </a:rPr>
              <a:t> 1 eller </a:t>
            </a:r>
            <a:r>
              <a:rPr lang="nb-NO" sz="1200" dirty="0" err="1">
                <a:latin typeface="KG Payphone"/>
                <a:cs typeface="KG Payphone"/>
              </a:rPr>
              <a:t>Step</a:t>
            </a:r>
            <a:r>
              <a:rPr lang="nb-NO" sz="1200" dirty="0">
                <a:latin typeface="KG Payphone"/>
                <a:cs typeface="KG Payphone"/>
              </a:rPr>
              <a:t> 2.</a:t>
            </a:r>
          </a:p>
          <a:p>
            <a:r>
              <a:rPr lang="nb-NO" sz="1200" dirty="0">
                <a:latin typeface="KG Payphone"/>
                <a:cs typeface="KG Payphone"/>
              </a:rPr>
              <a:t>Lytt til tekstene inne på </a:t>
            </a:r>
            <a:r>
              <a:rPr lang="nb-NO" sz="1200" dirty="0">
                <a:latin typeface="KG Payphone"/>
                <a:cs typeface="KG Payphone"/>
                <a:hlinkClick r:id="rId4"/>
              </a:rPr>
              <a:t>https://stairs1-4-lyd.cappelendamm.no/ - </a:t>
            </a:r>
            <a:endParaRPr lang="nb-NO" sz="1200" dirty="0">
              <a:latin typeface="KG Payphone"/>
              <a:cs typeface="KG Payphone"/>
            </a:endParaRPr>
          </a:p>
          <a:p>
            <a:r>
              <a:rPr lang="nb-NO" sz="1200" dirty="0">
                <a:latin typeface="KG Payphone"/>
                <a:cs typeface="KG Payphone"/>
              </a:rPr>
              <a:t>hvis du har mulighet. Her må du bruke Feide-innloggingen din. </a:t>
            </a:r>
          </a:p>
          <a:p>
            <a:endParaRPr lang="nb-NO" sz="1200" dirty="0">
              <a:latin typeface="KG Payphone"/>
              <a:cs typeface="KG Payphone"/>
            </a:endParaRPr>
          </a:p>
          <a:p>
            <a:r>
              <a:rPr lang="nb-NO" sz="1200" dirty="0" err="1">
                <a:latin typeface="KG Payphone"/>
                <a:cs typeface="KG Payphone"/>
              </a:rPr>
              <a:t>Step</a:t>
            </a:r>
            <a:r>
              <a:rPr lang="nb-NO" sz="1200" dirty="0">
                <a:latin typeface="KG Payphone"/>
                <a:cs typeface="KG Payphone"/>
              </a:rPr>
              <a:t> 1: CD 2, spor 23</a:t>
            </a:r>
          </a:p>
          <a:p>
            <a:r>
              <a:rPr lang="nb-NO" sz="1200" dirty="0" err="1">
                <a:latin typeface="KG Payphone"/>
                <a:cs typeface="KG Payphone"/>
              </a:rPr>
              <a:t>Step</a:t>
            </a:r>
            <a:r>
              <a:rPr lang="nb-NO" sz="1200" dirty="0">
                <a:latin typeface="KG Payphone"/>
                <a:cs typeface="KG Payphone"/>
              </a:rPr>
              <a:t> 2: CD 2, spor 24</a:t>
            </a:r>
          </a:p>
          <a:p>
            <a:endParaRPr lang="nb-NO" sz="1200" dirty="0">
              <a:latin typeface="KG Payphone"/>
              <a:cs typeface="KG Payphone"/>
            </a:endParaRPr>
          </a:p>
          <a:p>
            <a:r>
              <a:rPr lang="nb-NO" sz="1200" dirty="0">
                <a:latin typeface="KG Payphone"/>
                <a:cs typeface="KG Payphone"/>
              </a:rPr>
              <a:t>Tegn huset ditt i </a:t>
            </a:r>
            <a:r>
              <a:rPr lang="nb-NO" sz="1200" dirty="0" err="1">
                <a:latin typeface="KG Payphone"/>
                <a:cs typeface="KG Payphone"/>
              </a:rPr>
              <a:t>lekseboka</a:t>
            </a:r>
            <a:r>
              <a:rPr lang="nb-NO" sz="1200" dirty="0">
                <a:latin typeface="KG Payphone"/>
                <a:cs typeface="KG Payphone"/>
              </a:rPr>
              <a:t>. Skriv navn på alle rommene på engelsk. Hvis du trenger mer utfordring, kan du gjerne skrive setninger om huset ditt som forteller meg mer om rommene og hvordan de ser ut.</a:t>
            </a:r>
          </a:p>
          <a:p>
            <a:endParaRPr lang="nb-NO" sz="1200" dirty="0">
              <a:latin typeface="KG Payphone"/>
              <a:cs typeface="KG Payphone"/>
            </a:endParaRPr>
          </a:p>
          <a:p>
            <a:r>
              <a:rPr lang="nb-NO" sz="1200" dirty="0">
                <a:latin typeface="KG Payphone"/>
                <a:cs typeface="KG Payphone"/>
              </a:rPr>
              <a:t>Eksempel: My </a:t>
            </a:r>
            <a:r>
              <a:rPr lang="nb-NO" sz="1200" dirty="0" err="1">
                <a:latin typeface="KG Payphone"/>
                <a:cs typeface="KG Payphone"/>
              </a:rPr>
              <a:t>kitchen</a:t>
            </a:r>
            <a:r>
              <a:rPr lang="nb-NO" sz="1200" dirty="0">
                <a:latin typeface="KG Payphone"/>
                <a:cs typeface="KG Payphone"/>
              </a:rPr>
              <a:t> is </a:t>
            </a:r>
            <a:r>
              <a:rPr lang="nb-NO" sz="1200" dirty="0" err="1">
                <a:latin typeface="KG Payphone"/>
                <a:cs typeface="KG Payphone"/>
              </a:rPr>
              <a:t>big</a:t>
            </a:r>
            <a:r>
              <a:rPr lang="nb-NO" sz="1200" dirty="0">
                <a:latin typeface="KG Payphone"/>
                <a:cs typeface="KG Payphone"/>
              </a:rPr>
              <a:t> and </a:t>
            </a:r>
            <a:r>
              <a:rPr lang="nb-NO" sz="1200" dirty="0" err="1">
                <a:latin typeface="KG Payphone"/>
                <a:cs typeface="KG Payphone"/>
              </a:rPr>
              <a:t>yellow</a:t>
            </a:r>
            <a:r>
              <a:rPr lang="nb-NO" sz="1200" dirty="0">
                <a:latin typeface="KG Payphone"/>
                <a:cs typeface="KG Payphone"/>
              </a:rPr>
              <a:t>. My </a:t>
            </a:r>
            <a:r>
              <a:rPr lang="nb-NO" sz="1200" dirty="0" err="1">
                <a:latin typeface="KG Payphone"/>
                <a:cs typeface="KG Payphone"/>
              </a:rPr>
              <a:t>living</a:t>
            </a:r>
            <a:r>
              <a:rPr lang="nb-NO" sz="1200" dirty="0">
                <a:latin typeface="KG Payphone"/>
                <a:cs typeface="KG Payphone"/>
              </a:rPr>
              <a:t> </a:t>
            </a:r>
            <a:r>
              <a:rPr lang="nb-NO" sz="1200" dirty="0" err="1">
                <a:latin typeface="KG Payphone"/>
                <a:cs typeface="KG Payphone"/>
              </a:rPr>
              <a:t>room</a:t>
            </a:r>
            <a:r>
              <a:rPr lang="nb-NO" sz="1200" dirty="0">
                <a:latin typeface="KG Payphone"/>
                <a:cs typeface="KG Payphone"/>
              </a:rPr>
              <a:t> is </a:t>
            </a:r>
            <a:r>
              <a:rPr lang="nb-NO" sz="1200" dirty="0" err="1">
                <a:latin typeface="KG Payphone"/>
                <a:cs typeface="KG Payphone"/>
              </a:rPr>
              <a:t>white</a:t>
            </a:r>
            <a:r>
              <a:rPr lang="nb-NO" sz="1200" dirty="0">
                <a:latin typeface="KG Payphone"/>
                <a:cs typeface="KG Payphone"/>
              </a:rPr>
              <a:t> </a:t>
            </a:r>
            <a:r>
              <a:rPr lang="nb-NO" sz="1200" dirty="0" err="1">
                <a:latin typeface="KG Payphone"/>
                <a:cs typeface="KG Payphone"/>
              </a:rPr>
              <a:t>with</a:t>
            </a:r>
            <a:r>
              <a:rPr lang="nb-NO" sz="1200" dirty="0">
                <a:latin typeface="KG Payphone"/>
                <a:cs typeface="KG Payphone"/>
              </a:rPr>
              <a:t> a </a:t>
            </a:r>
            <a:r>
              <a:rPr lang="nb-NO" sz="1200" dirty="0" err="1">
                <a:latin typeface="KG Payphone"/>
                <a:cs typeface="KG Payphone"/>
              </a:rPr>
              <a:t>blue</a:t>
            </a:r>
            <a:r>
              <a:rPr lang="nb-NO" sz="1200" dirty="0">
                <a:latin typeface="KG Payphone"/>
                <a:cs typeface="KG Payphone"/>
              </a:rPr>
              <a:t> sofa. </a:t>
            </a:r>
          </a:p>
          <a:p>
            <a:endParaRPr lang="nb-NO" sz="1200" dirty="0">
              <a:latin typeface="KG Payphone"/>
              <a:cs typeface="KG Payphone"/>
            </a:endParaRPr>
          </a:p>
          <a:p>
            <a:endParaRPr lang="nb-NO" sz="1200" dirty="0">
              <a:latin typeface="KG Payphone"/>
              <a:cs typeface="KG Payphone"/>
            </a:endParaRPr>
          </a:p>
        </p:txBody>
      </p:sp>
      <p:sp>
        <p:nvSpPr>
          <p:cNvPr id="19" name="TextBox 18"/>
          <p:cNvSpPr txBox="1"/>
          <p:nvPr/>
        </p:nvSpPr>
        <p:spPr>
          <a:xfrm>
            <a:off x="5727697" y="5646898"/>
            <a:ext cx="3305178" cy="584776"/>
          </a:xfrm>
          <a:prstGeom prst="rect">
            <a:avLst/>
          </a:prstGeom>
          <a:noFill/>
        </p:spPr>
        <p:txBody>
          <a:bodyPr wrap="square" rtlCol="0">
            <a:spAutoFit/>
          </a:bodyPr>
          <a:lstStyle/>
          <a:p>
            <a:pPr algn="ctr"/>
            <a:r>
              <a:rPr lang="nb-NO" sz="3200" dirty="0">
                <a:effectLst>
                  <a:glow rad="152400">
                    <a:schemeClr val="bg1"/>
                  </a:glow>
                </a:effectLst>
                <a:latin typeface="KG Eyes Wide Open"/>
                <a:cs typeface="KG Eyes Wide Open"/>
              </a:rPr>
              <a:t>Vennlig hilsen…</a:t>
            </a:r>
          </a:p>
        </p:txBody>
      </p:sp>
      <p:sp>
        <p:nvSpPr>
          <p:cNvPr id="20" name="TextBox 19"/>
          <p:cNvSpPr txBox="1"/>
          <p:nvPr/>
        </p:nvSpPr>
        <p:spPr>
          <a:xfrm>
            <a:off x="6523094" y="6202918"/>
            <a:ext cx="2526874" cy="369332"/>
          </a:xfrm>
          <a:prstGeom prst="rect">
            <a:avLst/>
          </a:prstGeom>
          <a:noFill/>
        </p:spPr>
        <p:txBody>
          <a:bodyPr wrap="square" rtlCol="0">
            <a:spAutoFit/>
          </a:bodyPr>
          <a:lstStyle/>
          <a:p>
            <a:pPr algn="ctr"/>
            <a:r>
              <a:rPr lang="nb-NO" b="1" dirty="0">
                <a:latin typeface="KG Payphone"/>
                <a:cs typeface="KG Payphone"/>
              </a:rPr>
              <a:t>Lærerne på 4. trinn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38712</TotalTime>
  <Words>527</Words>
  <Application>Microsoft Office PowerPoint</Application>
  <PresentationFormat>A4 (210 x 297 mm)</PresentationFormat>
  <Paragraphs>91</Paragraphs>
  <Slides>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Arial</vt:lpstr>
      <vt:lpstr>Calibri</vt:lpstr>
      <vt:lpstr>KG Blank Space Sketch</vt:lpstr>
      <vt:lpstr>KG Eyes Wide Open</vt:lpstr>
      <vt:lpstr>KG Payphone</vt:lpstr>
      <vt:lpstr>Office Theme</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Kristoffersen</dc:creator>
  <cp:lastModifiedBy>Katrine Fuglesteg</cp:lastModifiedBy>
  <cp:revision>42</cp:revision>
  <cp:lastPrinted>2021-01-02T11:18:36Z</cp:lastPrinted>
  <dcterms:created xsi:type="dcterms:W3CDTF">2015-08-23T05:34:14Z</dcterms:created>
  <dcterms:modified xsi:type="dcterms:W3CDTF">2021-01-03T13:48:43Z</dcterms:modified>
</cp:coreProperties>
</file>