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9" r:id="rId3"/>
  </p:sldIdLst>
  <p:sldSz cx="9906000" cy="6858000" type="A4"/>
  <p:notesSz cx="6810375" cy="99425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B30"/>
    <a:srgbClr val="945027"/>
    <a:srgbClr val="53C2FF"/>
    <a:srgbClr val="819AD4"/>
    <a:srgbClr val="218F7C"/>
    <a:srgbClr val="FFB628"/>
    <a:srgbClr val="B01621"/>
    <a:srgbClr val="FF7CC7"/>
    <a:srgbClr val="62D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81"/>
  </p:normalViewPr>
  <p:slideViewPr>
    <p:cSldViewPr snapToGrid="0" snapToObjects="1">
      <p:cViewPr>
        <p:scale>
          <a:sx n="66" d="100"/>
          <a:sy n="66" d="100"/>
        </p:scale>
        <p:origin x="1120" y="-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5091-1453-6947-9D77-D8A565047737}" type="datetimeFigureOut">
              <a:rPr lang="nb-NO" smtClean="0"/>
              <a:pPr/>
              <a:t>19.03.2021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50F4-6780-C84E-B965-7627CF53EC23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reqlGVcW9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id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8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612" y="2832853"/>
            <a:ext cx="18462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600" dirty="0">
                <a:solidFill>
                  <a:srgbClr val="819AD4"/>
                </a:solidFill>
                <a:latin typeface="KG Blank Space Sketch"/>
                <a:cs typeface="KG Blank Space Sketch"/>
              </a:rPr>
              <a:t>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5366" y="2832853"/>
            <a:ext cx="15922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600" dirty="0">
                <a:solidFill>
                  <a:srgbClr val="819AD4"/>
                </a:solidFill>
                <a:latin typeface="KG Blank Space Sketch"/>
                <a:cs typeface="KG Blank Space Sketch"/>
              </a:rPr>
              <a:t>TIRS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7620" y="2832853"/>
            <a:ext cx="15922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600" dirty="0">
                <a:solidFill>
                  <a:srgbClr val="819AD4"/>
                </a:solidFill>
                <a:latin typeface="KG Blank Space Sketch"/>
                <a:cs typeface="KG Blank Space Sketch"/>
              </a:rPr>
              <a:t>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749" y="2832853"/>
            <a:ext cx="15922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600" dirty="0">
                <a:solidFill>
                  <a:srgbClr val="819AD4"/>
                </a:solidFill>
                <a:latin typeface="KG Blank Space Sketch"/>
                <a:cs typeface="KG Blank Space Sketch"/>
              </a:rPr>
              <a:t>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0228" y="2832853"/>
            <a:ext cx="15922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600" dirty="0">
                <a:solidFill>
                  <a:srgbClr val="819AD4"/>
                </a:solidFill>
                <a:latin typeface="KG Blank Space Sketch"/>
                <a:cs typeface="KG Blank Space Sketch"/>
              </a:rPr>
              <a:t>FRE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847" y="369233"/>
            <a:ext cx="59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latin typeface="KG Payphone"/>
                <a:cs typeface="KG Payphone"/>
              </a:rPr>
              <a:t>UKE </a:t>
            </a:r>
          </a:p>
          <a:p>
            <a:pPr algn="ctr"/>
            <a:r>
              <a:rPr lang="nb-NO" b="1" dirty="0">
                <a:latin typeface="KG Payphone"/>
                <a:cs typeface="KG Payphone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238" y="3325296"/>
            <a:ext cx="16493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i="0" u="sng" strike="noStrike" baseline="0" dirty="0">
                <a:solidFill>
                  <a:srgbClr val="000000"/>
                </a:solidFill>
                <a:latin typeface="KG Blank Space Sketch"/>
              </a:rPr>
              <a:t>Matematikk</a:t>
            </a:r>
          </a:p>
          <a:p>
            <a:pPr algn="ctr"/>
            <a:r>
              <a:rPr lang="nb-NO" sz="1400" b="0" i="0" dirty="0" err="1">
                <a:solidFill>
                  <a:srgbClr val="000000"/>
                </a:solidFill>
                <a:effectLst/>
                <a:latin typeface="KG Blank Space Sketch"/>
              </a:rPr>
              <a:t>Escape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KG Blank Space Sketch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KG Blank Space Sketch"/>
              </a:rPr>
              <a:t>Room</a:t>
            </a:r>
            <a:endParaRPr lang="nb-NO" sz="1400" dirty="0">
              <a:solidFill>
                <a:srgbClr val="000000"/>
              </a:solidFill>
              <a:latin typeface="KG Blank Space Sketch"/>
            </a:endParaRPr>
          </a:p>
          <a:p>
            <a:pPr algn="ctr"/>
            <a:endParaRPr lang="nb-NO" sz="1400" b="1" i="0" u="sng" strike="noStrike" baseline="0" dirty="0">
              <a:solidFill>
                <a:srgbClr val="000000"/>
              </a:solidFill>
              <a:latin typeface="KG Blank Space Sketch"/>
            </a:endParaRPr>
          </a:p>
          <a:p>
            <a:pPr algn="ctr"/>
            <a:r>
              <a:rPr lang="nb-NO" sz="1400" b="1" i="0" u="sng" strike="noStrike" baseline="0" dirty="0">
                <a:solidFill>
                  <a:srgbClr val="000000"/>
                </a:solidFill>
                <a:latin typeface="KG Blank Space Sketch"/>
              </a:rPr>
              <a:t>Norsk</a:t>
            </a:r>
          </a:p>
          <a:p>
            <a:pPr algn="ctr"/>
            <a:r>
              <a:rPr lang="nb-NO" sz="1400" b="0" i="0" strike="noStrike" baseline="0" dirty="0">
                <a:solidFill>
                  <a:srgbClr val="000000"/>
                </a:solidFill>
                <a:latin typeface="KG Blank Space Sketch"/>
              </a:rPr>
              <a:t>Ukas lesetekster</a:t>
            </a: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KG Blank Space Sketch"/>
              </a:rPr>
              <a:t>og </a:t>
            </a:r>
            <a:r>
              <a:rPr lang="nb-NO" sz="1400" dirty="0" err="1">
                <a:solidFill>
                  <a:srgbClr val="000000"/>
                </a:solidFill>
                <a:latin typeface="KG Blank Space Sketch"/>
              </a:rPr>
              <a:t>øveord</a:t>
            </a:r>
            <a:endParaRPr lang="nb-NO" sz="1400" b="0" i="0" strike="noStrike" baseline="0" dirty="0">
              <a:solidFill>
                <a:srgbClr val="000000"/>
              </a:solidFill>
              <a:latin typeface="KG Blank Space Sketch"/>
            </a:endParaRPr>
          </a:p>
          <a:p>
            <a:pPr algn="ctr"/>
            <a:endParaRPr lang="nb-NO" sz="1400" b="0" i="0" strike="noStrike" baseline="0" dirty="0">
              <a:solidFill>
                <a:srgbClr val="000000"/>
              </a:solidFill>
              <a:latin typeface="KG Blank Space Sketch"/>
            </a:endParaRPr>
          </a:p>
          <a:p>
            <a:pPr algn="ctr"/>
            <a:r>
              <a:rPr lang="nb-NO" sz="1400" b="1" u="sng" dirty="0">
                <a:solidFill>
                  <a:srgbClr val="000000"/>
                </a:solidFill>
                <a:latin typeface="KG Blank Space Sketch"/>
              </a:rPr>
              <a:t>Lesekurs</a:t>
            </a:r>
          </a:p>
          <a:p>
            <a:pPr algn="ctr"/>
            <a:r>
              <a:rPr lang="nb-NO" sz="1400" b="0" i="0" strike="noStrike" baseline="0" dirty="0">
                <a:solidFill>
                  <a:srgbClr val="000000"/>
                </a:solidFill>
                <a:latin typeface="KG Blank Space Sketch"/>
              </a:rPr>
              <a:t>Leseaktiviteter og </a:t>
            </a:r>
            <a:r>
              <a:rPr lang="nb-NO" sz="1400" b="0" i="0" strike="noStrike" baseline="0" dirty="0" err="1">
                <a:solidFill>
                  <a:srgbClr val="000000"/>
                </a:solidFill>
                <a:latin typeface="KG Blank Space Sketch"/>
              </a:rPr>
              <a:t>Aski</a:t>
            </a:r>
            <a:r>
              <a:rPr lang="nb-NO" sz="1400" b="0" i="0" strike="noStrike" baseline="0" dirty="0">
                <a:solidFill>
                  <a:srgbClr val="000000"/>
                </a:solidFill>
                <a:latin typeface="KG Blank Space Sketch"/>
              </a:rPr>
              <a:t> </a:t>
            </a:r>
            <a:r>
              <a:rPr lang="nb-NO" sz="1400" b="0" i="0" strike="noStrike" baseline="0" dirty="0" err="1">
                <a:solidFill>
                  <a:srgbClr val="000000"/>
                </a:solidFill>
                <a:latin typeface="KG Blank Space Sketch"/>
              </a:rPr>
              <a:t>Raski</a:t>
            </a:r>
            <a:endParaRPr lang="nb-NO" sz="1400" b="0" i="0" strike="noStrike" baseline="0" dirty="0">
              <a:solidFill>
                <a:srgbClr val="000000"/>
              </a:solidFill>
              <a:latin typeface="KG Blank Space Sketch"/>
            </a:endParaRPr>
          </a:p>
          <a:p>
            <a:pPr algn="ctr"/>
            <a:endParaRPr lang="nb-NO" sz="1400" b="0" i="0" strike="noStrike" baseline="0" dirty="0">
              <a:solidFill>
                <a:srgbClr val="000000"/>
              </a:solidFill>
              <a:latin typeface="KG Blank Space Sketch"/>
            </a:endParaRPr>
          </a:p>
          <a:p>
            <a:pPr algn="ctr"/>
            <a:r>
              <a:rPr lang="nb-NO" sz="1400" b="1" i="0" u="sng" strike="noStrike" baseline="0" dirty="0">
                <a:solidFill>
                  <a:srgbClr val="000000"/>
                </a:solidFill>
                <a:latin typeface="KG Blank Space Sketch"/>
              </a:rPr>
              <a:t>Koding</a:t>
            </a:r>
          </a:p>
          <a:p>
            <a:pPr algn="ctr"/>
            <a:endParaRPr lang="nb-NO" sz="1400" b="1" i="0" u="sng" strike="noStrike" baseline="0" dirty="0">
              <a:solidFill>
                <a:srgbClr val="000000"/>
              </a:solidFill>
              <a:latin typeface="KG Blank Space Sketch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5366" y="3323807"/>
            <a:ext cx="16081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u="sng" dirty="0">
                <a:solidFill>
                  <a:srgbClr val="000000"/>
                </a:solidFill>
                <a:latin typeface="KG Blank Space Sketch"/>
              </a:rPr>
              <a:t>Norsk</a:t>
            </a: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KG Blank Space Sketch"/>
              </a:rPr>
              <a:t>Skrive faktatekst eller liste med ti gode grunner</a:t>
            </a:r>
          </a:p>
          <a:p>
            <a:pPr algn="ctr"/>
            <a:r>
              <a:rPr lang="nb-NO" sz="1400" b="1" u="sng" dirty="0">
                <a:solidFill>
                  <a:srgbClr val="000000"/>
                </a:solidFill>
                <a:latin typeface="KG Blank Space Sketch"/>
              </a:rPr>
              <a:t>Engelsk</a:t>
            </a:r>
          </a:p>
          <a:p>
            <a:pPr algn="ctr"/>
            <a:r>
              <a:rPr lang="nb-NO" sz="1400" dirty="0" err="1">
                <a:solidFill>
                  <a:srgbClr val="000000"/>
                </a:solidFill>
                <a:latin typeface="KG Blank Space Sketch"/>
              </a:rPr>
              <a:t>Easter</a:t>
            </a:r>
            <a:endParaRPr lang="nb-NO" sz="1400" dirty="0">
              <a:solidFill>
                <a:srgbClr val="000000"/>
              </a:solidFill>
              <a:latin typeface="KG Blank Space Sketch"/>
            </a:endParaRP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KG Blank Space Sketch"/>
              </a:rPr>
              <a:t>Lære nye ord og lage spørsmål til </a:t>
            </a:r>
            <a:r>
              <a:rPr lang="nb-NO" sz="1400" dirty="0" err="1">
                <a:solidFill>
                  <a:srgbClr val="000000"/>
                </a:solidFill>
                <a:latin typeface="KG Blank Space Sketch"/>
              </a:rPr>
              <a:t>Easter</a:t>
            </a:r>
            <a:r>
              <a:rPr lang="nb-NO" sz="1400" dirty="0">
                <a:solidFill>
                  <a:srgbClr val="000000"/>
                </a:solidFill>
                <a:latin typeface="KG Blank Space Sketch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KG Blank Space Sketch"/>
              </a:rPr>
              <a:t>Bunny</a:t>
            </a:r>
            <a:endParaRPr lang="nb-NO" sz="1400" dirty="0">
              <a:solidFill>
                <a:srgbClr val="000000"/>
              </a:solidFill>
              <a:latin typeface="KG Blank Space Sketch"/>
            </a:endParaRPr>
          </a:p>
          <a:p>
            <a:pPr algn="ctr"/>
            <a:endParaRPr lang="nb-NO" sz="1400" dirty="0">
              <a:solidFill>
                <a:srgbClr val="000000"/>
              </a:solidFill>
              <a:latin typeface="KG Blank Space Sketch"/>
            </a:endParaRPr>
          </a:p>
          <a:p>
            <a:pPr algn="ctr"/>
            <a:r>
              <a:rPr lang="nb-NO" sz="1400" b="1" u="sng" dirty="0">
                <a:solidFill>
                  <a:srgbClr val="000000"/>
                </a:solidFill>
                <a:latin typeface="KG Blank Space Sketch"/>
              </a:rPr>
              <a:t>Matematikk</a:t>
            </a:r>
          </a:p>
          <a:p>
            <a:pPr algn="ctr" rtl="0" fontAlgn="base"/>
            <a:r>
              <a:rPr lang="nb-NO" sz="1400" b="0" i="0" u="none" strike="noStrike" dirty="0" err="1">
                <a:solidFill>
                  <a:srgbClr val="000000"/>
                </a:solidFill>
                <a:effectLst/>
                <a:latin typeface="KG Blank Space Sketch"/>
              </a:rPr>
              <a:t>Escape</a:t>
            </a:r>
            <a:r>
              <a:rPr lang="nb-NO" sz="1400" b="0" i="0" u="none" strike="noStrike" dirty="0">
                <a:solidFill>
                  <a:srgbClr val="000000"/>
                </a:solidFill>
                <a:effectLst/>
                <a:latin typeface="KG Blank Space Sketch"/>
              </a:rPr>
              <a:t> </a:t>
            </a:r>
            <a:r>
              <a:rPr lang="nb-NO" sz="1400" b="0" i="0" u="none" strike="noStrike" dirty="0" err="1">
                <a:solidFill>
                  <a:srgbClr val="000000"/>
                </a:solidFill>
                <a:effectLst/>
                <a:latin typeface="KG Blank Space Sketch"/>
              </a:rPr>
              <a:t>Room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KG Blank Space Sketch"/>
              </a:rPr>
              <a:t>​</a:t>
            </a:r>
            <a:endParaRPr lang="nb-NO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b-NO" sz="1400" b="0" i="0" dirty="0">
                <a:solidFill>
                  <a:srgbClr val="000000"/>
                </a:solidFill>
                <a:effectLst/>
                <a:latin typeface="KG Blank Space Sketch"/>
              </a:rPr>
              <a:t>​</a:t>
            </a:r>
            <a:r>
              <a:rPr lang="nb-NO" sz="1400" b="1" u="sng" dirty="0">
                <a:solidFill>
                  <a:srgbClr val="000000"/>
                </a:solidFill>
                <a:latin typeface="KG Blank Space Sketch"/>
              </a:rPr>
              <a:t>Musikk</a:t>
            </a:r>
            <a:endParaRPr lang="nb-NO" sz="1400" b="0" i="0" u="sng" strike="noStrike" baseline="0" dirty="0">
              <a:solidFill>
                <a:srgbClr val="000000"/>
              </a:solidFill>
              <a:latin typeface="KG Blank Space Sketch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0396" y="3325296"/>
            <a:ext cx="16081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i="0" u="sng" strike="noStrike" baseline="0" dirty="0">
                <a:solidFill>
                  <a:srgbClr val="000000"/>
                </a:solidFill>
                <a:latin typeface="KG Blank Space Sketch"/>
              </a:rPr>
              <a:t>Samling</a:t>
            </a:r>
          </a:p>
          <a:p>
            <a:pPr algn="ctr"/>
            <a:endParaRPr lang="nb-NO" sz="1400" b="1" i="0" u="sng" strike="noStrike" baseline="0" dirty="0">
              <a:solidFill>
                <a:srgbClr val="000000"/>
              </a:solidFill>
              <a:latin typeface="KG Blank Space Sketch"/>
            </a:endParaRPr>
          </a:p>
          <a:p>
            <a:pPr algn="ctr"/>
            <a:r>
              <a:rPr lang="nb-NO" sz="1400" b="1" i="0" u="sng" strike="noStrike" baseline="0" dirty="0">
                <a:solidFill>
                  <a:srgbClr val="000000"/>
                </a:solidFill>
                <a:latin typeface="KG Blank Space Sketch"/>
              </a:rPr>
              <a:t>Matematikk</a:t>
            </a:r>
          </a:p>
          <a:p>
            <a:pPr algn="ctr"/>
            <a:r>
              <a:rPr lang="nb-NO" sz="1400" b="0" i="0" dirty="0" err="1">
                <a:solidFill>
                  <a:srgbClr val="000000"/>
                </a:solidFill>
                <a:effectLst/>
                <a:latin typeface="KG Blank Space Sketch"/>
              </a:rPr>
              <a:t>Escape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KG Blank Space Sketch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KG Blank Space Sketch"/>
              </a:rPr>
              <a:t>Room</a:t>
            </a:r>
            <a:endParaRPr lang="nb-NO" sz="1400" i="0" strike="noStrike" baseline="0" dirty="0">
              <a:solidFill>
                <a:srgbClr val="000000"/>
              </a:solidFill>
              <a:latin typeface="KG Blank Space Sketch"/>
            </a:endParaRPr>
          </a:p>
          <a:p>
            <a:pPr algn="ctr"/>
            <a:endParaRPr lang="nb-NO" sz="1400" b="1" i="0" u="sng" strike="noStrike" baseline="0" dirty="0">
              <a:solidFill>
                <a:srgbClr val="000000"/>
              </a:solidFill>
              <a:latin typeface="KG Blank Space Sketch"/>
            </a:endParaRPr>
          </a:p>
          <a:p>
            <a:pPr algn="ctr"/>
            <a:r>
              <a:rPr lang="nb-NO" sz="1400" b="1" i="0" u="sng" strike="noStrike" baseline="0" dirty="0">
                <a:solidFill>
                  <a:srgbClr val="000000"/>
                </a:solidFill>
                <a:latin typeface="KG Blank Space Sketch"/>
              </a:rPr>
              <a:t>Norsk</a:t>
            </a:r>
          </a:p>
          <a:p>
            <a:pPr algn="ctr"/>
            <a:r>
              <a:rPr lang="nb-NO" sz="1400" i="0" strike="noStrike" baseline="0" dirty="0">
                <a:solidFill>
                  <a:srgbClr val="000000"/>
                </a:solidFill>
                <a:latin typeface="KG Blank Space Sketch"/>
              </a:rPr>
              <a:t>Språkoppgaver på </a:t>
            </a:r>
            <a:r>
              <a:rPr lang="nb-NO" sz="1400" i="0" strike="noStrike" baseline="0" dirty="0" err="1">
                <a:solidFill>
                  <a:srgbClr val="000000"/>
                </a:solidFill>
                <a:latin typeface="KG Blank Space Sketch"/>
              </a:rPr>
              <a:t>Ipad</a:t>
            </a:r>
            <a:r>
              <a:rPr lang="nb-NO" sz="1400" i="0" strike="noStrike" baseline="0" dirty="0">
                <a:solidFill>
                  <a:srgbClr val="000000"/>
                </a:solidFill>
                <a:latin typeface="KG Blank Space Sketch"/>
              </a:rPr>
              <a:t> eller i bok</a:t>
            </a:r>
          </a:p>
          <a:p>
            <a:pPr algn="ctr"/>
            <a:r>
              <a:rPr lang="nb-NO" sz="1400" b="1" u="sng" dirty="0">
                <a:solidFill>
                  <a:srgbClr val="000000"/>
                </a:solidFill>
                <a:latin typeface="KG Blank Space Sketch"/>
              </a:rPr>
              <a:t>Lesekurs</a:t>
            </a: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KG Blank Space Sketch"/>
              </a:rPr>
              <a:t> </a:t>
            </a:r>
            <a:r>
              <a:rPr lang="nb-NO" sz="1400" b="1" u="sng" dirty="0">
                <a:solidFill>
                  <a:srgbClr val="000000"/>
                </a:solidFill>
                <a:latin typeface="KG Blank Space Sketch"/>
              </a:rPr>
              <a:t>SFO</a:t>
            </a:r>
          </a:p>
          <a:p>
            <a:pPr algn="ctr"/>
            <a:endParaRPr lang="nb-NO" sz="1400" b="1" u="sng" dirty="0">
              <a:solidFill>
                <a:srgbClr val="000000"/>
              </a:solidFill>
              <a:latin typeface="KG Blank Space Sketch"/>
            </a:endParaRPr>
          </a:p>
          <a:p>
            <a:pPr algn="ctr"/>
            <a:r>
              <a:rPr lang="nb-NO" sz="1400" b="1" u="sng" dirty="0">
                <a:solidFill>
                  <a:srgbClr val="000000"/>
                </a:solidFill>
                <a:latin typeface="KG Blank Space Sketch"/>
              </a:rPr>
              <a:t>Engelsk</a:t>
            </a: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KG Blank Space Sketch"/>
              </a:rPr>
              <a:t>Følge instruksjoner på engelsk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3125" y="3320829"/>
            <a:ext cx="160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i="0" u="sng" strike="noStrike" baseline="0" dirty="0">
                <a:solidFill>
                  <a:srgbClr val="000000"/>
                </a:solidFill>
                <a:latin typeface="KG Blank Space Sketch"/>
              </a:rPr>
              <a:t>Norsk</a:t>
            </a:r>
          </a:p>
          <a:p>
            <a:pPr algn="ctr"/>
            <a:r>
              <a:rPr lang="nb-NO" sz="1400" i="0" strike="noStrike" baseline="0" dirty="0">
                <a:latin typeface="Calibri" panose="020F0502020204030204" pitchFamily="34" charset="0"/>
              </a:rPr>
              <a:t>Språkspiralen</a:t>
            </a:r>
          </a:p>
          <a:p>
            <a:pPr algn="ctr"/>
            <a:endParaRPr lang="nb-NO" sz="1400" i="0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nb-NO" sz="1400" b="1" u="sng" dirty="0">
                <a:latin typeface="Calibri"/>
                <a:cs typeface="Calibri"/>
              </a:rPr>
              <a:t>Matematikk</a:t>
            </a:r>
          </a:p>
          <a:p>
            <a:pPr algn="ctr"/>
            <a:r>
              <a:rPr lang="nb-NO" sz="1400" b="0" i="0" dirty="0" err="1">
                <a:solidFill>
                  <a:srgbClr val="000000"/>
                </a:solidFill>
                <a:effectLst/>
                <a:latin typeface="KG Blank Space Sketch"/>
              </a:rPr>
              <a:t>Escape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KG Blank Space Sketch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KG Blank Space Sketch"/>
              </a:rPr>
              <a:t>Room</a:t>
            </a:r>
            <a:endParaRPr lang="nb-NO" sz="1400" b="0" i="0" dirty="0">
              <a:solidFill>
                <a:srgbClr val="000000"/>
              </a:solidFill>
              <a:effectLst/>
              <a:latin typeface="KG Blank Space Sketch"/>
            </a:endParaRPr>
          </a:p>
          <a:p>
            <a:pPr algn="ctr"/>
            <a:endParaRPr lang="nb-NO" sz="1400" b="1" dirty="0">
              <a:latin typeface="Calibri"/>
              <a:cs typeface="Calibri"/>
            </a:endParaRPr>
          </a:p>
          <a:p>
            <a:pPr algn="ctr"/>
            <a:r>
              <a:rPr lang="nb-NO" sz="1400" b="1" u="sng" dirty="0">
                <a:solidFill>
                  <a:srgbClr val="000000"/>
                </a:solidFill>
                <a:latin typeface="KG Blank Space Sketch"/>
              </a:rPr>
              <a:t>Kunst og håndverk</a:t>
            </a:r>
          </a:p>
          <a:p>
            <a:pPr algn="ctr"/>
            <a:r>
              <a:rPr lang="nb-NO" sz="1400" dirty="0">
                <a:solidFill>
                  <a:srgbClr val="000000"/>
                </a:solidFill>
                <a:latin typeface="KG Blank Space Sketch"/>
              </a:rPr>
              <a:t>Påskepynt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52280" y="3322318"/>
            <a:ext cx="1608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u="sng" dirty="0">
                <a:latin typeface="KG Payphone"/>
                <a:cs typeface="KG Payphone"/>
              </a:rPr>
              <a:t>Uteskole</a:t>
            </a:r>
          </a:p>
          <a:p>
            <a:pPr algn="ctr"/>
            <a:endParaRPr lang="nb-NO" sz="1400" b="1" u="sng" dirty="0">
              <a:latin typeface="KG Payphone"/>
              <a:cs typeface="KG Payphone"/>
            </a:endParaRPr>
          </a:p>
          <a:p>
            <a:pPr algn="ctr"/>
            <a:r>
              <a:rPr lang="nb-NO" sz="1400" dirty="0">
                <a:latin typeface="KG Payphone"/>
                <a:cs typeface="KG Payphone"/>
              </a:rPr>
              <a:t>Vi jobber med engelsk, litt brøk og  litt norsk ute i naturen. Kanskje får vi besøk av selveste </a:t>
            </a:r>
            <a:r>
              <a:rPr lang="nb-NO" sz="1400" dirty="0" err="1">
                <a:latin typeface="KG Payphone"/>
                <a:cs typeface="KG Payphone"/>
              </a:rPr>
              <a:t>Easter</a:t>
            </a:r>
            <a:r>
              <a:rPr lang="nb-NO" sz="1400" dirty="0">
                <a:latin typeface="KG Payphone"/>
                <a:cs typeface="KG Payphone"/>
              </a:rPr>
              <a:t> </a:t>
            </a:r>
            <a:r>
              <a:rPr lang="nb-NO" sz="1400" dirty="0" err="1">
                <a:latin typeface="KG Payphone"/>
                <a:cs typeface="KG Payphone"/>
              </a:rPr>
              <a:t>Bunny</a:t>
            </a:r>
            <a:r>
              <a:rPr lang="nb-NO" sz="1400" dirty="0">
                <a:latin typeface="KG Payphone"/>
                <a:cs typeface="KG Payphone"/>
              </a:rPr>
              <a:t>!</a:t>
            </a:r>
          </a:p>
          <a:p>
            <a:pPr algn="ctr"/>
            <a:endParaRPr lang="nb-NO" sz="1400" dirty="0">
              <a:latin typeface="KG Payphone"/>
              <a:cs typeface="KG Payphone"/>
            </a:endParaRPr>
          </a:p>
          <a:p>
            <a:pPr algn="ctr"/>
            <a:endParaRPr lang="nb-NO" sz="1400" dirty="0">
              <a:latin typeface="KG Payphone"/>
              <a:cs typeface="KG Payphone"/>
            </a:endParaRPr>
          </a:p>
          <a:p>
            <a:pPr algn="ctr"/>
            <a:endParaRPr lang="nb-NO" sz="1400" dirty="0">
              <a:latin typeface="KG Payphone"/>
              <a:cs typeface="KG Payphon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661" y="312371"/>
            <a:ext cx="2791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latin typeface="KG Eyes Wide Open"/>
                <a:cs typeface="KG Eyes Wide Open"/>
              </a:rPr>
              <a:t>Påskeferie og uteskole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2215" y="303788"/>
            <a:ext cx="308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latin typeface="KG Eyes Wide Open"/>
                <a:cs typeface="KG Eyes Wide Open"/>
              </a:rPr>
              <a:t>22.mars – 26.mars.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8991" y="907463"/>
            <a:ext cx="3490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i="0" u="none" strike="noStrike" baseline="0" dirty="0">
                <a:solidFill>
                  <a:srgbClr val="000000"/>
                </a:solidFill>
                <a:latin typeface="KG Payphone"/>
              </a:rPr>
              <a:t>Norsk:</a:t>
            </a:r>
            <a:r>
              <a:rPr lang="nb-NO" sz="1400" dirty="0">
                <a:solidFill>
                  <a:srgbClr val="000000"/>
                </a:solidFill>
                <a:latin typeface="KG Payphone"/>
              </a:rPr>
              <a:t> Bruke tekstbehandlingsprogram til utviklingssamtale. Lese med innlevelse. </a:t>
            </a:r>
          </a:p>
          <a:p>
            <a:r>
              <a:rPr lang="nb-NO" sz="1400" b="1" i="0" u="none" strike="noStrike" baseline="0" dirty="0">
                <a:solidFill>
                  <a:srgbClr val="000000"/>
                </a:solidFill>
                <a:latin typeface="KG Payphone"/>
              </a:rPr>
              <a:t>Matematikk: </a:t>
            </a:r>
            <a:r>
              <a:rPr lang="nb-NO" sz="1400" b="0" i="0" u="none" strike="noStrike" dirty="0">
                <a:solidFill>
                  <a:srgbClr val="000000"/>
                </a:solidFill>
                <a:effectLst/>
                <a:latin typeface="KG Payphone"/>
              </a:rPr>
              <a:t>Bidra til godt samarbeid på gruppa og knekke koder.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KG Payphone"/>
              </a:rPr>
              <a:t>​</a:t>
            </a:r>
            <a:endParaRPr lang="nb-NO" sz="1400" b="1" i="0" u="none" strike="noStrike" baseline="0" dirty="0">
              <a:solidFill>
                <a:srgbClr val="000000"/>
              </a:solidFill>
              <a:latin typeface="KG Payphone"/>
            </a:endParaRPr>
          </a:p>
          <a:p>
            <a:r>
              <a:rPr lang="nb-NO" sz="1400" b="1" i="0" u="none" strike="noStrike" baseline="0" dirty="0">
                <a:solidFill>
                  <a:srgbClr val="000000"/>
                </a:solidFill>
                <a:latin typeface="KG Payphone"/>
              </a:rPr>
              <a:t>Engelsk: </a:t>
            </a:r>
            <a:r>
              <a:rPr lang="nb-NO" sz="1400" i="0" u="none" strike="noStrike" baseline="0" dirty="0">
                <a:solidFill>
                  <a:srgbClr val="000000"/>
                </a:solidFill>
                <a:latin typeface="KG Payphone"/>
              </a:rPr>
              <a:t>Lære om skikker og tradisjoner i påskehøytiden i engelskspråklige land </a:t>
            </a:r>
          </a:p>
          <a:p>
            <a:r>
              <a:rPr lang="nb-NO" sz="1400" b="1" dirty="0">
                <a:solidFill>
                  <a:srgbClr val="000000"/>
                </a:solidFill>
                <a:latin typeface="KG Payphone"/>
                <a:cs typeface="KG Payphone"/>
              </a:rPr>
              <a:t>Programmering: </a:t>
            </a:r>
            <a:r>
              <a:rPr lang="nb-NO" sz="1400" dirty="0">
                <a:solidFill>
                  <a:srgbClr val="000000"/>
                </a:solidFill>
                <a:latin typeface="KG Payphone"/>
                <a:cs typeface="KG Payphone"/>
              </a:rPr>
              <a:t>Kunne forklare og følge en kode. </a:t>
            </a:r>
            <a:endParaRPr lang="nb-NO" sz="1400" dirty="0">
              <a:latin typeface="KG Payphone"/>
              <a:cs typeface="KG Payphon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8722" y="917504"/>
            <a:ext cx="32466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1400" dirty="0">
              <a:latin typeface="KG Payphone"/>
              <a:cs typeface="KG Payphone"/>
            </a:endParaRPr>
          </a:p>
          <a:p>
            <a:pPr algn="ctr"/>
            <a:endParaRPr lang="nb-NO" sz="1400" dirty="0">
              <a:latin typeface="KG Payphone"/>
              <a:cs typeface="KG Payphone"/>
            </a:endParaRPr>
          </a:p>
          <a:p>
            <a:pPr algn="ctr"/>
            <a:r>
              <a:rPr lang="nb-NO" sz="1400" dirty="0">
                <a:latin typeface="KG Payphone"/>
                <a:cs typeface="KG Payphone"/>
              </a:rPr>
              <a:t>Første dag etter påskeferien er tirsdag </a:t>
            </a:r>
            <a:r>
              <a:rPr lang="nb-NO" sz="1400" dirty="0" err="1">
                <a:latin typeface="KG Payphone"/>
                <a:cs typeface="KG Payphone"/>
              </a:rPr>
              <a:t>6.april</a:t>
            </a:r>
            <a:r>
              <a:rPr lang="nb-NO" sz="1400" dirty="0">
                <a:latin typeface="KG Payphone"/>
                <a:cs typeface="KG Payphone"/>
              </a:rPr>
              <a:t>.</a:t>
            </a:r>
          </a:p>
          <a:p>
            <a:pPr algn="ctr"/>
            <a:r>
              <a:rPr lang="nb-NO" sz="1400" dirty="0">
                <a:latin typeface="KG Payphone"/>
                <a:cs typeface="KG Payphone"/>
              </a:rPr>
              <a:t>Siste skoledag skal vi ha uteskole. Alle må ha med tøy etter vær og god niste. Litt skift, varm drikke og sitteunderlag er lurt.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624055F-0A74-46CC-81C2-4BD38DDED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20"/>
          <a:stretch/>
        </p:blipFill>
        <p:spPr>
          <a:xfrm>
            <a:off x="8071869" y="5419354"/>
            <a:ext cx="1040882" cy="1384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1456" y="518746"/>
            <a:ext cx="30300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600" b="1" dirty="0" err="1">
                <a:latin typeface="KG Payphone"/>
                <a:cs typeface="KG Blank Space Sketch"/>
              </a:rPr>
              <a:t>Leselekse</a:t>
            </a:r>
            <a:endParaRPr lang="nb-NO" sz="2600" b="1" dirty="0">
              <a:latin typeface="KG Payphone"/>
              <a:cs typeface="KG Blank Space Sketch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9035" y="423496"/>
            <a:ext cx="278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>
                <a:latin typeface="KG Payphone"/>
                <a:cs typeface="KG Eyes Wide Open"/>
              </a:rPr>
              <a:t>Engelsklekse</a:t>
            </a:r>
            <a:endParaRPr lang="nb-NO" sz="2800" dirty="0">
              <a:latin typeface="KG Payphone"/>
              <a:cs typeface="KG Eyes Wide Ope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577" y="1208710"/>
            <a:ext cx="3925298" cy="4772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200" b="1" i="0" u="none" strike="noStrike" baseline="0" dirty="0">
                <a:solidFill>
                  <a:srgbClr val="000000"/>
                </a:solidFill>
                <a:latin typeface="KG Payphone"/>
              </a:rPr>
              <a:t>Øveord: </a:t>
            </a:r>
            <a:r>
              <a:rPr lang="nb-NO" sz="1200" b="1" dirty="0">
                <a:solidFill>
                  <a:srgbClr val="000000"/>
                </a:solidFill>
                <a:latin typeface="KG Payphone"/>
              </a:rPr>
              <a:t>tenke, trenger, mange, lenge, lang, ingen, gang, ting</a:t>
            </a:r>
            <a:endParaRPr lang="nb-NO" sz="1200" b="1" i="0" u="none" strike="noStrike" baseline="0" dirty="0">
              <a:solidFill>
                <a:srgbClr val="000000"/>
              </a:solidFill>
              <a:latin typeface="KG Payphone"/>
            </a:endParaRPr>
          </a:p>
          <a:p>
            <a:pPr>
              <a:lnSpc>
                <a:spcPct val="150000"/>
              </a:lnSpc>
            </a:pPr>
            <a:r>
              <a:rPr lang="nb-NO" sz="1200" b="1" i="0" u="none" strike="noStrike" baseline="0" dirty="0" err="1">
                <a:solidFill>
                  <a:srgbClr val="000000"/>
                </a:solidFill>
                <a:latin typeface="KG Payphone"/>
              </a:rPr>
              <a:t>Leselekse</a:t>
            </a:r>
            <a:r>
              <a:rPr lang="nb-NO" sz="1200" b="1" i="0" u="none" strike="noStrike" baseline="0" dirty="0">
                <a:solidFill>
                  <a:srgbClr val="000000"/>
                </a:solidFill>
                <a:latin typeface="KG Payphone"/>
              </a:rPr>
              <a:t>:</a:t>
            </a:r>
            <a:endParaRPr lang="nb-NO" sz="1200" b="0" i="0" u="none" strike="noStrike" baseline="0" dirty="0">
              <a:solidFill>
                <a:srgbClr val="000000"/>
              </a:solidFill>
              <a:latin typeface="KG Payphone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b-NO" sz="1200" b="0" i="0" u="none" strike="noStrike" baseline="0" dirty="0">
                <a:solidFill>
                  <a:srgbClr val="000000"/>
                </a:solidFill>
                <a:latin typeface="KG Payphone"/>
              </a:rPr>
              <a:t>Les/lytt til den teksten du vanligvis leser (</a:t>
            </a:r>
            <a:r>
              <a:rPr lang="nb-NO" sz="1200" b="0" i="0" u="none" strike="noStrike" baseline="0" dirty="0" err="1">
                <a:solidFill>
                  <a:srgbClr val="000000"/>
                </a:solidFill>
                <a:latin typeface="KG Payphone"/>
              </a:rPr>
              <a:t>s.90-93</a:t>
            </a:r>
            <a:r>
              <a:rPr lang="nb-NO" sz="1200" b="0" i="0" u="none" strike="noStrike" baseline="0" dirty="0">
                <a:solidFill>
                  <a:srgbClr val="000000"/>
                </a:solidFill>
                <a:latin typeface="KG Payphone"/>
              </a:rPr>
              <a:t>). Du kan lytte til teksten ved å logge deg inn på Salto tavlebok med Feideinnloggingen din.  Les teksten høyt tre ganger. Øv på å lese nøyaktig</a:t>
            </a:r>
            <a:r>
              <a:rPr lang="nb-NO" sz="1200" dirty="0">
                <a:solidFill>
                  <a:srgbClr val="000000"/>
                </a:solidFill>
                <a:latin typeface="KG Payphone"/>
              </a:rPr>
              <a:t>, med små pauser foran komma og etter punktum.</a:t>
            </a:r>
            <a:endParaRPr lang="nb-NO" sz="1200" b="0" i="0" u="none" strike="noStrike" baseline="0" dirty="0">
              <a:solidFill>
                <a:srgbClr val="000000"/>
              </a:solidFill>
              <a:latin typeface="KG Payphone"/>
            </a:endParaRPr>
          </a:p>
          <a:p>
            <a:pPr>
              <a:lnSpc>
                <a:spcPct val="150000"/>
              </a:lnSpc>
            </a:pPr>
            <a:r>
              <a:rPr lang="nb-NO" sz="1200" b="1" i="0" u="none" strike="noStrike" baseline="0" dirty="0">
                <a:solidFill>
                  <a:srgbClr val="000000"/>
                </a:solidFill>
                <a:latin typeface="KG Payphone"/>
              </a:rPr>
              <a:t>2.Månetekst:</a:t>
            </a:r>
          </a:p>
          <a:p>
            <a:pPr>
              <a:lnSpc>
                <a:spcPct val="150000"/>
              </a:lnSpc>
            </a:pPr>
            <a:r>
              <a:rPr lang="nb-NO" sz="1200" dirty="0">
                <a:solidFill>
                  <a:srgbClr val="000000"/>
                </a:solidFill>
                <a:latin typeface="KG Payphone"/>
              </a:rPr>
              <a:t>Skriv svar på disse oppgavene i lekseboka.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 sz="1200" dirty="0">
                <a:solidFill>
                  <a:srgbClr val="000000"/>
                </a:solidFill>
                <a:latin typeface="KG Payphone"/>
              </a:rPr>
              <a:t>Alle egennavn du finner i teksten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 sz="1200" dirty="0">
                <a:solidFill>
                  <a:srgbClr val="000000"/>
                </a:solidFill>
                <a:latin typeface="KG Payphone"/>
              </a:rPr>
              <a:t>Alle ord som har </a:t>
            </a:r>
            <a:r>
              <a:rPr lang="nb-NO" sz="1200" dirty="0" err="1">
                <a:solidFill>
                  <a:srgbClr val="000000"/>
                </a:solidFill>
                <a:latin typeface="KG Payphone"/>
              </a:rPr>
              <a:t>dobbelkonsonant</a:t>
            </a:r>
            <a:r>
              <a:rPr lang="nb-NO" sz="1200" dirty="0">
                <a:solidFill>
                  <a:srgbClr val="000000"/>
                </a:solidFill>
                <a:latin typeface="KG Payphone"/>
              </a:rPr>
              <a:t> </a:t>
            </a:r>
            <a:r>
              <a:rPr lang="nb-NO" sz="1200" i="1" dirty="0" err="1">
                <a:solidFill>
                  <a:srgbClr val="000000"/>
                </a:solidFill>
                <a:latin typeface="KG Payphone"/>
              </a:rPr>
              <a:t>kk</a:t>
            </a:r>
            <a:r>
              <a:rPr lang="nb-NO" sz="1200" dirty="0">
                <a:solidFill>
                  <a:srgbClr val="000000"/>
                </a:solidFill>
                <a:latin typeface="KG Payphone"/>
              </a:rPr>
              <a:t> i seg.</a:t>
            </a:r>
            <a:r>
              <a:rPr lang="nb-NO" sz="1200" i="0" u="none" strike="noStrike" baseline="0" dirty="0">
                <a:solidFill>
                  <a:srgbClr val="000000"/>
                </a:solidFill>
                <a:latin typeface="KG Payphone"/>
              </a:rPr>
              <a:t>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nb-NO" sz="1200" dirty="0">
                <a:solidFill>
                  <a:srgbClr val="000000"/>
                </a:solidFill>
                <a:latin typeface="KG Payphone"/>
              </a:rPr>
              <a:t>Navn på ting som kan være inne i et hus/bygning</a:t>
            </a:r>
            <a:endParaRPr lang="nb-NO" sz="1200" i="0" u="none" strike="noStrike" baseline="0" dirty="0">
              <a:solidFill>
                <a:srgbClr val="000000"/>
              </a:solidFill>
              <a:latin typeface="KG Payphone"/>
            </a:endParaRPr>
          </a:p>
          <a:p>
            <a:pPr>
              <a:lnSpc>
                <a:spcPct val="150000"/>
              </a:lnSpc>
            </a:pPr>
            <a:r>
              <a:rPr lang="nb-NO" sz="1200" b="1" i="0" u="none" strike="noStrike" baseline="0" dirty="0">
                <a:solidFill>
                  <a:srgbClr val="000000"/>
                </a:solidFill>
                <a:latin typeface="KG Payphone"/>
              </a:rPr>
              <a:t>3. </a:t>
            </a:r>
            <a:r>
              <a:rPr lang="nb-NO" sz="1200" b="1" i="0" u="none" strike="noStrike" baseline="0" dirty="0" err="1">
                <a:solidFill>
                  <a:srgbClr val="000000"/>
                </a:solidFill>
                <a:latin typeface="KG Payphone"/>
              </a:rPr>
              <a:t>Soltekst</a:t>
            </a:r>
            <a:r>
              <a:rPr lang="nb-NO" sz="1200" b="1" i="0" u="none" strike="noStrike" baseline="0" dirty="0">
                <a:solidFill>
                  <a:srgbClr val="000000"/>
                </a:solidFill>
                <a:latin typeface="KG Payphone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nb-NO" sz="1200" i="0" u="none" strike="noStrike" baseline="0" dirty="0">
                <a:solidFill>
                  <a:srgbClr val="000000"/>
                </a:solidFill>
                <a:latin typeface="KG Payphone"/>
              </a:rPr>
              <a:t>Hvor mange verb finner du i teksten som er i infinitiv? Skriv verbene i boka. </a:t>
            </a:r>
          </a:p>
          <a:p>
            <a:pPr>
              <a:lnSpc>
                <a:spcPct val="150000"/>
              </a:lnSpc>
            </a:pPr>
            <a:r>
              <a:rPr lang="nb-NO" sz="1200" dirty="0">
                <a:solidFill>
                  <a:srgbClr val="000000"/>
                </a:solidFill>
                <a:latin typeface="KG Payphone"/>
              </a:rPr>
              <a:t>Lag et tankekart om det du får vite om musikalen «Annie».</a:t>
            </a:r>
            <a:endParaRPr lang="nb-NO" sz="1200" i="0" u="none" strike="noStrike" baseline="0" dirty="0">
              <a:solidFill>
                <a:srgbClr val="000000"/>
              </a:solidFill>
              <a:latin typeface="KG Payphon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8077" y="1208710"/>
            <a:ext cx="39729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latin typeface="KG Payphone"/>
                <a:cs typeface="KG Payphone"/>
              </a:rPr>
              <a:t>Lær disse ordene</a:t>
            </a:r>
          </a:p>
          <a:p>
            <a:r>
              <a:rPr lang="nb-NO" sz="1400" dirty="0" err="1">
                <a:latin typeface="KG Payphone"/>
                <a:cs typeface="KG Payphone"/>
              </a:rPr>
              <a:t>Easter</a:t>
            </a:r>
            <a:r>
              <a:rPr lang="nb-NO" sz="1400" dirty="0">
                <a:latin typeface="KG Payphone"/>
                <a:cs typeface="KG Payphone"/>
              </a:rPr>
              <a:t> = påske</a:t>
            </a:r>
          </a:p>
          <a:p>
            <a:r>
              <a:rPr lang="nb-NO" sz="1400" dirty="0" err="1">
                <a:latin typeface="KG Payphone"/>
                <a:cs typeface="KG Payphone"/>
              </a:rPr>
              <a:t>Bunny</a:t>
            </a:r>
            <a:r>
              <a:rPr lang="nb-NO" sz="1400" dirty="0">
                <a:latin typeface="KG Payphone"/>
                <a:cs typeface="KG Payphone"/>
              </a:rPr>
              <a:t> = hare</a:t>
            </a:r>
          </a:p>
          <a:p>
            <a:r>
              <a:rPr lang="nb-NO" sz="1400" dirty="0" err="1">
                <a:latin typeface="KG Payphone"/>
                <a:cs typeface="KG Payphone"/>
              </a:rPr>
              <a:t>Hunt</a:t>
            </a:r>
            <a:r>
              <a:rPr lang="nb-NO" sz="1400" dirty="0">
                <a:latin typeface="KG Payphone"/>
                <a:cs typeface="KG Payphone"/>
              </a:rPr>
              <a:t> = jakt</a:t>
            </a:r>
          </a:p>
          <a:p>
            <a:r>
              <a:rPr lang="nb-NO" sz="1400" dirty="0" err="1">
                <a:latin typeface="KG Payphone"/>
                <a:cs typeface="KG Payphone"/>
              </a:rPr>
              <a:t>Hard-boiled</a:t>
            </a:r>
            <a:r>
              <a:rPr lang="nb-NO" sz="1400" dirty="0">
                <a:latin typeface="KG Payphone"/>
                <a:cs typeface="KG Payphone"/>
              </a:rPr>
              <a:t> = hardkokt</a:t>
            </a:r>
          </a:p>
          <a:p>
            <a:r>
              <a:rPr lang="nb-NO" sz="1400" dirty="0">
                <a:latin typeface="KG Payphone"/>
                <a:cs typeface="KG Payphone"/>
              </a:rPr>
              <a:t>Race = løp</a:t>
            </a:r>
          </a:p>
          <a:p>
            <a:r>
              <a:rPr lang="nb-NO" sz="1400" dirty="0" err="1">
                <a:latin typeface="KG Payphone"/>
                <a:cs typeface="KG Payphone"/>
              </a:rPr>
              <a:t>Bonnet</a:t>
            </a:r>
            <a:r>
              <a:rPr lang="nb-NO" sz="1400" dirty="0">
                <a:latin typeface="KG Payphone"/>
                <a:cs typeface="KG Payphone"/>
              </a:rPr>
              <a:t> = hatt/kyse</a:t>
            </a:r>
          </a:p>
          <a:p>
            <a:endParaRPr lang="nb-NO" sz="1400" dirty="0">
              <a:latin typeface="KG Payphone"/>
              <a:cs typeface="KG Payphone"/>
            </a:endParaRPr>
          </a:p>
          <a:p>
            <a:r>
              <a:rPr lang="nb-NO" sz="1400" b="1" dirty="0" err="1">
                <a:latin typeface="KG Payphone"/>
                <a:cs typeface="KG Payphone"/>
              </a:rPr>
              <a:t>Step</a:t>
            </a:r>
            <a:r>
              <a:rPr lang="nb-NO" sz="1400" b="1" dirty="0">
                <a:latin typeface="KG Payphone"/>
                <a:cs typeface="KG Payphone"/>
              </a:rPr>
              <a:t> 1: </a:t>
            </a:r>
            <a:r>
              <a:rPr lang="nb-NO" sz="1400" b="1" dirty="0" err="1">
                <a:latin typeface="KG Payphone"/>
                <a:cs typeface="KG Payphone"/>
              </a:rPr>
              <a:t>Easter</a:t>
            </a:r>
            <a:r>
              <a:rPr lang="nb-NO" sz="1400" b="1" dirty="0">
                <a:latin typeface="KG Payphone"/>
                <a:cs typeface="KG Payphone"/>
              </a:rPr>
              <a:t> </a:t>
            </a:r>
            <a:r>
              <a:rPr lang="nb-NO" sz="1400" b="1" dirty="0" err="1">
                <a:latin typeface="KG Payphone"/>
                <a:cs typeface="KG Payphone"/>
              </a:rPr>
              <a:t>Bonnet</a:t>
            </a:r>
            <a:r>
              <a:rPr lang="nb-NO" sz="1400" b="1" dirty="0">
                <a:latin typeface="KG Payphone"/>
                <a:cs typeface="KG Payphone"/>
              </a:rPr>
              <a:t> </a:t>
            </a:r>
          </a:p>
          <a:p>
            <a:r>
              <a:rPr lang="nb-NO" sz="1400" dirty="0">
                <a:latin typeface="KG Payphone"/>
                <a:cs typeface="KG Payphone"/>
              </a:rPr>
              <a:t>Klikk på linken:</a:t>
            </a:r>
          </a:p>
          <a:p>
            <a:r>
              <a:rPr lang="nb-NO" sz="1400" dirty="0">
                <a:latin typeface="KG Payphone"/>
                <a:cs typeface="KG Payphone"/>
              </a:rPr>
              <a:t> </a:t>
            </a:r>
            <a:r>
              <a:rPr lang="nb-NO" sz="1400" dirty="0">
                <a:latin typeface="KG Payphone"/>
                <a:cs typeface="KG Payphone"/>
                <a:hlinkClick r:id="rId3"/>
              </a:rPr>
              <a:t>https://screencast-o-matic.com/watch/creqlGVcW9O</a:t>
            </a:r>
            <a:endParaRPr lang="nb-NO" sz="1400" dirty="0">
              <a:latin typeface="KG Payphone"/>
              <a:cs typeface="KG Payphone"/>
            </a:endParaRPr>
          </a:p>
          <a:p>
            <a:r>
              <a:rPr lang="nb-NO" sz="1400" dirty="0">
                <a:latin typeface="KG Payphone"/>
                <a:cs typeface="KG Payphone"/>
              </a:rPr>
              <a:t>Følg med i teksten og les med der du kan. Gjenfortell på norsk hva teksten handler om.</a:t>
            </a:r>
          </a:p>
          <a:p>
            <a:endParaRPr lang="nb-NO" sz="1400" dirty="0">
              <a:latin typeface="KG Payphone"/>
              <a:cs typeface="KG Payphone"/>
            </a:endParaRPr>
          </a:p>
          <a:p>
            <a:r>
              <a:rPr lang="nb-NO" sz="1400" b="1" dirty="0" err="1">
                <a:latin typeface="KG Payphone"/>
                <a:cs typeface="KG Payphone"/>
              </a:rPr>
              <a:t>Step</a:t>
            </a:r>
            <a:r>
              <a:rPr lang="nb-NO" sz="1400" b="1" dirty="0">
                <a:latin typeface="KG Payphone"/>
                <a:cs typeface="KG Payphone"/>
              </a:rPr>
              <a:t> 2: Who is </a:t>
            </a:r>
            <a:r>
              <a:rPr lang="nb-NO" sz="1400" b="1" dirty="0" err="1">
                <a:latin typeface="KG Payphone"/>
                <a:cs typeface="KG Payphone"/>
              </a:rPr>
              <a:t>the</a:t>
            </a:r>
            <a:r>
              <a:rPr lang="nb-NO" sz="1400" b="1" dirty="0">
                <a:latin typeface="KG Payphone"/>
                <a:cs typeface="KG Payphone"/>
              </a:rPr>
              <a:t> </a:t>
            </a:r>
            <a:r>
              <a:rPr lang="nb-NO" sz="1400" b="1" dirty="0" err="1">
                <a:latin typeface="KG Payphone"/>
                <a:cs typeface="KG Payphone"/>
              </a:rPr>
              <a:t>Easter</a:t>
            </a:r>
            <a:r>
              <a:rPr lang="nb-NO" sz="1400" b="1" dirty="0">
                <a:latin typeface="KG Payphone"/>
                <a:cs typeface="KG Payphone"/>
              </a:rPr>
              <a:t> </a:t>
            </a:r>
            <a:r>
              <a:rPr lang="nb-NO" sz="1400" b="1" dirty="0" err="1">
                <a:latin typeface="KG Payphone"/>
                <a:cs typeface="KG Payphone"/>
              </a:rPr>
              <a:t>Bunny</a:t>
            </a:r>
            <a:r>
              <a:rPr lang="nb-NO" sz="1400" b="1" dirty="0">
                <a:latin typeface="KG Payphone"/>
                <a:cs typeface="KG Payphone"/>
              </a:rPr>
              <a:t>? Side 81-82 i </a:t>
            </a:r>
            <a:r>
              <a:rPr lang="nb-NO" sz="1400" b="1" dirty="0" err="1">
                <a:latin typeface="KG Payphone"/>
                <a:cs typeface="KG Payphone"/>
              </a:rPr>
              <a:t>Textbook</a:t>
            </a:r>
            <a:endParaRPr lang="nb-NO" sz="1400" b="1" dirty="0">
              <a:latin typeface="KG Payphone"/>
              <a:cs typeface="KG Payphone"/>
            </a:endParaRPr>
          </a:p>
          <a:p>
            <a:r>
              <a:rPr lang="nb-NO" sz="1400" dirty="0">
                <a:latin typeface="KG Payphone"/>
                <a:cs typeface="KG Payphone"/>
              </a:rPr>
              <a:t>Lytt til teksten på </a:t>
            </a:r>
            <a:r>
              <a:rPr lang="nb-NO" sz="1400" dirty="0" err="1">
                <a:latin typeface="KG Payphone"/>
                <a:cs typeface="KG Payphone"/>
              </a:rPr>
              <a:t>Stairs</a:t>
            </a:r>
            <a:r>
              <a:rPr lang="nb-NO" sz="1400" dirty="0">
                <a:latin typeface="KG Payphone"/>
                <a:cs typeface="KG Payphone"/>
              </a:rPr>
              <a:t> listen 1-4, CD spor </a:t>
            </a:r>
          </a:p>
          <a:p>
            <a:endParaRPr lang="nb-NO" sz="1400" dirty="0">
              <a:latin typeface="KG Payphone"/>
              <a:cs typeface="KG Payphone"/>
            </a:endParaRPr>
          </a:p>
          <a:p>
            <a:r>
              <a:rPr lang="nb-NO" sz="1400" dirty="0">
                <a:latin typeface="KG Payphone"/>
                <a:cs typeface="KG Payphone"/>
              </a:rPr>
              <a:t>Gjenfortell til en voksen hva teksten handler om på norsk eller skriv et sammendrag i lekseboka.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7697" y="5646898"/>
            <a:ext cx="3305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effectLst>
                  <a:glow rad="152400">
                    <a:schemeClr val="bg1"/>
                  </a:glow>
                </a:effectLst>
                <a:latin typeface="KG Eyes Wide Open"/>
                <a:cs typeface="KG Eyes Wide Open"/>
              </a:rPr>
              <a:t>Vennlig hilsen…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3094" y="6202918"/>
            <a:ext cx="252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latin typeface="KG Payphone"/>
                <a:cs typeface="KG Payphone"/>
              </a:rPr>
              <a:t>Lærerne på 4. trinn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12738</TotalTime>
  <Words>448</Words>
  <Application>Microsoft Office PowerPoint</Application>
  <PresentationFormat>A4 (210 x 297 mm)</PresentationFormat>
  <Paragraphs>93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Calibri</vt:lpstr>
      <vt:lpstr>KG Blank Space Sketch</vt:lpstr>
      <vt:lpstr>KG Eyes Wide Open</vt:lpstr>
      <vt:lpstr>KG Payphone</vt:lpstr>
      <vt:lpstr>Segoe UI</vt:lpstr>
      <vt:lpstr>Office Theme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Kristoffersen</dc:creator>
  <cp:lastModifiedBy>Katrine Fuglesteg</cp:lastModifiedBy>
  <cp:revision>38</cp:revision>
  <cp:lastPrinted>2021-03-19T13:02:47Z</cp:lastPrinted>
  <dcterms:created xsi:type="dcterms:W3CDTF">2015-08-23T05:34:14Z</dcterms:created>
  <dcterms:modified xsi:type="dcterms:W3CDTF">2021-03-19T13:10:37Z</dcterms:modified>
</cp:coreProperties>
</file>