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9" r:id="rId3"/>
  </p:sldIdLst>
  <p:sldSz cx="9906000" cy="6858000" type="A4"/>
  <p:notesSz cx="6810375" cy="9942513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1252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22.01.2021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irs1-4-lyd.cappelendamm.no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lide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238" y="3325296"/>
            <a:ext cx="16493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>
                <a:solidFill>
                  <a:srgbClr val="C00000"/>
                </a:solidFill>
                <a:latin typeface="KG Blank Space Sketch"/>
              </a:rPr>
              <a:t>Omvisning i den nye ungdomsskolen </a:t>
            </a:r>
            <a:endParaRPr lang="nb-NO" sz="1400" b="1" dirty="0">
              <a:solidFill>
                <a:srgbClr val="C00000"/>
              </a:solidFill>
              <a:latin typeface="KG Blank Space Sketch"/>
              <a:sym typeface="Wingdings" panose="05000000000000000000" pitchFamily="2" charset="2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Praktiske aktiviteter </a:t>
            </a:r>
          </a:p>
          <a:p>
            <a:pPr algn="ctr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"Blekkflekk"- oppgaver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0" i="0" u="none" strike="noStrike" baseline="0" dirty="0">
                <a:solidFill>
                  <a:srgbClr val="000000"/>
                </a:solidFill>
                <a:latin typeface="KG Blank Space Sketch"/>
              </a:rPr>
              <a:t>Lesegruppe</a:t>
            </a:r>
          </a:p>
          <a:p>
            <a:pPr algn="ctr"/>
            <a:r>
              <a:rPr lang="nb-NO" sz="1400" b="0" i="0" u="none" strike="noStrike" baseline="0" dirty="0">
                <a:solidFill>
                  <a:srgbClr val="000000"/>
                </a:solidFill>
                <a:latin typeface="KG Blank Space Sketch"/>
              </a:rPr>
              <a:t>Arbeid med </a:t>
            </a:r>
            <a:r>
              <a:rPr lang="nb-NO" sz="1400" b="0" i="0" u="none" strike="noStrike" baseline="0" dirty="0" err="1">
                <a:solidFill>
                  <a:srgbClr val="000000"/>
                </a:solidFill>
                <a:latin typeface="KG Blank Space Sketch"/>
              </a:rPr>
              <a:t>øveord</a:t>
            </a:r>
            <a:endParaRPr lang="nb-NO" sz="1400" b="0" i="0" u="none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Lesekurs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Plantime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0" i="0" u="none" strike="noStrike" baseline="0" dirty="0">
                <a:solidFill>
                  <a:srgbClr val="000000"/>
                </a:solidFill>
                <a:latin typeface="KG Blank Space Sketch"/>
              </a:rPr>
              <a:t>Lesegrupper i norsk og engelsk</a:t>
            </a:r>
            <a:endParaRPr lang="nb-NO" sz="1400" b="1" dirty="0">
              <a:latin typeface="KG Blank Space Sketch"/>
              <a:cs typeface="KG Payphon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5366" y="3323807"/>
            <a:ext cx="16081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Arbeid med bøker </a:t>
            </a: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Engelsk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Postkassestafett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Activity </a:t>
            </a:r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card</a:t>
            </a:r>
            <a:endParaRPr lang="nb-NO" sz="140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Lesekurs</a:t>
            </a: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 rtl="0" fontAlgn="base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Lage divisjonsstykker av multiplikasjon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KG Blank Space Sketch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Spill </a:t>
            </a:r>
            <a:r>
              <a:rPr lang="nb-NO" sz="1400" b="0" i="1" u="none" strike="noStrike" dirty="0">
                <a:solidFill>
                  <a:srgbClr val="000000"/>
                </a:solidFill>
                <a:effectLst/>
                <a:latin typeface="KG Blank Space Sketch"/>
              </a:rPr>
              <a:t>5 gangestykker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KG Blank Space Sketch"/>
              </a:rPr>
              <a:t>​</a:t>
            </a:r>
            <a:endParaRPr lang="nb-NO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Musikk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0396" y="3325296"/>
            <a:ext cx="1608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b="0" i="0" dirty="0">
                <a:solidFill>
                  <a:srgbClr val="000000"/>
                </a:solidFill>
                <a:effectLst/>
                <a:latin typeface="KG Blank Space Sketch"/>
              </a:rPr>
              <a:t>Divisjon med penger​</a:t>
            </a: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Lesekurs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 </a:t>
            </a: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SFO</a:t>
            </a: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 err="1">
                <a:solidFill>
                  <a:srgbClr val="000000"/>
                </a:solidFill>
                <a:latin typeface="KG Blank Space Sketch"/>
              </a:rPr>
              <a:t>Olweus</a:t>
            </a:r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Klassemøte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53125" y="3320829"/>
            <a:ext cx="1608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Språkspiralen</a:t>
            </a:r>
            <a:endParaRPr lang="nb-NO" sz="140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i="0" u="sng" strike="noStrike" baseline="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Svømming</a:t>
            </a:r>
          </a:p>
          <a:p>
            <a:pPr algn="ctr"/>
            <a:r>
              <a:rPr lang="nb-NO" sz="1400" b="1" i="0" strike="noStrike" baseline="0" dirty="0">
                <a:solidFill>
                  <a:srgbClr val="C00000"/>
                </a:solidFill>
                <a:latin typeface="Calibri"/>
                <a:cs typeface="Calibri"/>
              </a:rPr>
              <a:t>Ta med badetøy, dusjsåpe, </a:t>
            </a:r>
            <a:r>
              <a:rPr lang="nb-NO" sz="1400" b="1" dirty="0">
                <a:solidFill>
                  <a:srgbClr val="C00000"/>
                </a:solidFill>
                <a:latin typeface="Calibri"/>
                <a:cs typeface="Calibri"/>
              </a:rPr>
              <a:t>sjampo</a:t>
            </a:r>
            <a:r>
              <a:rPr lang="nb-NO" sz="1400" b="1" i="0" strike="noStrike" baseline="0" dirty="0">
                <a:solidFill>
                  <a:srgbClr val="C00000"/>
                </a:solidFill>
                <a:latin typeface="Calibri"/>
                <a:cs typeface="Calibri"/>
              </a:rPr>
              <a:t>, håndkle, tikroning til skapet og en god niste.</a:t>
            </a:r>
          </a:p>
          <a:p>
            <a:pPr algn="ctr"/>
            <a:endParaRPr lang="nb-NO" sz="14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Kunst og håndverk</a:t>
            </a:r>
          </a:p>
          <a:p>
            <a:pPr algn="ctr"/>
            <a:r>
              <a:rPr lang="nb-NO" sz="1400" b="0" i="0" dirty="0">
                <a:solidFill>
                  <a:srgbClr val="000000"/>
                </a:solidFill>
                <a:effectLst/>
                <a:latin typeface="KG Blank Space Sketch"/>
              </a:rPr>
              <a:t>Tegnekvarten</a:t>
            </a:r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52280" y="3322318"/>
            <a:ext cx="16081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Vi leser sammen:</a:t>
            </a:r>
          </a:p>
          <a:p>
            <a:pPr algn="ctr"/>
            <a:r>
              <a:rPr lang="nb-NO" sz="1400" i="1" strike="noStrike" baseline="0" dirty="0">
                <a:solidFill>
                  <a:srgbClr val="000000"/>
                </a:solidFill>
                <a:latin typeface="KG Blank Space Sketch"/>
              </a:rPr>
              <a:t>Guttene som mistet hele stykket</a:t>
            </a:r>
          </a:p>
          <a:p>
            <a:pPr algn="ctr"/>
            <a:endParaRPr lang="nb-NO" sz="1400" i="1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 rtl="0" fontAlgn="base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Mattespiralen​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KG Blank Space Sketch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Divisjonsspill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KG Blank Space Sketch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 rtl="0" fontAlgn="base"/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KG Blank Space Sketch"/>
              </a:rPr>
              <a:t>Regneoppgaver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ctr"/>
            <a:endParaRPr lang="nb-NO" sz="140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dirty="0">
                <a:solidFill>
                  <a:srgbClr val="000000"/>
                </a:solidFill>
                <a:latin typeface="KG Blank Space Sketch"/>
              </a:rPr>
              <a:t>SFO</a:t>
            </a:r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7700" y="400983"/>
            <a:ext cx="36825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>
                <a:latin typeface="KG Blank Space Sketch"/>
                <a:cs typeface="KG Blank Space Sketch"/>
              </a:rPr>
              <a:t>25.januar-29. januar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45286" y="312371"/>
            <a:ext cx="25322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>
                <a:latin typeface="KG Eyes Wide Open"/>
                <a:cs typeface="KG Eyes Wide Open"/>
              </a:rPr>
              <a:t>Lesekurs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8991" y="907463"/>
            <a:ext cx="34906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Norsk:</a:t>
            </a:r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</a:rPr>
              <a:t> Bruke ulike lesemåter. Kunne begrunne hvorfor de liker eller ikke liker en bok/tekst. </a:t>
            </a:r>
          </a:p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Matematikk: </a:t>
            </a:r>
            <a:r>
              <a:rPr lang="nb-NO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nb-NO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Forstå multiplikasjon og divisjon som motsatte operasjoner.</a:t>
            </a:r>
            <a:endParaRPr lang="nb-NO" sz="14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Engelsk: </a:t>
            </a:r>
            <a:r>
              <a:rPr lang="nb-NO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Samarbeide for å forstå hovedinnholdet i en tekst. Kunne følge instrukser med preposisjoner. </a:t>
            </a:r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472" y="838129"/>
            <a:ext cx="3246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7E474F9E-5C9F-45A9-9B53-BE2F801D5D47}"/>
              </a:ext>
            </a:extLst>
          </p:cNvPr>
          <p:cNvSpPr txBox="1"/>
          <p:nvPr/>
        </p:nvSpPr>
        <p:spPr>
          <a:xfrm>
            <a:off x="6163472" y="1015564"/>
            <a:ext cx="32466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Vi kommer til å ha lesekurs for alle elevene fremover. Her vil vi trene på teknisk lesing som stavelseslesing, automatisere høyfrekvente ord, konsonantforbindelser og leseflyt. Vi vil jobbe med dette til påske.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1456" y="518746"/>
            <a:ext cx="3030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 err="1">
                <a:latin typeface="KG Blank Space Sketch"/>
                <a:cs typeface="KG Blank Space Sketch"/>
              </a:rPr>
              <a:t>Leselekse</a:t>
            </a:r>
            <a:endParaRPr lang="nb-NO" sz="2600" b="1" dirty="0">
              <a:latin typeface="KG Blank Space Sketch"/>
              <a:cs typeface="KG Blank Space Sketch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8058" y="582770"/>
            <a:ext cx="26198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 err="1">
                <a:latin typeface="KG Blank Space Sketch"/>
                <a:cs typeface="KG Blank Space Sketch"/>
              </a:rPr>
              <a:t>Engelsklekse</a:t>
            </a:r>
            <a:endParaRPr lang="nb-NO" sz="2600" b="1" dirty="0">
              <a:latin typeface="KG Blank Space Sketch"/>
              <a:cs typeface="KG Blank Space Sketch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262" y="1208710"/>
            <a:ext cx="4263993" cy="522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Øveord: </a:t>
            </a:r>
            <a:r>
              <a:rPr lang="nb-NO" sz="1400" b="1" dirty="0">
                <a:solidFill>
                  <a:srgbClr val="000000"/>
                </a:solidFill>
                <a:latin typeface="KG Payphone"/>
              </a:rPr>
              <a:t>gøy, flau, tøy, høyt, haug, mais, speil, fløyte</a:t>
            </a:r>
            <a:endParaRPr lang="nb-NO" sz="1400" b="1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 err="1">
                <a:solidFill>
                  <a:srgbClr val="000000"/>
                </a:solidFill>
                <a:latin typeface="KG Payphone"/>
              </a:rPr>
              <a:t>Leselekse</a:t>
            </a: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:</a:t>
            </a:r>
            <a:endParaRPr lang="nb-NO" sz="1400" b="0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1.Alle: </a:t>
            </a:r>
          </a:p>
          <a:p>
            <a:pPr>
              <a:lnSpc>
                <a:spcPct val="150000"/>
              </a:lnSpc>
            </a:pPr>
            <a:r>
              <a:rPr lang="nb-NO" sz="1400" b="0" i="0" u="none" strike="noStrike" baseline="0" dirty="0">
                <a:solidFill>
                  <a:srgbClr val="000000"/>
                </a:solidFill>
                <a:latin typeface="KG Payphone"/>
              </a:rPr>
              <a:t>Les den teksten du vanligvis leser, månetekst,  soltekst. (s.34-37). Les teksten høyt tre ganger. Øv på å lese nøyaktig</a:t>
            </a:r>
            <a:r>
              <a:rPr lang="nb-NO" sz="1400" dirty="0">
                <a:solidFill>
                  <a:srgbClr val="000000"/>
                </a:solidFill>
                <a:latin typeface="KG Payphone"/>
              </a:rPr>
              <a:t>, med små pauser foran komma og etter punktum.</a:t>
            </a:r>
            <a:endParaRPr lang="nb-NO" sz="1400" b="0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2.Månetekst: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solidFill>
                  <a:srgbClr val="000000"/>
                </a:solidFill>
                <a:latin typeface="KG Payphone"/>
              </a:rPr>
              <a:t>Finn sammensatte ord  og ord med stum d i teksten. Skriv i </a:t>
            </a:r>
            <a:r>
              <a:rPr lang="nb-NO" sz="1400" dirty="0" err="1">
                <a:solidFill>
                  <a:srgbClr val="000000"/>
                </a:solidFill>
                <a:latin typeface="KG Payphone"/>
              </a:rPr>
              <a:t>lekseboka</a:t>
            </a:r>
            <a:r>
              <a:rPr lang="nb-NO" sz="1400" dirty="0">
                <a:solidFill>
                  <a:srgbClr val="000000"/>
                </a:solidFill>
                <a:latin typeface="KG Payphone"/>
              </a:rPr>
              <a:t>. </a:t>
            </a:r>
          </a:p>
          <a:p>
            <a:pPr>
              <a:lnSpc>
                <a:spcPct val="150000"/>
              </a:lnSpc>
            </a:pPr>
            <a:endParaRPr lang="nb-NO" sz="140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i="0" u="none" strike="noStrike" baseline="0" dirty="0">
                <a:solidFill>
                  <a:srgbClr val="000000"/>
                </a:solidFill>
                <a:latin typeface="KG Payphone"/>
              </a:rPr>
              <a:t>3. </a:t>
            </a:r>
            <a:r>
              <a:rPr lang="nb-NO" sz="1400" b="1" i="0" u="none" strike="noStrike" baseline="0" dirty="0" err="1">
                <a:solidFill>
                  <a:srgbClr val="000000"/>
                </a:solidFill>
                <a:latin typeface="KG Payphone"/>
              </a:rPr>
              <a:t>Soltekst</a:t>
            </a: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solidFill>
                  <a:srgbClr val="000000"/>
                </a:solidFill>
                <a:latin typeface="KG Payphone"/>
              </a:rPr>
              <a:t>Finn sammensatte ord med fantasi i teksten, skriv ordene i </a:t>
            </a:r>
            <a:r>
              <a:rPr lang="nb-NO" sz="1400" dirty="0" err="1">
                <a:solidFill>
                  <a:srgbClr val="000000"/>
                </a:solidFill>
                <a:latin typeface="KG Payphone"/>
              </a:rPr>
              <a:t>lekseboka</a:t>
            </a:r>
            <a:r>
              <a:rPr lang="nb-NO" sz="1400" dirty="0">
                <a:solidFill>
                  <a:srgbClr val="000000"/>
                </a:solidFill>
                <a:latin typeface="KG Payphone"/>
              </a:rPr>
              <a:t>.  Finn på andre sammensatte ord med ordet  fantasi. Skriv i boka. 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solidFill>
                  <a:srgbClr val="000000"/>
                </a:solidFill>
                <a:latin typeface="KG Payphone"/>
              </a:rPr>
              <a:t>Finn ord i teksten som skrives med stum g. </a:t>
            </a:r>
            <a:endParaRPr lang="nb-NO" sz="1400" i="0" u="none" strike="noStrike" baseline="0" dirty="0">
              <a:solidFill>
                <a:srgbClr val="000000"/>
              </a:solidFill>
              <a:latin typeface="KG Payphon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8077" y="1208710"/>
            <a:ext cx="39729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dirty="0" err="1">
                <a:latin typeface="KG Payphone"/>
                <a:cs typeface="KG Payphone"/>
              </a:rPr>
              <a:t>Leseleksa</a:t>
            </a:r>
            <a:r>
              <a:rPr lang="nb-NO" sz="1400" dirty="0">
                <a:latin typeface="KG Payphone"/>
                <a:cs typeface="KG Payphone"/>
              </a:rPr>
              <a:t> er </a:t>
            </a:r>
            <a:r>
              <a:rPr lang="nb-NO" sz="1400" b="1" dirty="0">
                <a:latin typeface="KG Payphone"/>
                <a:cs typeface="KG Payphone"/>
              </a:rPr>
              <a:t>In </a:t>
            </a:r>
            <a:r>
              <a:rPr lang="nb-NO" sz="1400" b="1" dirty="0" err="1">
                <a:latin typeface="KG Payphone"/>
                <a:cs typeface="KG Payphone"/>
              </a:rPr>
              <a:t>Will’s</a:t>
            </a:r>
            <a:r>
              <a:rPr lang="nb-NO" sz="1400" b="1" dirty="0">
                <a:latin typeface="KG Payphone"/>
                <a:cs typeface="KG Payphone"/>
              </a:rPr>
              <a:t> house </a:t>
            </a:r>
            <a:r>
              <a:rPr lang="nb-NO" sz="1400" dirty="0">
                <a:latin typeface="KG Payphone"/>
                <a:cs typeface="KG Payphone"/>
              </a:rPr>
              <a:t>på side 73-75</a:t>
            </a:r>
          </a:p>
          <a:p>
            <a:pPr>
              <a:lnSpc>
                <a:spcPct val="150000"/>
              </a:lnSpc>
            </a:pPr>
            <a:r>
              <a:rPr lang="nb-NO" sz="1400" dirty="0" err="1">
                <a:latin typeface="KG Payphone"/>
                <a:cs typeface="KG Payphone"/>
              </a:rPr>
              <a:t>Step</a:t>
            </a:r>
            <a:r>
              <a:rPr lang="nb-NO" sz="1400" dirty="0">
                <a:latin typeface="KG Payphone"/>
                <a:cs typeface="KG Payphone"/>
              </a:rPr>
              <a:t> 1_ side 73</a:t>
            </a:r>
          </a:p>
          <a:p>
            <a:pPr>
              <a:lnSpc>
                <a:spcPct val="150000"/>
              </a:lnSpc>
            </a:pPr>
            <a:r>
              <a:rPr lang="nb-NO" sz="1400" dirty="0" err="1">
                <a:latin typeface="KG Payphone"/>
                <a:cs typeface="KG Payphone"/>
              </a:rPr>
              <a:t>Step</a:t>
            </a:r>
            <a:r>
              <a:rPr lang="nb-NO" sz="1400" dirty="0">
                <a:latin typeface="KG Payphone"/>
                <a:cs typeface="KG Payphone"/>
              </a:rPr>
              <a:t> 2- Side 73-75</a:t>
            </a:r>
          </a:p>
          <a:p>
            <a:pPr>
              <a:lnSpc>
                <a:spcPct val="150000"/>
              </a:lnSpc>
            </a:pP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Lytt til teksten inne på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 </a:t>
            </a:r>
            <a:r>
              <a:rPr lang="nb-NO" sz="1400" dirty="0">
                <a:latin typeface="KG Payphone"/>
                <a:cs typeface="KG Payphone"/>
                <a:hlinkClick r:id="rId3"/>
              </a:rPr>
              <a:t>https://stairs1-4-lyd.cappelendamm.no/ - </a:t>
            </a: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Her må du bruke Feide-innloggingen din. 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CD 2, spor 30</a:t>
            </a:r>
          </a:p>
          <a:p>
            <a:pPr>
              <a:lnSpc>
                <a:spcPct val="150000"/>
              </a:lnSpc>
            </a:pP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2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7697" y="5646898"/>
            <a:ext cx="33051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effectLst>
                  <a:glow rad="152400">
                    <a:schemeClr val="bg1"/>
                  </a:glow>
                </a:effectLst>
                <a:latin typeface="KG Eyes Wide Open"/>
                <a:cs typeface="KG Eyes Wide Open"/>
              </a:rPr>
              <a:t>Vennlig hilsen…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3094" y="6202918"/>
            <a:ext cx="252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Lærerne på 4. trinn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41545</TotalTime>
  <Words>369</Words>
  <Application>Microsoft Office PowerPoint</Application>
  <PresentationFormat>A4 (210 x 297 mm)</PresentationFormat>
  <Paragraphs>93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KG Blank Space Sketch</vt:lpstr>
      <vt:lpstr>KG Eyes Wide Open</vt:lpstr>
      <vt:lpstr>KG Payphone</vt:lpstr>
      <vt:lpstr>Segoe UI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57</cp:revision>
  <cp:lastPrinted>2021-01-22T10:45:43Z</cp:lastPrinted>
  <dcterms:created xsi:type="dcterms:W3CDTF">2015-08-23T05:34:14Z</dcterms:created>
  <dcterms:modified xsi:type="dcterms:W3CDTF">2021-01-22T10:45:59Z</dcterms:modified>
</cp:coreProperties>
</file>