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9" r:id="rId3"/>
  </p:sldIdLst>
  <p:sldSz cx="9906000" cy="6858000" type="A4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ddels stil 1 – uthev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03.12.2020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jaEAVxl5R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ide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53C2FF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53C2FF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53C2FF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53C2FF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53C2FF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Regneoppgaver</a:t>
            </a: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Arbeid med </a:t>
            </a: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øveord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Plan: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Lesegrupper i norsk og engelsk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Skrive direkte tale i tekst. </a:t>
            </a: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Engelsk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Leseteater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Myldrebilde</a:t>
            </a: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</a:p>
          <a:p>
            <a:pPr lvl="0"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Payphone"/>
              </a:rPr>
              <a:t>Arbeidsplan:  Multiplikasjon- stasjoner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Musikk</a:t>
            </a:r>
          </a:p>
          <a:p>
            <a:pPr lvl="0" algn="ctr"/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/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</a:p>
          <a:p>
            <a:pPr lvl="0"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Payphone"/>
              </a:rPr>
              <a:t>Arbeidsplan: Multiplikasjon- stasjoner</a:t>
            </a:r>
          </a:p>
          <a:p>
            <a:pPr lvl="0" algn="ctr"/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Språkspiral og arbeidsbok</a:t>
            </a: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SFO</a:t>
            </a:r>
          </a:p>
          <a:p>
            <a:pPr lvl="0" algn="ctr"/>
            <a:r>
              <a:rPr lang="nb-NO" sz="1400" b="1" u="sng">
                <a:solidFill>
                  <a:prstClr val="black"/>
                </a:solidFill>
                <a:latin typeface="KG Payphone"/>
                <a:cs typeface="KG Payphone"/>
              </a:rPr>
              <a:t>Krle</a:t>
            </a: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  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Spinnville følelser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Vi leser sammen:</a:t>
            </a:r>
          </a:p>
          <a:p>
            <a:pPr lvl="0" algn="ctr"/>
            <a:r>
              <a:rPr lang="nb-NO" sz="1400" i="1" dirty="0">
                <a:solidFill>
                  <a:prstClr val="black"/>
                </a:solidFill>
                <a:latin typeface="KG Payphone"/>
                <a:cs typeface="KG Payphone"/>
              </a:rPr>
              <a:t>Snøen 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og</a:t>
            </a:r>
          </a:p>
          <a:p>
            <a:pPr lvl="0" algn="ctr"/>
            <a:r>
              <a:rPr lang="nb-NO" sz="1400" i="1" dirty="0">
                <a:solidFill>
                  <a:prstClr val="black"/>
                </a:solidFill>
                <a:latin typeface="KG Payphone"/>
                <a:cs typeface="KG Payphone"/>
              </a:rPr>
              <a:t>Snømann Frost og frøken Tø</a:t>
            </a:r>
          </a:p>
          <a:p>
            <a:pPr lvl="0" algn="ctr"/>
            <a:endParaRPr lang="nb-NO" sz="1400" i="1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</a:p>
          <a:p>
            <a:pPr lvl="0" algn="ctr"/>
            <a:r>
              <a:rPr lang="nb-NO" sz="1400" b="0" i="0" dirty="0" err="1">
                <a:solidFill>
                  <a:srgbClr val="000000"/>
                </a:solidFill>
                <a:effectLst/>
                <a:latin typeface="KG"/>
              </a:rPr>
              <a:t>Kodetime</a:t>
            </a:r>
            <a:endParaRPr lang="nb-NO" sz="1400" b="0" i="0" dirty="0">
              <a:solidFill>
                <a:srgbClr val="000000"/>
              </a:solidFill>
              <a:effectLst/>
              <a:latin typeface="KG"/>
            </a:endParaRPr>
          </a:p>
          <a:p>
            <a:pPr lvl="0" algn="ctr"/>
            <a:endParaRPr lang="nb-NO" sz="1400" dirty="0">
              <a:solidFill>
                <a:srgbClr val="000000"/>
              </a:solidFill>
              <a:latin typeface="KG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Kunst og håndverk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Julehemmeligheter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Svømming</a:t>
            </a:r>
          </a:p>
          <a:p>
            <a:pPr algn="ctr"/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Ta med badetøy, dusjsåpe, </a:t>
            </a:r>
            <a:r>
              <a:rPr lang="nb-NO" sz="1400" b="1" dirty="0">
                <a:solidFill>
                  <a:srgbClr val="C00000"/>
                </a:solidFill>
                <a:latin typeface="Calibri"/>
                <a:cs typeface="Calibri"/>
              </a:rPr>
              <a:t>sjampo</a:t>
            </a:r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, håndkle, tikroning til skapet og en god niste.</a:t>
            </a:r>
          </a:p>
          <a:p>
            <a:pPr lvl="0" algn="ctr"/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0602" y="400983"/>
            <a:ext cx="3246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b-NO" sz="2000" b="1" dirty="0">
                <a:solidFill>
                  <a:prstClr val="black"/>
                </a:solidFill>
                <a:latin typeface="KG Blank Space Sketch"/>
                <a:cs typeface="KG Blank Space Sketch"/>
              </a:rPr>
              <a:t>7.desember-11.desember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38910" y="312371"/>
            <a:ext cx="2784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latin typeface="KG Eyes Wide Open"/>
                <a:cs typeface="KG Eyes Wide Open"/>
              </a:rPr>
              <a:t>Svømming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26606" y="863892"/>
            <a:ext cx="34906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Norsk: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 Kunne skrive ord med stum g. Kunne skrive direkte tale i tekst.</a:t>
            </a:r>
          </a:p>
          <a:p>
            <a:pPr lvl="0"/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Matematikk: </a:t>
            </a:r>
            <a:r>
              <a:rPr lang="nb-NO" sz="1400" b="1" i="0" u="none" strike="noStrike" dirty="0">
                <a:solidFill>
                  <a:srgbClr val="000000"/>
                </a:solidFill>
                <a:effectLst/>
                <a:latin typeface="KG Payphone"/>
              </a:rPr>
              <a:t> </a:t>
            </a:r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Payphone"/>
              </a:rPr>
              <a:t>Multiplisere et ensifret tall med et helt antall tiere, hundrere eller tusener.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KG Payphone"/>
              </a:rPr>
              <a:t>​</a:t>
            </a:r>
            <a:endParaRPr lang="nb-NO" sz="1400" b="1" i="0" u="none" strike="noStrike" dirty="0">
              <a:solidFill>
                <a:srgbClr val="000000"/>
              </a:solidFill>
              <a:effectLst/>
              <a:latin typeface="KG Payphone"/>
            </a:endParaRPr>
          </a:p>
          <a:p>
            <a:pPr lvl="0"/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Engelsk: </a:t>
            </a:r>
            <a:r>
              <a:rPr lang="nb-NO" sz="1400" b="0" i="0" dirty="0">
                <a:solidFill>
                  <a:srgbClr val="303030"/>
                </a:solidFill>
                <a:effectLst/>
                <a:latin typeface="KG Blank Space Sketch"/>
              </a:rPr>
              <a:t>Fremføre leseteater med innlevelse.</a:t>
            </a:r>
          </a:p>
          <a:p>
            <a:pPr lvl="0"/>
            <a:r>
              <a:rPr lang="nb-NO" sz="1400" dirty="0">
                <a:solidFill>
                  <a:srgbClr val="303030"/>
                </a:solidFill>
                <a:latin typeface="KG Blank Space Sketch"/>
              </a:rPr>
              <a:t>Lære julevokabular og bruke dem i setninger. </a:t>
            </a:r>
            <a:r>
              <a:rPr lang="nb-NO" sz="1400" b="0" i="0" dirty="0">
                <a:solidFill>
                  <a:srgbClr val="303030"/>
                </a:solidFill>
                <a:effectLst/>
                <a:latin typeface="KG Blank Space Sketch"/>
              </a:rPr>
              <a:t> </a:t>
            </a:r>
            <a:endParaRPr lang="nb-NO" sz="1400" dirty="0">
              <a:solidFill>
                <a:prstClr val="black"/>
              </a:solidFill>
              <a:latin typeface="KG Blank Space Sketch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3472" y="869879"/>
            <a:ext cx="3246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.</a:t>
            </a:r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CBEF753-30A0-44F6-8FDD-5174F2B4AC0D}"/>
              </a:ext>
            </a:extLst>
          </p:cNvPr>
          <p:cNvSpPr txBox="1"/>
          <p:nvPr/>
        </p:nvSpPr>
        <p:spPr>
          <a:xfrm>
            <a:off x="6349429" y="1213126"/>
            <a:ext cx="28253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KG Blank Space Sketch"/>
              </a:rPr>
              <a:t>Vi fortsetter med svømming helt fram til vinterferien. Klassen kommer til å svømme som drevne delfiner innen den tid </a:t>
            </a:r>
            <a:r>
              <a:rPr lang="nb-NO" dirty="0">
                <a:latin typeface="KG Blank Space Sketch"/>
                <a:sym typeface="Wingdings" panose="05000000000000000000" pitchFamily="2" charset="2"/>
              </a:rPr>
              <a:t></a:t>
            </a:r>
            <a:endParaRPr lang="nb-NO" dirty="0">
              <a:latin typeface="KG Blank Space Sketc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 err="1">
                <a:latin typeface="KG Blank Space Sketch"/>
                <a:cs typeface="KG Blank Space Sketch"/>
              </a:rPr>
              <a:t>Leselekse</a:t>
            </a:r>
            <a:endParaRPr lang="nb-NO" sz="2400" b="1" dirty="0">
              <a:latin typeface="KG Blank Space Sketch"/>
              <a:cs typeface="KG Blank Space Sketc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9035" y="423496"/>
            <a:ext cx="228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 err="1">
                <a:latin typeface="KG Blank Space Sketch"/>
                <a:cs typeface="KG Eyes Wide Open"/>
              </a:rPr>
              <a:t>Engelsklekse</a:t>
            </a:r>
            <a:endParaRPr lang="nb-NO" sz="2400" b="1" dirty="0">
              <a:latin typeface="KG Blank Space Sketch"/>
              <a:cs typeface="KG Eyes Wide Op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577" y="1208710"/>
            <a:ext cx="3925298" cy="587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dirty="0">
                <a:latin typeface="Calibri"/>
                <a:cs typeface="Calibri"/>
              </a:rPr>
              <a:t>Øveord: nemlig, stadig, trolig, plutselig, virkelig, ærlig, endelig, deilig</a:t>
            </a:r>
          </a:p>
          <a:p>
            <a:pPr>
              <a:lnSpc>
                <a:spcPct val="150000"/>
              </a:lnSpc>
            </a:pPr>
            <a:r>
              <a:rPr lang="nb-NO" sz="1400" b="1" dirty="0" err="1">
                <a:latin typeface="Calibri"/>
                <a:cs typeface="Calibri"/>
              </a:rPr>
              <a:t>Leselekse</a:t>
            </a:r>
            <a:r>
              <a:rPr lang="nb-NO" sz="1400" b="1" i="0" u="none" strike="noStrike" baseline="0" dirty="0">
                <a:latin typeface="Calibri"/>
                <a:cs typeface="Calibri"/>
              </a:rPr>
              <a:t>:</a:t>
            </a:r>
            <a:endParaRPr lang="nb-NO" sz="1400" b="0" i="0" u="none" strike="noStrike" baseline="0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nb-NO" sz="1400" b="0" i="0" u="none" strike="noStrike" baseline="0" dirty="0">
                <a:latin typeface="Calibri"/>
                <a:cs typeface="Calibri"/>
              </a:rPr>
              <a:t>1.Les den teksten du vanligvis leser, månetekst eller soltekst. (s</a:t>
            </a:r>
            <a:r>
              <a:rPr lang="nb-NO" sz="1400" dirty="0">
                <a:latin typeface="Calibri"/>
                <a:cs typeface="Calibri"/>
              </a:rPr>
              <a:t>.135-137</a:t>
            </a:r>
            <a:r>
              <a:rPr lang="nb-NO" sz="1400" b="0" i="0" u="none" strike="noStrike" baseline="0" dirty="0">
                <a:latin typeface="Calibri"/>
                <a:cs typeface="Calibri"/>
              </a:rPr>
              <a:t>). </a:t>
            </a:r>
            <a:r>
              <a:rPr lang="nb-NO" sz="1400" dirty="0">
                <a:latin typeface="Calibri"/>
                <a:cs typeface="Calibri"/>
              </a:rPr>
              <a:t>Les teksten høyt for deg selv eller noen hjemme to ganger. </a:t>
            </a: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latin typeface="Calibri"/>
                <a:cs typeface="Calibri"/>
              </a:rPr>
              <a:t>2.Månetekst: </a:t>
            </a:r>
            <a:r>
              <a:rPr lang="nb-NO" sz="1400" i="0" u="none" strike="noStrike" baseline="0" dirty="0">
                <a:latin typeface="Calibri"/>
                <a:cs typeface="Calibri"/>
              </a:rPr>
              <a:t>Let etter sammensatte ord i teksten. Eksempel: snømann= </a:t>
            </a:r>
            <a:r>
              <a:rPr lang="nb-NO" sz="1400" i="0" u="none" strike="noStrike" baseline="0" dirty="0" err="1">
                <a:latin typeface="Calibri"/>
                <a:cs typeface="Calibri"/>
              </a:rPr>
              <a:t>snø+mann</a:t>
            </a:r>
            <a:r>
              <a:rPr lang="nb-NO" sz="1400" i="0" u="none" strike="noStrike" baseline="0" dirty="0">
                <a:latin typeface="Calibri"/>
                <a:cs typeface="Calibri"/>
              </a:rPr>
              <a:t> Skriv ordene i </a:t>
            </a:r>
            <a:r>
              <a:rPr lang="nb-NO" sz="1400" i="0" u="none" strike="noStrike" baseline="0" dirty="0" err="1">
                <a:latin typeface="Calibri"/>
                <a:cs typeface="Calibri"/>
              </a:rPr>
              <a:t>lekseboka</a:t>
            </a:r>
            <a:r>
              <a:rPr lang="nb-NO" sz="1400" i="0" u="none" strike="noStrike" baseline="0" dirty="0">
                <a:latin typeface="Calibri"/>
                <a:cs typeface="Calibri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Calibri"/>
                <a:cs typeface="Calibri"/>
              </a:rPr>
              <a:t>Finn ord i teksten som skrives med o for å-lyd, som hoppe.</a:t>
            </a:r>
            <a:endParaRPr lang="nb-NO" sz="1400" i="0" u="none" strike="noStrike" baseline="0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latin typeface="Calibri"/>
                <a:cs typeface="Calibri"/>
              </a:rPr>
              <a:t>3. </a:t>
            </a:r>
            <a:r>
              <a:rPr lang="nb-NO" sz="1400" b="1" i="0" u="none" strike="noStrike" baseline="0" dirty="0" err="1">
                <a:latin typeface="Calibri"/>
                <a:cs typeface="Calibri"/>
              </a:rPr>
              <a:t>Soltekst</a:t>
            </a:r>
            <a:r>
              <a:rPr lang="nb-NO" sz="1400" b="1" i="0" u="none" strike="noStrike" baseline="0" dirty="0">
                <a:latin typeface="Calibri"/>
                <a:cs typeface="Calibri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b-NO" sz="1400" i="0" u="none" strike="noStrike" baseline="0" dirty="0">
                <a:latin typeface="Calibri"/>
                <a:cs typeface="Calibri"/>
              </a:rPr>
              <a:t>Skriv sammensatte ord med snø, så mange du kan!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Calibri"/>
                <a:cs typeface="Calibri"/>
              </a:rPr>
              <a:t>Eksempel: </a:t>
            </a:r>
            <a:r>
              <a:rPr lang="nb-NO" sz="1400" dirty="0" err="1">
                <a:latin typeface="Calibri"/>
                <a:cs typeface="Calibri"/>
              </a:rPr>
              <a:t>snø+krystall</a:t>
            </a:r>
            <a:r>
              <a:rPr lang="nb-NO" sz="1400" dirty="0">
                <a:latin typeface="Calibri"/>
                <a:cs typeface="Calibri"/>
              </a:rPr>
              <a:t>= snøkrystall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Calibri"/>
                <a:cs typeface="Calibri"/>
              </a:rPr>
              <a:t>Se på kartet på side 137. Stemmer det at det kan snø i Afrika? Hva med Australia? Skriv setninger i boka som forklarer dette. </a:t>
            </a:r>
          </a:p>
          <a:p>
            <a:pPr>
              <a:lnSpc>
                <a:spcPct val="150000"/>
              </a:lnSpc>
            </a:pPr>
            <a:endParaRPr lang="nb-NO" sz="1400" i="0" u="none" strike="noStrike" baseline="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8077" y="1208710"/>
            <a:ext cx="39729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KG Payphone"/>
                <a:cs typeface="KG Payphone"/>
              </a:rPr>
              <a:t>Klikk på linken nedenfor eller skriv den inn i søkelinjen på nettleseren. Lytt til fortellingen om </a:t>
            </a:r>
            <a:r>
              <a:rPr lang="nb-NO" i="1" dirty="0">
                <a:latin typeface="KG Payphone"/>
                <a:cs typeface="KG Payphone"/>
              </a:rPr>
              <a:t>The Little Old Lady Who </a:t>
            </a:r>
            <a:r>
              <a:rPr lang="nb-NO" i="1" dirty="0" err="1">
                <a:latin typeface="KG Payphone"/>
                <a:cs typeface="KG Payphone"/>
              </a:rPr>
              <a:t>Was</a:t>
            </a:r>
            <a:r>
              <a:rPr lang="nb-NO" i="1" dirty="0">
                <a:latin typeface="KG Payphone"/>
                <a:cs typeface="KG Payphone"/>
              </a:rPr>
              <a:t> Not </a:t>
            </a:r>
            <a:r>
              <a:rPr lang="nb-NO" i="1" dirty="0" err="1">
                <a:latin typeface="KG Payphone"/>
                <a:cs typeface="KG Payphone"/>
              </a:rPr>
              <a:t>Afraid</a:t>
            </a:r>
            <a:r>
              <a:rPr lang="nb-NO" i="1" dirty="0">
                <a:latin typeface="KG Payphone"/>
                <a:cs typeface="KG Payphone"/>
              </a:rPr>
              <a:t> </a:t>
            </a:r>
            <a:r>
              <a:rPr lang="nb-NO" i="1" dirty="0" err="1">
                <a:latin typeface="KG Payphone"/>
                <a:cs typeface="KG Payphone"/>
              </a:rPr>
              <a:t>Of</a:t>
            </a:r>
            <a:r>
              <a:rPr lang="nb-NO" i="1" dirty="0">
                <a:latin typeface="KG Payphone"/>
                <a:cs typeface="KG Payphone"/>
              </a:rPr>
              <a:t> </a:t>
            </a:r>
            <a:r>
              <a:rPr lang="nb-NO" i="1" dirty="0" err="1">
                <a:latin typeface="KG Payphone"/>
                <a:cs typeface="KG Payphone"/>
              </a:rPr>
              <a:t>Anything</a:t>
            </a:r>
            <a:r>
              <a:rPr lang="nb-NO" i="1" dirty="0">
                <a:latin typeface="KG Payphone"/>
                <a:cs typeface="KG Payphone"/>
              </a:rPr>
              <a:t>.</a:t>
            </a:r>
          </a:p>
          <a:p>
            <a:endParaRPr lang="nb-NO" i="1" dirty="0">
              <a:latin typeface="KG Payphone"/>
              <a:cs typeface="KG Payphone"/>
            </a:endParaRPr>
          </a:p>
          <a:p>
            <a:r>
              <a:rPr lang="nb-NO" dirty="0">
                <a:latin typeface="KG Payphone"/>
                <a:cs typeface="KG Payphone"/>
                <a:hlinkClick r:id="rId3"/>
              </a:rPr>
              <a:t>https://www.youtube.com/watch?v=2jaEAVxl5Rk</a:t>
            </a:r>
            <a:endParaRPr lang="nb-NO" dirty="0">
              <a:latin typeface="KG Payphone"/>
              <a:cs typeface="KG Payphone"/>
            </a:endParaRPr>
          </a:p>
          <a:p>
            <a:endParaRPr lang="nb-NO" i="1" dirty="0">
              <a:latin typeface="KG Payphone"/>
              <a:cs typeface="KG Payphone"/>
            </a:endParaRPr>
          </a:p>
          <a:p>
            <a:pPr algn="ctr"/>
            <a:r>
              <a:rPr lang="nb-NO" b="1" dirty="0">
                <a:latin typeface="KG Payphone"/>
                <a:cs typeface="KG Payphone"/>
              </a:rPr>
              <a:t>Øv deg på å lese din rolle i leseteateret som vi skal gjennomføre denne uka. </a:t>
            </a:r>
          </a:p>
          <a:p>
            <a:pPr algn="ctr"/>
            <a:endParaRPr lang="nb-NO" b="1" dirty="0">
              <a:latin typeface="KG Payphone"/>
              <a:cs typeface="KG Payphone"/>
            </a:endParaRPr>
          </a:p>
          <a:p>
            <a:pPr algn="ctr"/>
            <a:endParaRPr lang="nb-NO" b="1" dirty="0">
              <a:latin typeface="KG Payphone"/>
              <a:cs typeface="KG Payphone"/>
            </a:endParaRPr>
          </a:p>
          <a:p>
            <a:pPr algn="ctr"/>
            <a:endParaRPr lang="nb-NO" b="1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Lærerne på 4. trinn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15677</TotalTime>
  <Words>371</Words>
  <Application>Microsoft Office PowerPoint</Application>
  <PresentationFormat>A4 (210 x 297 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KG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43</cp:revision>
  <cp:lastPrinted>2015-08-23T12:42:39Z</cp:lastPrinted>
  <dcterms:created xsi:type="dcterms:W3CDTF">2015-08-23T05:34:14Z</dcterms:created>
  <dcterms:modified xsi:type="dcterms:W3CDTF">2020-12-04T07:46:43Z</dcterms:modified>
</cp:coreProperties>
</file>