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73" r:id="rId2"/>
    <p:sldId id="279" r:id="rId3"/>
  </p:sldIdLst>
  <p:sldSz cx="9906000" cy="6858000" type="A4"/>
  <p:notesSz cx="6810375" cy="9942513"/>
  <p:defaultTextStyle>
    <a:defPPr>
      <a:defRPr lang="nb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B30"/>
    <a:srgbClr val="945027"/>
    <a:srgbClr val="53C2FF"/>
    <a:srgbClr val="819AD4"/>
    <a:srgbClr val="218F7C"/>
    <a:srgbClr val="FFB628"/>
    <a:srgbClr val="B01621"/>
    <a:srgbClr val="FF7CC7"/>
    <a:srgbClr val="62D9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681"/>
  </p:normalViewPr>
  <p:slideViewPr>
    <p:cSldViewPr snapToGrid="0" snapToObjects="1">
      <p:cViewPr varScale="1">
        <p:scale>
          <a:sx n="62" d="100"/>
          <a:sy n="62" d="100"/>
        </p:scale>
        <p:origin x="1252" y="56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14.02.2021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14.02.2021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14.02.2021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14.02.2021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14.02.2021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14.02.2021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14.02.2021</a:t>
            </a:fld>
            <a:endParaRPr lang="nb-N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14.02.2021</a:t>
            </a:fld>
            <a:endParaRPr lang="nb-N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14.02.2021</a:t>
            </a:fld>
            <a:endParaRPr lang="nb-N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14.02.2021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95091-1453-6947-9D77-D8A565047737}" type="datetimeFigureOut">
              <a:rPr lang="nb-NO" smtClean="0"/>
              <a:pPr/>
              <a:t>14.02.2021</a:t>
            </a:fld>
            <a:endParaRPr lang="nb-N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Click to edit Master text styles</a:t>
            </a:r>
          </a:p>
          <a:p>
            <a:pPr lvl="1"/>
            <a:r>
              <a:rPr lang="nb-NO"/>
              <a:t>Second level</a:t>
            </a:r>
          </a:p>
          <a:p>
            <a:pPr lvl="2"/>
            <a:r>
              <a:rPr lang="nb-NO"/>
              <a:t>Third level</a:t>
            </a:r>
          </a:p>
          <a:p>
            <a:pPr lvl="3"/>
            <a:r>
              <a:rPr lang="nb-NO"/>
              <a:t>Fourth level</a:t>
            </a:r>
          </a:p>
          <a:p>
            <a:pPr lvl="4"/>
            <a:r>
              <a:rPr lang="nb-NO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95091-1453-6947-9D77-D8A565047737}" type="datetimeFigureOut">
              <a:rPr lang="nb-NO" smtClean="0"/>
              <a:pPr/>
              <a:t>14.02.2021</a:t>
            </a:fld>
            <a:endParaRPr lang="nb-N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150F4-6780-C84E-B965-7627CF53EC23}" type="slidenum">
              <a:rPr lang="nb-NO" smtClean="0"/>
              <a:pPr/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0" descr="Slide1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99612" y="2832853"/>
            <a:ext cx="1846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218F7C"/>
                </a:solidFill>
                <a:latin typeface="KG Blank Space Sketch"/>
                <a:cs typeface="KG Blank Space Sketch"/>
              </a:rPr>
              <a:t>MAN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55366" y="2832853"/>
            <a:ext cx="1592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218F7C"/>
                </a:solidFill>
                <a:latin typeface="KG Blank Space Sketch"/>
                <a:cs typeface="KG Blank Space Sketch"/>
              </a:rPr>
              <a:t>TIRS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47620" y="2832853"/>
            <a:ext cx="1592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218F7C"/>
                </a:solidFill>
                <a:latin typeface="KG Blank Space Sketch"/>
                <a:cs typeface="KG Blank Space Sketch"/>
              </a:rPr>
              <a:t>ONS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955749" y="2832853"/>
            <a:ext cx="1592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218F7C"/>
                </a:solidFill>
                <a:latin typeface="KG Blank Space Sketch"/>
                <a:cs typeface="KG Blank Space Sketch"/>
              </a:rPr>
              <a:t>TORS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770228" y="2832853"/>
            <a:ext cx="159222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dirty="0">
                <a:solidFill>
                  <a:srgbClr val="218F7C"/>
                </a:solidFill>
                <a:latin typeface="KG Blank Space Sketch"/>
                <a:cs typeface="KG Blank Space Sketch"/>
              </a:rPr>
              <a:t>FRE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15847" y="369233"/>
            <a:ext cx="5976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>
                <a:latin typeface="KG Payphone"/>
                <a:cs typeface="KG Payphone"/>
              </a:rPr>
              <a:t>UKE </a:t>
            </a:r>
          </a:p>
          <a:p>
            <a:pPr algn="ctr"/>
            <a:r>
              <a:rPr lang="nb-NO" b="1" dirty="0">
                <a:latin typeface="KG Payphone"/>
                <a:cs typeface="KG Payphone"/>
              </a:rPr>
              <a:t>7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47238" y="3325296"/>
            <a:ext cx="1649378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 i="0" u="sng" strike="noStrike" baseline="0" dirty="0">
                <a:solidFill>
                  <a:srgbClr val="000000"/>
                </a:solidFill>
                <a:latin typeface="KG Blank Space Sketch"/>
              </a:rPr>
              <a:t>Matematikk</a:t>
            </a:r>
          </a:p>
          <a:p>
            <a:pPr algn="ctr"/>
            <a:r>
              <a:rPr lang="nb-NO" sz="1400" dirty="0">
                <a:solidFill>
                  <a:srgbClr val="000000"/>
                </a:solidFill>
                <a:latin typeface="KG Blank Space Sketch"/>
              </a:rPr>
              <a:t>Geometri</a:t>
            </a:r>
          </a:p>
          <a:p>
            <a:pPr algn="ctr"/>
            <a:endParaRPr lang="nb-NO" sz="1400" b="1" i="0" u="sng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1" i="0" u="sng" strike="noStrike" baseline="0" dirty="0">
                <a:solidFill>
                  <a:srgbClr val="000000"/>
                </a:solidFill>
                <a:latin typeface="KG Blank Space Sketch"/>
              </a:rPr>
              <a:t>Norsk</a:t>
            </a:r>
          </a:p>
          <a:p>
            <a:pPr algn="ctr"/>
            <a:r>
              <a:rPr lang="nb-NO" sz="1400" b="0" i="0" strike="noStrike" baseline="0" dirty="0">
                <a:solidFill>
                  <a:srgbClr val="000000"/>
                </a:solidFill>
                <a:latin typeface="KG Blank Space Sketch"/>
              </a:rPr>
              <a:t>Ukas lesetekster</a:t>
            </a:r>
          </a:p>
          <a:p>
            <a:pPr algn="ctr"/>
            <a:r>
              <a:rPr lang="nb-NO" sz="1400" dirty="0">
                <a:solidFill>
                  <a:srgbClr val="000000"/>
                </a:solidFill>
                <a:latin typeface="KG Blank Space Sketch"/>
              </a:rPr>
              <a:t>og </a:t>
            </a:r>
            <a:r>
              <a:rPr lang="nb-NO" sz="1400" dirty="0" err="1">
                <a:solidFill>
                  <a:srgbClr val="000000"/>
                </a:solidFill>
                <a:latin typeface="KG Blank Space Sketch"/>
              </a:rPr>
              <a:t>øveord</a:t>
            </a:r>
            <a:endParaRPr lang="nb-NO" sz="1400" b="0" i="0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endParaRPr lang="nb-NO" sz="1400" b="0" i="0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1" u="sng" dirty="0">
                <a:solidFill>
                  <a:srgbClr val="000000"/>
                </a:solidFill>
                <a:latin typeface="KG Blank Space Sketch"/>
              </a:rPr>
              <a:t>Lesekurs</a:t>
            </a:r>
          </a:p>
          <a:p>
            <a:pPr algn="ctr"/>
            <a:r>
              <a:rPr lang="nb-NO" sz="1400" b="0" i="0" strike="noStrike" baseline="0" dirty="0">
                <a:solidFill>
                  <a:srgbClr val="000000"/>
                </a:solidFill>
                <a:latin typeface="KG Blank Space Sketch"/>
              </a:rPr>
              <a:t>Leseaktiviteter og </a:t>
            </a:r>
            <a:r>
              <a:rPr lang="nb-NO" sz="1400" b="0" i="0" strike="noStrike" baseline="0" dirty="0" err="1">
                <a:solidFill>
                  <a:srgbClr val="000000"/>
                </a:solidFill>
                <a:latin typeface="KG Blank Space Sketch"/>
              </a:rPr>
              <a:t>Aski</a:t>
            </a:r>
            <a:r>
              <a:rPr lang="nb-NO" sz="1400" b="0" i="0" strike="noStrike" baseline="0" dirty="0">
                <a:solidFill>
                  <a:srgbClr val="000000"/>
                </a:solidFill>
                <a:latin typeface="KG Blank Space Sketch"/>
              </a:rPr>
              <a:t> </a:t>
            </a:r>
            <a:r>
              <a:rPr lang="nb-NO" sz="1400" b="0" i="0" strike="noStrike" baseline="0" dirty="0" err="1">
                <a:solidFill>
                  <a:srgbClr val="000000"/>
                </a:solidFill>
                <a:latin typeface="KG Blank Space Sketch"/>
              </a:rPr>
              <a:t>Raski</a:t>
            </a:r>
            <a:endParaRPr lang="nb-NO" sz="1400" b="0" i="0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endParaRPr lang="nb-NO" sz="1400" b="0" i="0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1" i="0" u="sng" strike="noStrike" baseline="0" dirty="0">
                <a:solidFill>
                  <a:srgbClr val="000000"/>
                </a:solidFill>
                <a:latin typeface="KG Blank Space Sketch"/>
              </a:rPr>
              <a:t>Plantime</a:t>
            </a:r>
          </a:p>
          <a:p>
            <a:pPr algn="ctr"/>
            <a:r>
              <a:rPr lang="nb-NO" sz="1400" dirty="0">
                <a:solidFill>
                  <a:srgbClr val="000000"/>
                </a:solidFill>
                <a:latin typeface="KG Blank Space Sketch"/>
              </a:rPr>
              <a:t>Leksestart og utelek</a:t>
            </a:r>
            <a:endParaRPr lang="nb-NO" sz="1400" i="0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endParaRPr lang="nb-NO" sz="1400" b="1" dirty="0">
              <a:latin typeface="KG Blank Space Sketch"/>
              <a:cs typeface="KG Payphone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55366" y="3323807"/>
            <a:ext cx="160810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 u="sng" dirty="0">
                <a:solidFill>
                  <a:srgbClr val="000000"/>
                </a:solidFill>
                <a:latin typeface="KG Blank Space Sketch"/>
              </a:rPr>
              <a:t>Norsk</a:t>
            </a:r>
          </a:p>
          <a:p>
            <a:pPr algn="ctr"/>
            <a:r>
              <a:rPr lang="nb-NO" sz="1400" dirty="0">
                <a:solidFill>
                  <a:srgbClr val="000000"/>
                </a:solidFill>
                <a:latin typeface="KG Blank Space Sketch"/>
              </a:rPr>
              <a:t>Arbeid med finnespørsmål og tenkespørsmål</a:t>
            </a:r>
          </a:p>
          <a:p>
            <a:pPr algn="ctr"/>
            <a:r>
              <a:rPr lang="nb-NO" sz="1400" dirty="0">
                <a:solidFill>
                  <a:srgbClr val="000000"/>
                </a:solidFill>
                <a:latin typeface="KG Blank Space Sketch"/>
              </a:rPr>
              <a:t>Arbeidsbok og tavle</a:t>
            </a:r>
          </a:p>
          <a:p>
            <a:pPr algn="ctr"/>
            <a:r>
              <a:rPr lang="nb-NO" sz="1400" b="1" u="sng" dirty="0">
                <a:solidFill>
                  <a:srgbClr val="000000"/>
                </a:solidFill>
                <a:latin typeface="KG Blank Space Sketch"/>
              </a:rPr>
              <a:t>Lesekurs</a:t>
            </a:r>
          </a:p>
          <a:p>
            <a:pPr algn="ctr"/>
            <a:r>
              <a:rPr lang="nb-NO" sz="1400" dirty="0">
                <a:solidFill>
                  <a:srgbClr val="000000"/>
                </a:solidFill>
                <a:latin typeface="KG Blank Space Sketch"/>
              </a:rPr>
              <a:t>Aktiviteter i grupper</a:t>
            </a:r>
          </a:p>
          <a:p>
            <a:pPr algn="ctr"/>
            <a:endParaRPr lang="nb-NO" sz="140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1" u="sng" dirty="0">
                <a:solidFill>
                  <a:srgbClr val="000000"/>
                </a:solidFill>
                <a:latin typeface="KG Blank Space Sketch"/>
              </a:rPr>
              <a:t>Matematikk</a:t>
            </a:r>
          </a:p>
          <a:p>
            <a:pPr algn="ctr"/>
            <a:r>
              <a:rPr lang="nb-NO" sz="1400" u="sng" dirty="0">
                <a:solidFill>
                  <a:srgbClr val="000000"/>
                </a:solidFill>
                <a:latin typeface="KG Blank Space Sketch"/>
              </a:rPr>
              <a:t>Geometri</a:t>
            </a:r>
          </a:p>
          <a:p>
            <a:pPr algn="ctr"/>
            <a:endParaRPr lang="nb-NO" sz="1400" b="1" u="sng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1" u="sng" dirty="0">
                <a:solidFill>
                  <a:srgbClr val="000000"/>
                </a:solidFill>
                <a:latin typeface="KG Blank Space Sketch"/>
              </a:rPr>
              <a:t>Musikk</a:t>
            </a:r>
            <a:endParaRPr lang="nb-NO" sz="1400" b="0" i="0" u="sng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endParaRPr lang="nb-NO" sz="1400" b="1" dirty="0">
              <a:latin typeface="KG Payphone"/>
              <a:cs typeface="KG Payphone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170396" y="3325296"/>
            <a:ext cx="160810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 i="0" u="sng" strike="noStrike" baseline="0" dirty="0">
                <a:solidFill>
                  <a:srgbClr val="000000"/>
                </a:solidFill>
                <a:latin typeface="KG Blank Space Sketch"/>
              </a:rPr>
              <a:t>Samling</a:t>
            </a:r>
          </a:p>
          <a:p>
            <a:pPr algn="ctr"/>
            <a:endParaRPr lang="nb-NO" sz="1400" b="1" i="0" u="sng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1" i="0" u="sng" strike="noStrike" baseline="0" dirty="0">
                <a:solidFill>
                  <a:srgbClr val="000000"/>
                </a:solidFill>
                <a:latin typeface="KG Blank Space Sketch"/>
              </a:rPr>
              <a:t>Matematikk</a:t>
            </a:r>
          </a:p>
          <a:p>
            <a:pPr algn="ctr"/>
            <a:r>
              <a:rPr lang="nb-NO" sz="1400" dirty="0">
                <a:solidFill>
                  <a:srgbClr val="000000"/>
                </a:solidFill>
                <a:latin typeface="KG Blank Space Sketch"/>
              </a:rPr>
              <a:t>Geometri</a:t>
            </a:r>
          </a:p>
          <a:p>
            <a:pPr algn="ctr"/>
            <a:endParaRPr lang="nb-NO" sz="1400" i="0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1" i="0" u="sng" strike="noStrike" baseline="0" dirty="0">
                <a:solidFill>
                  <a:srgbClr val="000000"/>
                </a:solidFill>
                <a:latin typeface="KG Blank Space Sketch"/>
              </a:rPr>
              <a:t>Norsk</a:t>
            </a:r>
          </a:p>
          <a:p>
            <a:pPr algn="ctr"/>
            <a:r>
              <a:rPr lang="nb-NO" sz="1400" i="0" strike="noStrike" baseline="0" dirty="0">
                <a:solidFill>
                  <a:srgbClr val="000000"/>
                </a:solidFill>
                <a:latin typeface="KG Blank Space Sketch"/>
              </a:rPr>
              <a:t>Språkoppgaver på </a:t>
            </a:r>
            <a:r>
              <a:rPr lang="nb-NO" sz="1400" i="0" strike="noStrike" baseline="0" dirty="0" err="1">
                <a:solidFill>
                  <a:srgbClr val="000000"/>
                </a:solidFill>
                <a:latin typeface="KG Blank Space Sketch"/>
              </a:rPr>
              <a:t>Ipad</a:t>
            </a:r>
            <a:r>
              <a:rPr lang="nb-NO" sz="1400" i="0" strike="noStrike" baseline="0" dirty="0">
                <a:solidFill>
                  <a:srgbClr val="000000"/>
                </a:solidFill>
                <a:latin typeface="KG Blank Space Sketch"/>
              </a:rPr>
              <a:t> eller i bok</a:t>
            </a:r>
          </a:p>
          <a:p>
            <a:pPr algn="ctr"/>
            <a:endParaRPr lang="nb-NO" sz="140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1" u="sng" dirty="0">
                <a:solidFill>
                  <a:srgbClr val="000000"/>
                </a:solidFill>
                <a:latin typeface="KG Blank Space Sketch"/>
              </a:rPr>
              <a:t>Lesekurs</a:t>
            </a:r>
          </a:p>
          <a:p>
            <a:pPr algn="ctr"/>
            <a:endParaRPr lang="nb-NO" sz="1400" b="1" u="sng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dirty="0">
                <a:solidFill>
                  <a:srgbClr val="000000"/>
                </a:solidFill>
                <a:latin typeface="KG Blank Space Sketch"/>
              </a:rPr>
              <a:t> </a:t>
            </a:r>
            <a:r>
              <a:rPr lang="nb-NO" sz="1400" b="1" u="sng" dirty="0">
                <a:solidFill>
                  <a:srgbClr val="000000"/>
                </a:solidFill>
                <a:latin typeface="KG Blank Space Sketch"/>
              </a:rPr>
              <a:t>SFO</a:t>
            </a:r>
          </a:p>
          <a:p>
            <a:pPr algn="ctr"/>
            <a:endParaRPr lang="nb-NO" sz="1400" b="1" u="sng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1" u="sng" dirty="0" err="1">
                <a:solidFill>
                  <a:srgbClr val="000000"/>
                </a:solidFill>
                <a:latin typeface="KG Blank Space Sketch"/>
              </a:rPr>
              <a:t>Olweus</a:t>
            </a:r>
            <a:endParaRPr lang="nb-NO" sz="1400" b="1" u="sng" dirty="0">
              <a:solidFill>
                <a:srgbClr val="000000"/>
              </a:solidFill>
              <a:latin typeface="KG Blank Space Sketch"/>
            </a:endParaRPr>
          </a:p>
          <a:p>
            <a:pPr algn="ctr"/>
            <a:endParaRPr lang="nb-NO" sz="1400" dirty="0">
              <a:solidFill>
                <a:srgbClr val="000000"/>
              </a:solidFill>
              <a:latin typeface="KG Blank Space Sketch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953125" y="3320829"/>
            <a:ext cx="16081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 i="0" u="sng" strike="noStrike" baseline="0" dirty="0">
                <a:solidFill>
                  <a:srgbClr val="000000"/>
                </a:solidFill>
                <a:latin typeface="KG Blank Space Sketch"/>
              </a:rPr>
              <a:t>Norsk</a:t>
            </a:r>
          </a:p>
          <a:p>
            <a:pPr algn="ctr"/>
            <a:r>
              <a:rPr lang="nb-NO" sz="1400" i="0" strike="noStrike" baseline="0" dirty="0">
                <a:latin typeface="Calibri" panose="020F0502020204030204" pitchFamily="34" charset="0"/>
              </a:rPr>
              <a:t>Språkspiralen</a:t>
            </a:r>
          </a:p>
          <a:p>
            <a:pPr algn="ctr"/>
            <a:endParaRPr lang="nb-NO" sz="1400" i="0" strike="noStrike" baseline="0" dirty="0">
              <a:latin typeface="Calibri" panose="020F0502020204030204" pitchFamily="34" charset="0"/>
            </a:endParaRPr>
          </a:p>
          <a:p>
            <a:pPr algn="ctr"/>
            <a:r>
              <a:rPr lang="nb-NO" sz="1400" b="1" i="0" u="sng" strike="noStrike" baseline="0" dirty="0">
                <a:solidFill>
                  <a:srgbClr val="C00000"/>
                </a:solidFill>
                <a:latin typeface="Calibri" panose="020F0502020204030204" pitchFamily="34" charset="0"/>
              </a:rPr>
              <a:t>Svømming</a:t>
            </a:r>
          </a:p>
          <a:p>
            <a:pPr algn="ctr"/>
            <a:r>
              <a:rPr lang="nb-NO" sz="1400" b="1" i="0" strike="noStrike" baseline="0" dirty="0">
                <a:solidFill>
                  <a:srgbClr val="C00000"/>
                </a:solidFill>
                <a:latin typeface="Calibri"/>
                <a:cs typeface="Calibri"/>
              </a:rPr>
              <a:t>Ta med badetøy, dusjsåpe, </a:t>
            </a:r>
            <a:r>
              <a:rPr lang="nb-NO" sz="1400" b="1" dirty="0">
                <a:solidFill>
                  <a:srgbClr val="C00000"/>
                </a:solidFill>
                <a:latin typeface="Calibri"/>
                <a:cs typeface="Calibri"/>
              </a:rPr>
              <a:t>sjampo</a:t>
            </a:r>
            <a:r>
              <a:rPr lang="nb-NO" sz="1400" b="1" i="0" strike="noStrike" baseline="0" dirty="0">
                <a:solidFill>
                  <a:srgbClr val="C00000"/>
                </a:solidFill>
                <a:latin typeface="Calibri"/>
                <a:cs typeface="Calibri"/>
              </a:rPr>
              <a:t>, håndkle, tikroning til skapet og en god niste.</a:t>
            </a:r>
          </a:p>
          <a:p>
            <a:pPr algn="ctr"/>
            <a:endParaRPr lang="nb-NO" sz="1400" b="1" dirty="0">
              <a:solidFill>
                <a:srgbClr val="C00000"/>
              </a:solidFill>
              <a:latin typeface="Calibri"/>
              <a:cs typeface="Calibri"/>
            </a:endParaRPr>
          </a:p>
          <a:p>
            <a:pPr algn="ctr"/>
            <a:r>
              <a:rPr lang="nb-NO" sz="1400" b="1" u="sng" dirty="0">
                <a:solidFill>
                  <a:srgbClr val="000000"/>
                </a:solidFill>
                <a:latin typeface="KG Blank Space Sketch"/>
              </a:rPr>
              <a:t>Kunst og håndverk</a:t>
            </a:r>
          </a:p>
          <a:p>
            <a:pPr algn="ctr"/>
            <a:r>
              <a:rPr lang="nb-NO" sz="1400" b="0" i="0" dirty="0">
                <a:solidFill>
                  <a:srgbClr val="000000"/>
                </a:solidFill>
                <a:effectLst/>
                <a:latin typeface="KG Blank Space Sketch"/>
              </a:rPr>
              <a:t>Tegnekvarten</a:t>
            </a:r>
            <a:endParaRPr lang="nb-NO" sz="1400" b="1" u="sng" dirty="0">
              <a:solidFill>
                <a:srgbClr val="000000"/>
              </a:solidFill>
              <a:latin typeface="KG Blank Space Sketch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52280" y="3322318"/>
            <a:ext cx="160810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b="1" i="0" u="sng" strike="noStrike" baseline="0" dirty="0">
                <a:solidFill>
                  <a:srgbClr val="000000"/>
                </a:solidFill>
                <a:latin typeface="KG Blank Space Sketch"/>
              </a:rPr>
              <a:t>Samling</a:t>
            </a:r>
          </a:p>
          <a:p>
            <a:pPr algn="ctr"/>
            <a:endParaRPr lang="nb-NO" sz="1400" b="1" i="0" u="sng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1" i="0" u="sng" strike="noStrike" baseline="0" dirty="0">
                <a:solidFill>
                  <a:srgbClr val="000000"/>
                </a:solidFill>
                <a:latin typeface="KG Blank Space Sketch"/>
              </a:rPr>
              <a:t>Naturfag</a:t>
            </a:r>
          </a:p>
          <a:p>
            <a:pPr algn="ctr"/>
            <a:r>
              <a:rPr lang="nb-NO" sz="1400" strike="noStrike" baseline="0" dirty="0">
                <a:solidFill>
                  <a:srgbClr val="000000"/>
                </a:solidFill>
                <a:latin typeface="KG Blank Space Sketch"/>
              </a:rPr>
              <a:t>Oppstart nytt tema</a:t>
            </a:r>
          </a:p>
          <a:p>
            <a:pPr algn="ctr"/>
            <a:endParaRPr lang="nb-NO" sz="1400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1" u="sng" dirty="0">
                <a:solidFill>
                  <a:srgbClr val="000000"/>
                </a:solidFill>
                <a:latin typeface="KG Blank Space Sketch"/>
              </a:rPr>
              <a:t>Matematikk</a:t>
            </a:r>
          </a:p>
          <a:p>
            <a:pPr algn="ctr"/>
            <a:endParaRPr lang="nb-NO" sz="1400" b="1" u="sng" dirty="0">
              <a:solidFill>
                <a:srgbClr val="000000"/>
              </a:solidFill>
              <a:latin typeface="KG Blank Space Sketch"/>
            </a:endParaRPr>
          </a:p>
          <a:p>
            <a:pPr algn="ctr"/>
            <a:r>
              <a:rPr lang="nb-NO" sz="1400" b="1" i="0" u="sng" dirty="0">
                <a:solidFill>
                  <a:srgbClr val="000000"/>
                </a:solidFill>
                <a:latin typeface="KG Blank Space Sketch"/>
              </a:rPr>
              <a:t>SFO</a:t>
            </a:r>
            <a:endParaRPr lang="nb-NO" sz="1400" b="1" i="0" u="sng" strike="noStrike" baseline="0" dirty="0">
              <a:solidFill>
                <a:srgbClr val="000000"/>
              </a:solidFill>
              <a:latin typeface="KG Blank Space Sketch"/>
            </a:endParaRPr>
          </a:p>
          <a:p>
            <a:pPr algn="ctr"/>
            <a:endParaRPr lang="nb-NO" sz="1400" b="1" u="sng" dirty="0">
              <a:solidFill>
                <a:srgbClr val="000000"/>
              </a:solidFill>
              <a:latin typeface="KG Blank Space Sketch"/>
            </a:endParaRPr>
          </a:p>
          <a:p>
            <a:pPr algn="ctr"/>
            <a:endParaRPr lang="nb-NO" sz="1400" b="1" i="0" u="sng" strike="noStrike" baseline="0" dirty="0">
              <a:solidFill>
                <a:srgbClr val="000000"/>
              </a:solidFill>
              <a:latin typeface="KG Blank Space Sketch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827700" y="400983"/>
            <a:ext cx="368251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b="1" dirty="0">
                <a:latin typeface="KG Blank Space Sketch"/>
                <a:cs typeface="KG Blank Space Sketch"/>
              </a:rPr>
              <a:t>15.februar-19.februar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6745286" y="312371"/>
            <a:ext cx="253227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b="1" dirty="0">
                <a:latin typeface="KG Eyes Wide Open"/>
                <a:cs typeface="KG Eyes Wide Open"/>
              </a:rPr>
              <a:t>Svømming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148991" y="907463"/>
            <a:ext cx="3490606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Norsk:</a:t>
            </a:r>
            <a:r>
              <a:rPr lang="nb-NO" sz="1400" dirty="0">
                <a:solidFill>
                  <a:srgbClr val="000000"/>
                </a:solidFill>
                <a:latin typeface="Calibri" panose="020F0502020204030204" pitchFamily="34" charset="0"/>
              </a:rPr>
              <a:t> Kjenne igjen finnespørsmål og tenkespørsmål.</a:t>
            </a:r>
          </a:p>
          <a:p>
            <a:r>
              <a:rPr lang="nb-NO" sz="1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Matematikk: </a:t>
            </a:r>
            <a:r>
              <a:rPr lang="nb-NO" sz="140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Beskrive egenskaper til </a:t>
            </a:r>
            <a:r>
              <a:rPr lang="nb-NO" sz="1400" i="0" u="none" strike="noStrike" dirty="0" err="1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to-og</a:t>
            </a:r>
            <a:r>
              <a:rPr lang="nb-NO" sz="1400" i="0" u="none" strike="noStrike" dirty="0"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tre-dimensjonale figurer ved å bruke vinkler, kanter og hjørner. </a:t>
            </a:r>
          </a:p>
          <a:p>
            <a:r>
              <a:rPr lang="nb-NO" sz="1400" b="1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Engelsk: </a:t>
            </a:r>
            <a:r>
              <a:rPr lang="nb-NO" sz="1400" i="0" u="none" strike="noStrike" baseline="0" dirty="0">
                <a:solidFill>
                  <a:srgbClr val="000000"/>
                </a:solidFill>
                <a:latin typeface="Calibri" panose="020F0502020204030204" pitchFamily="34" charset="0"/>
              </a:rPr>
              <a:t>fremføre en tekst i fellesskap.</a:t>
            </a:r>
          </a:p>
          <a:p>
            <a:r>
              <a:rPr lang="nb-NO" sz="1400" dirty="0">
                <a:solidFill>
                  <a:srgbClr val="000000"/>
                </a:solidFill>
                <a:latin typeface="Calibri" panose="020F0502020204030204" pitchFamily="34" charset="0"/>
                <a:cs typeface="KG Payphone"/>
              </a:rPr>
              <a:t>Programmering: Begynne å bruke grunnleggende programmering til å løse et problem.</a:t>
            </a:r>
            <a:endParaRPr lang="nb-NO" sz="1400" dirty="0">
              <a:latin typeface="KG Payphone"/>
              <a:cs typeface="KG Payphone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163472" y="838129"/>
            <a:ext cx="324661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nb-NO" sz="1400" b="1" dirty="0">
              <a:latin typeface="KG Payphone"/>
              <a:cs typeface="KG Payphone"/>
            </a:endParaRPr>
          </a:p>
          <a:p>
            <a:pPr algn="ctr"/>
            <a:endParaRPr lang="nb-NO" sz="1400" b="1" dirty="0">
              <a:latin typeface="KG Payphone"/>
              <a:cs typeface="KG Payphone"/>
            </a:endParaRPr>
          </a:p>
        </p:txBody>
      </p:sp>
      <p:sp>
        <p:nvSpPr>
          <p:cNvPr id="2" name="TekstSylinder 1">
            <a:extLst>
              <a:ext uri="{FF2B5EF4-FFF2-40B4-BE49-F238E27FC236}">
                <a16:creationId xmlns:a16="http://schemas.microsoft.com/office/drawing/2014/main" id="{7E474F9E-5C9F-45A9-9B53-BE2F801D5D47}"/>
              </a:ext>
            </a:extLst>
          </p:cNvPr>
          <p:cNvSpPr txBox="1"/>
          <p:nvPr/>
        </p:nvSpPr>
        <p:spPr>
          <a:xfrm>
            <a:off x="6101399" y="1169452"/>
            <a:ext cx="324661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1400" dirty="0">
                <a:latin typeface="KG Eyes Wide Open"/>
                <a:cs typeface="KG Eyes Wide Open"/>
              </a:rPr>
              <a:t> Siste </a:t>
            </a:r>
            <a:r>
              <a:rPr lang="nb-NO" sz="1400" dirty="0" err="1">
                <a:latin typeface="KG Eyes Wide Open"/>
                <a:cs typeface="KG Eyes Wide Open"/>
              </a:rPr>
              <a:t>svømmeøkt</a:t>
            </a:r>
            <a:r>
              <a:rPr lang="nb-NO" sz="1400" dirty="0">
                <a:latin typeface="KG Eyes Wide Open"/>
                <a:cs typeface="KG Eyes Wide Open"/>
              </a:rPr>
              <a:t> for denne gang er på torsdag. Vi starter opp igjen med vanlig gym, inne eller ute, etter vinterferien.  </a:t>
            </a:r>
            <a:endParaRPr lang="nb-NO" sz="1400" dirty="0"/>
          </a:p>
          <a:p>
            <a:endParaRPr lang="nb-NO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ide2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351456" y="518746"/>
            <a:ext cx="30300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b="1" dirty="0" err="1">
                <a:latin typeface="KG Blank Space Sketch"/>
                <a:cs typeface="KG Blank Space Sketch"/>
              </a:rPr>
              <a:t>Leselekse</a:t>
            </a:r>
            <a:endParaRPr lang="nb-NO" sz="2600" b="1" dirty="0">
              <a:latin typeface="KG Blank Space Sketch"/>
              <a:cs typeface="KG Blank Space Sketch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298058" y="582770"/>
            <a:ext cx="261989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2600" b="1" dirty="0" err="1">
                <a:latin typeface="KG Blank Space Sketch"/>
                <a:cs typeface="KG Blank Space Sketch"/>
              </a:rPr>
              <a:t>Engelsklekse</a:t>
            </a:r>
            <a:endParaRPr lang="nb-NO" sz="2600" b="1" dirty="0">
              <a:latin typeface="KG Blank Space Sketch"/>
              <a:cs typeface="KG Blank Space Sketch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1262" y="1208710"/>
            <a:ext cx="4263993" cy="52295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sz="1400" b="1" i="0" u="none" strike="noStrike" baseline="0" dirty="0">
                <a:solidFill>
                  <a:srgbClr val="000000"/>
                </a:solidFill>
                <a:latin typeface="KG Payphone"/>
              </a:rPr>
              <a:t>Øveord: utenfor, bokhylle, matpakke, gummistøvler, lillebror, fotballspiller, kjøleskap, skrivebok</a:t>
            </a:r>
          </a:p>
          <a:p>
            <a:pPr>
              <a:lnSpc>
                <a:spcPct val="150000"/>
              </a:lnSpc>
            </a:pPr>
            <a:r>
              <a:rPr lang="nb-NO" sz="1400" b="1" i="0" u="none" strike="noStrike" baseline="0" dirty="0" err="1">
                <a:solidFill>
                  <a:srgbClr val="000000"/>
                </a:solidFill>
                <a:latin typeface="KG Payphone"/>
              </a:rPr>
              <a:t>Leselekse</a:t>
            </a:r>
            <a:r>
              <a:rPr lang="nb-NO" sz="1400" b="1" i="0" u="none" strike="noStrike" baseline="0" dirty="0">
                <a:solidFill>
                  <a:srgbClr val="000000"/>
                </a:solidFill>
                <a:latin typeface="KG Payphone"/>
              </a:rPr>
              <a:t>:</a:t>
            </a:r>
            <a:endParaRPr lang="nb-NO" sz="1400" b="0" i="0" u="none" strike="noStrike" baseline="0" dirty="0">
              <a:solidFill>
                <a:srgbClr val="000000"/>
              </a:solidFill>
              <a:latin typeface="KG Payphone"/>
            </a:endParaRP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nb-NO" sz="1400" b="0" i="0" u="none" strike="noStrike" baseline="0" dirty="0">
                <a:solidFill>
                  <a:srgbClr val="000000"/>
                </a:solidFill>
                <a:latin typeface="KG Payphone"/>
              </a:rPr>
              <a:t>Les/lytt til den teksten du vanligvis leser (s.</a:t>
            </a:r>
            <a:r>
              <a:rPr lang="nb-NO" sz="1400" dirty="0">
                <a:solidFill>
                  <a:srgbClr val="000000"/>
                </a:solidFill>
                <a:latin typeface="KG Payphone"/>
              </a:rPr>
              <a:t>61</a:t>
            </a:r>
            <a:r>
              <a:rPr lang="nb-NO" sz="1400" b="0" i="0" u="none" strike="noStrike" baseline="0" dirty="0">
                <a:solidFill>
                  <a:srgbClr val="000000"/>
                </a:solidFill>
                <a:latin typeface="KG Payphone"/>
              </a:rPr>
              <a:t>-63). Du kan lytte til teksten ved å logge deg inn på Salto tavlebok med Feideinnloggingen din.  Les teksten høyt tre ganger. Øv på å lese nøyaktig</a:t>
            </a:r>
            <a:r>
              <a:rPr lang="nb-NO" sz="1400" dirty="0">
                <a:solidFill>
                  <a:srgbClr val="000000"/>
                </a:solidFill>
                <a:latin typeface="KG Payphone"/>
              </a:rPr>
              <a:t>, med små pauser foran komma og etter punktum.</a:t>
            </a:r>
            <a:endParaRPr lang="nb-NO" sz="1400" b="0" i="0" u="none" strike="noStrike" baseline="0" dirty="0">
              <a:solidFill>
                <a:srgbClr val="000000"/>
              </a:solidFill>
              <a:latin typeface="KG Payphone"/>
            </a:endParaRPr>
          </a:p>
          <a:p>
            <a:pPr>
              <a:lnSpc>
                <a:spcPct val="150000"/>
              </a:lnSpc>
            </a:pPr>
            <a:r>
              <a:rPr lang="nb-NO" sz="1400" b="1" i="0" u="none" strike="noStrike" baseline="0" dirty="0">
                <a:solidFill>
                  <a:srgbClr val="000000"/>
                </a:solidFill>
                <a:latin typeface="KG Payphone"/>
              </a:rPr>
              <a:t>2.Månetekst:</a:t>
            </a:r>
          </a:p>
          <a:p>
            <a:pPr>
              <a:lnSpc>
                <a:spcPct val="150000"/>
              </a:lnSpc>
            </a:pPr>
            <a:r>
              <a:rPr lang="nb-NO" sz="1400" i="0" u="none" strike="noStrike" baseline="0" dirty="0">
                <a:solidFill>
                  <a:srgbClr val="000000"/>
                </a:solidFill>
                <a:latin typeface="KG Payphone"/>
              </a:rPr>
              <a:t>Let etter ord som rimer i teksten, skriv dem i </a:t>
            </a:r>
            <a:r>
              <a:rPr lang="nb-NO" sz="1400" i="0" u="none" strike="noStrike" baseline="0" dirty="0" err="1">
                <a:solidFill>
                  <a:srgbClr val="000000"/>
                </a:solidFill>
                <a:latin typeface="KG Payphone"/>
              </a:rPr>
              <a:t>lekseboka</a:t>
            </a:r>
            <a:r>
              <a:rPr lang="nb-NO" sz="1400" i="0" u="none" strike="noStrike" baseline="0" dirty="0">
                <a:solidFill>
                  <a:srgbClr val="000000"/>
                </a:solidFill>
                <a:latin typeface="KG Payphone"/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nb-NO" sz="1400" i="0" u="none" strike="noStrike" baseline="0" dirty="0">
                <a:solidFill>
                  <a:srgbClr val="000000"/>
                </a:solidFill>
                <a:latin typeface="KG Payphone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nb-NO" sz="1400" b="1" i="0" u="none" strike="noStrike" baseline="0" dirty="0">
                <a:solidFill>
                  <a:srgbClr val="000000"/>
                </a:solidFill>
                <a:latin typeface="KG Payphone"/>
              </a:rPr>
              <a:t>3. </a:t>
            </a:r>
            <a:r>
              <a:rPr lang="nb-NO" sz="1400" b="1" i="0" u="none" strike="noStrike" baseline="0" dirty="0" err="1">
                <a:solidFill>
                  <a:srgbClr val="000000"/>
                </a:solidFill>
                <a:latin typeface="KG Payphone"/>
              </a:rPr>
              <a:t>Soltekst</a:t>
            </a:r>
            <a:r>
              <a:rPr lang="nb-NO" sz="1400" b="1" i="0" u="none" strike="noStrike" baseline="0" dirty="0">
                <a:solidFill>
                  <a:srgbClr val="000000"/>
                </a:solidFill>
                <a:latin typeface="KG Payphone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nb-NO" sz="1400" dirty="0">
                <a:solidFill>
                  <a:srgbClr val="000000"/>
                </a:solidFill>
                <a:latin typeface="KG Payphone"/>
              </a:rPr>
              <a:t>Finn ord i teksten som har dobbel konsonant. </a:t>
            </a:r>
          </a:p>
          <a:p>
            <a:pPr>
              <a:lnSpc>
                <a:spcPct val="150000"/>
              </a:lnSpc>
            </a:pPr>
            <a:endParaRPr lang="nb-NO" sz="1400" i="0" u="none" strike="noStrike" baseline="0" dirty="0">
              <a:solidFill>
                <a:srgbClr val="000000"/>
              </a:solidFill>
              <a:latin typeface="KG Payphone"/>
            </a:endParaRPr>
          </a:p>
          <a:p>
            <a:pPr>
              <a:lnSpc>
                <a:spcPct val="150000"/>
              </a:lnSpc>
            </a:pPr>
            <a:r>
              <a:rPr lang="nb-NO" sz="1400" dirty="0">
                <a:solidFill>
                  <a:srgbClr val="000000"/>
                </a:solidFill>
                <a:latin typeface="KG Payphone"/>
              </a:rPr>
              <a:t>Se på bildet på side 63. Hva får du vite når du leser bildeteksten som du ikke fikk vite i hovedteksten?</a:t>
            </a:r>
            <a:endParaRPr lang="nb-NO" sz="1400" i="0" u="none" strike="noStrike" baseline="0" dirty="0">
              <a:solidFill>
                <a:srgbClr val="000000"/>
              </a:solidFill>
              <a:latin typeface="KG Payphone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298077" y="1208710"/>
            <a:ext cx="3972923" cy="23544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nb-NO" sz="1400" dirty="0">
                <a:latin typeface="KG Payphone"/>
                <a:cs typeface="KG Payphone"/>
              </a:rPr>
              <a:t>Vi tar en pause fra </a:t>
            </a:r>
            <a:r>
              <a:rPr lang="nb-NO" sz="1400" dirty="0" err="1">
                <a:latin typeface="KG Payphone"/>
                <a:cs typeface="KG Payphone"/>
              </a:rPr>
              <a:t>engelsklekse</a:t>
            </a:r>
            <a:r>
              <a:rPr lang="nb-NO" sz="1400" dirty="0">
                <a:latin typeface="KG Payphone"/>
                <a:cs typeface="KG Payphone"/>
              </a:rPr>
              <a:t> denne uka </a:t>
            </a:r>
            <a:r>
              <a:rPr lang="nb-NO" sz="1400" dirty="0">
                <a:latin typeface="KG Payphone"/>
                <a:cs typeface="KG Payphone"/>
                <a:sym typeface="Wingdings" panose="05000000000000000000" pitchFamily="2" charset="2"/>
              </a:rPr>
              <a:t></a:t>
            </a:r>
            <a:endParaRPr lang="nb-NO" sz="1400" dirty="0">
              <a:latin typeface="KG Payphone"/>
              <a:cs typeface="KG Payphone"/>
            </a:endParaRPr>
          </a:p>
          <a:p>
            <a:pPr>
              <a:lnSpc>
                <a:spcPct val="150000"/>
              </a:lnSpc>
            </a:pPr>
            <a:endParaRPr lang="nb-NO" sz="1400" dirty="0">
              <a:latin typeface="KG Payphone"/>
              <a:cs typeface="KG Payphone"/>
            </a:endParaRPr>
          </a:p>
          <a:p>
            <a:pPr>
              <a:lnSpc>
                <a:spcPct val="150000"/>
              </a:lnSpc>
            </a:pPr>
            <a:endParaRPr lang="nb-NO" sz="1400" dirty="0">
              <a:latin typeface="KG Payphone"/>
              <a:cs typeface="KG Payphone"/>
            </a:endParaRPr>
          </a:p>
          <a:p>
            <a:pPr>
              <a:lnSpc>
                <a:spcPct val="150000"/>
              </a:lnSpc>
            </a:pPr>
            <a:endParaRPr lang="nb-NO" sz="1200" dirty="0">
              <a:latin typeface="KG Payphone"/>
              <a:cs typeface="KG Payphone"/>
            </a:endParaRPr>
          </a:p>
          <a:p>
            <a:pPr>
              <a:lnSpc>
                <a:spcPct val="150000"/>
              </a:lnSpc>
            </a:pPr>
            <a:endParaRPr lang="nb-NO" sz="1200" dirty="0">
              <a:latin typeface="KG Payphone"/>
              <a:cs typeface="KG Payphone"/>
            </a:endParaRPr>
          </a:p>
          <a:p>
            <a:endParaRPr lang="nb-NO" sz="1200" dirty="0">
              <a:latin typeface="KG Payphone"/>
              <a:cs typeface="KG Payphone"/>
            </a:endParaRPr>
          </a:p>
          <a:p>
            <a:endParaRPr lang="nb-NO" sz="1200" dirty="0">
              <a:latin typeface="KG Payphone"/>
              <a:cs typeface="KG Payphone"/>
            </a:endParaRPr>
          </a:p>
          <a:p>
            <a:endParaRPr lang="nb-NO" sz="1200" dirty="0">
              <a:latin typeface="KG Payphone"/>
              <a:cs typeface="KG Payphone"/>
            </a:endParaRPr>
          </a:p>
          <a:p>
            <a:endParaRPr lang="nb-NO" sz="1200" dirty="0">
              <a:latin typeface="KG Payphone"/>
              <a:cs typeface="KG Payphone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27697" y="5646898"/>
            <a:ext cx="330517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dirty="0">
                <a:effectLst>
                  <a:glow rad="152400">
                    <a:schemeClr val="bg1"/>
                  </a:glow>
                </a:effectLst>
                <a:latin typeface="KG Eyes Wide Open"/>
                <a:cs typeface="KG Eyes Wide Open"/>
              </a:rPr>
              <a:t>Vennlig hilsen…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523094" y="6202918"/>
            <a:ext cx="25268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b="1" dirty="0">
                <a:latin typeface="KG Payphone"/>
                <a:cs typeface="KG Payphone"/>
              </a:rPr>
              <a:t>Lærerne på 4. trinn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48072</TotalTime>
  <Words>306</Words>
  <Application>Microsoft Office PowerPoint</Application>
  <PresentationFormat>A4 (210 x 297 mm)</PresentationFormat>
  <Paragraphs>86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5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8" baseType="lpstr">
      <vt:lpstr>Arial</vt:lpstr>
      <vt:lpstr>Calibri</vt:lpstr>
      <vt:lpstr>KG Blank Space Sketch</vt:lpstr>
      <vt:lpstr>KG Eyes Wide Open</vt:lpstr>
      <vt:lpstr>KG Payphone</vt:lpstr>
      <vt:lpstr>Office Theme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Erin Kristoffersen</dc:creator>
  <cp:lastModifiedBy>Katrine Fuglesteg</cp:lastModifiedBy>
  <cp:revision>78</cp:revision>
  <cp:lastPrinted>2021-01-29T12:53:52Z</cp:lastPrinted>
  <dcterms:created xsi:type="dcterms:W3CDTF">2015-08-23T05:34:14Z</dcterms:created>
  <dcterms:modified xsi:type="dcterms:W3CDTF">2021-02-14T16:05:32Z</dcterms:modified>
</cp:coreProperties>
</file>