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  <p:sldId id="279" r:id="rId3"/>
  </p:sldIdLst>
  <p:sldSz cx="9906000" cy="6858000" type="A4"/>
  <p:notesSz cx="6810375" cy="9942513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B30"/>
    <a:srgbClr val="945027"/>
    <a:srgbClr val="53C2FF"/>
    <a:srgbClr val="819AD4"/>
    <a:srgbClr val="218F7C"/>
    <a:srgbClr val="FFB628"/>
    <a:srgbClr val="B01621"/>
    <a:srgbClr val="FF7CC7"/>
    <a:srgbClr val="62D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ys stil 2 – utheving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81"/>
  </p:normalViewPr>
  <p:slideViewPr>
    <p:cSldViewPr snapToGrid="0" snapToObjects="1">
      <p:cViewPr varScale="1">
        <p:scale>
          <a:sx n="62" d="100"/>
          <a:sy n="62" d="100"/>
        </p:scale>
        <p:origin x="1252" y="5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24.02.2021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24.02.2021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24.02.2021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24.02.2021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24.02.2021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24.02.2021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24.02.2021</a:t>
            </a:fld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24.02.2021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24.02.2021</a:t>
            </a:fld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24.02.2021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5091-1453-6947-9D77-D8A565047737}" type="datetimeFigureOut">
              <a:rPr lang="nb-NO" smtClean="0"/>
              <a:pPr/>
              <a:t>24.02.2021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95091-1453-6947-9D77-D8A565047737}" type="datetimeFigureOut">
              <a:rPr lang="nb-NO" smtClean="0"/>
              <a:pPr/>
              <a:t>24.02.2021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150F4-6780-C84E-B965-7627CF53EC23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tairs1-4.cappelendamm.no/oppgavetre/seksjon.html?tid=1110242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ide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48"/>
            <a:ext cx="990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99612" y="2832853"/>
            <a:ext cx="18462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dirty="0">
                <a:solidFill>
                  <a:srgbClr val="819AD4"/>
                </a:solidFill>
                <a:latin typeface="KG Blank Space Sketch"/>
                <a:cs typeface="KG Blank Space Sketch"/>
              </a:rPr>
              <a:t>MAN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55366" y="2832853"/>
            <a:ext cx="15922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dirty="0">
                <a:solidFill>
                  <a:srgbClr val="819AD4"/>
                </a:solidFill>
                <a:latin typeface="KG Blank Space Sketch"/>
                <a:cs typeface="KG Blank Space Sketch"/>
              </a:rPr>
              <a:t>TIRS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47620" y="2832853"/>
            <a:ext cx="15922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dirty="0">
                <a:solidFill>
                  <a:srgbClr val="819AD4"/>
                </a:solidFill>
                <a:latin typeface="KG Blank Space Sketch"/>
                <a:cs typeface="KG Blank Space Sketch"/>
              </a:rPr>
              <a:t>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55749" y="2832853"/>
            <a:ext cx="15922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dirty="0">
                <a:solidFill>
                  <a:srgbClr val="819AD4"/>
                </a:solidFill>
                <a:latin typeface="KG Blank Space Sketch"/>
                <a:cs typeface="KG Blank Space Sketch"/>
              </a:rPr>
              <a:t>TORS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70228" y="2832853"/>
            <a:ext cx="15922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dirty="0">
                <a:solidFill>
                  <a:srgbClr val="819AD4"/>
                </a:solidFill>
                <a:latin typeface="KG Blank Space Sketch"/>
                <a:cs typeface="KG Blank Space Sketch"/>
              </a:rPr>
              <a:t>FRE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5847" y="369233"/>
            <a:ext cx="597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latin typeface="KG Payphone"/>
                <a:cs typeface="KG Payphone"/>
              </a:rPr>
              <a:t>UKE </a:t>
            </a:r>
          </a:p>
          <a:p>
            <a:pPr algn="ctr"/>
            <a:r>
              <a:rPr lang="nb-NO" b="1" dirty="0">
                <a:latin typeface="KG Payphone"/>
                <a:cs typeface="KG Payphone"/>
              </a:rPr>
              <a:t>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7238" y="3325296"/>
            <a:ext cx="164937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i="0" u="sng" strike="noStrike" baseline="0" dirty="0">
                <a:solidFill>
                  <a:srgbClr val="000000"/>
                </a:solidFill>
                <a:latin typeface="KG Blank Space Sketch"/>
              </a:rPr>
              <a:t>Matematikk</a:t>
            </a:r>
          </a:p>
          <a:p>
            <a:pPr algn="ctr"/>
            <a:r>
              <a:rPr lang="nb-NO" sz="1400" i="0" strike="noStrike" baseline="0" dirty="0">
                <a:solidFill>
                  <a:srgbClr val="000000"/>
                </a:solidFill>
                <a:latin typeface="KG Blank Space Sketch"/>
              </a:rPr>
              <a:t>Repetisjon brøk</a:t>
            </a:r>
          </a:p>
          <a:p>
            <a:pPr algn="ctr"/>
            <a:endParaRPr lang="nb-NO" sz="1400" i="0" strike="noStrike" baseline="0" dirty="0">
              <a:solidFill>
                <a:srgbClr val="000000"/>
              </a:solidFill>
              <a:latin typeface="KG Blank Space Sketch"/>
            </a:endParaRPr>
          </a:p>
          <a:p>
            <a:pPr algn="ctr"/>
            <a:r>
              <a:rPr lang="nb-NO" sz="1400" b="1" i="0" u="sng" strike="noStrike" baseline="0" dirty="0">
                <a:solidFill>
                  <a:srgbClr val="000000"/>
                </a:solidFill>
                <a:latin typeface="KG Blank Space Sketch"/>
              </a:rPr>
              <a:t>Norsk</a:t>
            </a:r>
          </a:p>
          <a:p>
            <a:pPr algn="ctr"/>
            <a:r>
              <a:rPr lang="nb-NO" sz="1400" b="0" i="0" strike="noStrike" baseline="0" dirty="0">
                <a:solidFill>
                  <a:srgbClr val="000000"/>
                </a:solidFill>
                <a:latin typeface="KG Blank Space Sketch"/>
              </a:rPr>
              <a:t>Ukas lesetekster</a:t>
            </a:r>
          </a:p>
          <a:p>
            <a:pPr algn="ctr"/>
            <a:r>
              <a:rPr lang="nb-NO" sz="1400" dirty="0">
                <a:solidFill>
                  <a:srgbClr val="000000"/>
                </a:solidFill>
                <a:latin typeface="KG Blank Space Sketch"/>
              </a:rPr>
              <a:t>og </a:t>
            </a:r>
            <a:r>
              <a:rPr lang="nb-NO" sz="1400" dirty="0" err="1">
                <a:solidFill>
                  <a:srgbClr val="000000"/>
                </a:solidFill>
                <a:latin typeface="KG Blank Space Sketch"/>
              </a:rPr>
              <a:t>øveord</a:t>
            </a:r>
            <a:endParaRPr lang="nb-NO" sz="1400" b="0" i="0" strike="noStrike" baseline="0" dirty="0">
              <a:solidFill>
                <a:srgbClr val="000000"/>
              </a:solidFill>
              <a:latin typeface="KG Blank Space Sketch"/>
            </a:endParaRPr>
          </a:p>
          <a:p>
            <a:pPr algn="ctr"/>
            <a:endParaRPr lang="nb-NO" sz="1400" b="0" i="0" strike="noStrike" baseline="0" dirty="0">
              <a:solidFill>
                <a:srgbClr val="000000"/>
              </a:solidFill>
              <a:latin typeface="KG Blank Space Sketch"/>
            </a:endParaRPr>
          </a:p>
          <a:p>
            <a:pPr algn="ctr"/>
            <a:r>
              <a:rPr lang="nb-NO" sz="1400" b="1" u="sng" dirty="0">
                <a:solidFill>
                  <a:srgbClr val="000000"/>
                </a:solidFill>
                <a:latin typeface="KG Blank Space Sketch"/>
              </a:rPr>
              <a:t>Lesekurs</a:t>
            </a:r>
          </a:p>
          <a:p>
            <a:pPr algn="ctr"/>
            <a:r>
              <a:rPr lang="nb-NO" sz="1400" b="0" i="0" strike="noStrike" baseline="0" dirty="0">
                <a:solidFill>
                  <a:srgbClr val="000000"/>
                </a:solidFill>
                <a:latin typeface="KG Blank Space Sketch"/>
              </a:rPr>
              <a:t>Leseaktiviteter og </a:t>
            </a:r>
            <a:r>
              <a:rPr lang="nb-NO" sz="1400" b="0" i="0" strike="noStrike" baseline="0" dirty="0" err="1">
                <a:solidFill>
                  <a:srgbClr val="000000"/>
                </a:solidFill>
                <a:latin typeface="KG Blank Space Sketch"/>
              </a:rPr>
              <a:t>Aski</a:t>
            </a:r>
            <a:r>
              <a:rPr lang="nb-NO" sz="1400" b="0" i="0" strike="noStrike" baseline="0" dirty="0">
                <a:solidFill>
                  <a:srgbClr val="000000"/>
                </a:solidFill>
                <a:latin typeface="KG Blank Space Sketch"/>
              </a:rPr>
              <a:t> </a:t>
            </a:r>
            <a:r>
              <a:rPr lang="nb-NO" sz="1400" b="0" i="0" strike="noStrike" baseline="0" dirty="0" err="1">
                <a:solidFill>
                  <a:srgbClr val="000000"/>
                </a:solidFill>
                <a:latin typeface="KG Blank Space Sketch"/>
              </a:rPr>
              <a:t>Raski</a:t>
            </a:r>
            <a:endParaRPr lang="nb-NO" sz="1400" b="0" i="0" strike="noStrike" baseline="0" dirty="0">
              <a:solidFill>
                <a:srgbClr val="000000"/>
              </a:solidFill>
              <a:latin typeface="KG Blank Space Sketch"/>
            </a:endParaRPr>
          </a:p>
          <a:p>
            <a:pPr algn="ctr"/>
            <a:endParaRPr lang="nb-NO" sz="1400" b="0" i="0" strike="noStrike" baseline="0" dirty="0">
              <a:solidFill>
                <a:srgbClr val="000000"/>
              </a:solidFill>
              <a:latin typeface="KG Blank Space Sketch"/>
            </a:endParaRPr>
          </a:p>
          <a:p>
            <a:pPr algn="ctr"/>
            <a:r>
              <a:rPr lang="nb-NO" sz="1400" b="1" i="0" u="sng" strike="noStrike" baseline="0" dirty="0">
                <a:solidFill>
                  <a:srgbClr val="000000"/>
                </a:solidFill>
                <a:latin typeface="KG Blank Space Sketch"/>
              </a:rPr>
              <a:t>Plantime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55366" y="3323807"/>
            <a:ext cx="160810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u="sng" dirty="0">
                <a:solidFill>
                  <a:srgbClr val="000000"/>
                </a:solidFill>
                <a:latin typeface="KG Blank Space Sketch"/>
              </a:rPr>
              <a:t>Norsk</a:t>
            </a:r>
          </a:p>
          <a:p>
            <a:pPr algn="ctr"/>
            <a:r>
              <a:rPr lang="nb-NO" sz="1400" dirty="0">
                <a:solidFill>
                  <a:srgbClr val="000000"/>
                </a:solidFill>
                <a:latin typeface="KG Blank Space Sketch"/>
              </a:rPr>
              <a:t>Arbeidsbok /tavle sammensatte ord</a:t>
            </a:r>
          </a:p>
          <a:p>
            <a:pPr algn="ctr"/>
            <a:endParaRPr lang="nb-NO" sz="1400" dirty="0">
              <a:solidFill>
                <a:srgbClr val="000000"/>
              </a:solidFill>
              <a:latin typeface="KG Blank Space Sketch"/>
            </a:endParaRPr>
          </a:p>
          <a:p>
            <a:pPr algn="ctr"/>
            <a:r>
              <a:rPr lang="nb-NO" sz="1400" b="1" u="sng" dirty="0">
                <a:solidFill>
                  <a:srgbClr val="000000"/>
                </a:solidFill>
                <a:latin typeface="KG Blank Space Sketch"/>
              </a:rPr>
              <a:t>Engelsk</a:t>
            </a:r>
          </a:p>
          <a:p>
            <a:pPr algn="ctr"/>
            <a:r>
              <a:rPr lang="nb-NO" sz="1400" dirty="0">
                <a:solidFill>
                  <a:srgbClr val="000000"/>
                </a:solidFill>
                <a:latin typeface="KG Blank Space Sketch"/>
              </a:rPr>
              <a:t>Innlæring nye ord</a:t>
            </a:r>
          </a:p>
          <a:p>
            <a:pPr algn="ctr"/>
            <a:r>
              <a:rPr lang="nb-NO" sz="1400" dirty="0">
                <a:solidFill>
                  <a:srgbClr val="000000"/>
                </a:solidFill>
                <a:latin typeface="KG Blank Space Sketch"/>
              </a:rPr>
              <a:t>Sanglek</a:t>
            </a:r>
          </a:p>
          <a:p>
            <a:pPr algn="ctr"/>
            <a:endParaRPr lang="nb-NO" sz="1400" dirty="0">
              <a:solidFill>
                <a:srgbClr val="000000"/>
              </a:solidFill>
              <a:latin typeface="KG Blank Space Sketch"/>
            </a:endParaRPr>
          </a:p>
          <a:p>
            <a:pPr algn="ctr"/>
            <a:r>
              <a:rPr lang="nb-NO" sz="1400" b="1" u="sng" dirty="0">
                <a:solidFill>
                  <a:srgbClr val="000000"/>
                </a:solidFill>
                <a:latin typeface="KG Blank Space Sketch"/>
              </a:rPr>
              <a:t>Matematikk</a:t>
            </a:r>
          </a:p>
          <a:p>
            <a:pPr algn="ctr"/>
            <a:r>
              <a:rPr lang="nb-NO" sz="1400" dirty="0">
                <a:solidFill>
                  <a:srgbClr val="000000"/>
                </a:solidFill>
                <a:latin typeface="KG Blank Space Sketch"/>
              </a:rPr>
              <a:t>Stasjoner brøkkort, </a:t>
            </a:r>
            <a:r>
              <a:rPr lang="nb-NO" sz="1400" dirty="0" err="1">
                <a:solidFill>
                  <a:srgbClr val="000000"/>
                </a:solidFill>
                <a:latin typeface="KG Blank Space Sketch"/>
              </a:rPr>
              <a:t>Multi</a:t>
            </a:r>
            <a:r>
              <a:rPr lang="nb-NO" sz="1400" dirty="0">
                <a:solidFill>
                  <a:srgbClr val="000000"/>
                </a:solidFill>
                <a:latin typeface="KG Blank Space Sketch"/>
              </a:rPr>
              <a:t> og </a:t>
            </a:r>
            <a:r>
              <a:rPr lang="nb-NO" sz="1400" dirty="0" err="1">
                <a:solidFill>
                  <a:srgbClr val="000000"/>
                </a:solidFill>
                <a:latin typeface="KG Blank Space Sketch"/>
              </a:rPr>
              <a:t>iPad</a:t>
            </a:r>
            <a:endParaRPr lang="nb-NO" sz="1400" dirty="0">
              <a:solidFill>
                <a:srgbClr val="000000"/>
              </a:solidFill>
              <a:latin typeface="KG Blank Space Sketch"/>
            </a:endParaRPr>
          </a:p>
          <a:p>
            <a:pPr algn="ctr"/>
            <a:endParaRPr lang="nb-NO" sz="1400" b="1" u="sng" dirty="0">
              <a:solidFill>
                <a:srgbClr val="000000"/>
              </a:solidFill>
              <a:latin typeface="KG Blank Space Sketch"/>
            </a:endParaRPr>
          </a:p>
          <a:p>
            <a:pPr algn="ctr"/>
            <a:r>
              <a:rPr lang="nb-NO" sz="1400" b="1" u="sng" dirty="0">
                <a:solidFill>
                  <a:srgbClr val="000000"/>
                </a:solidFill>
                <a:latin typeface="KG Blank Space Sketch"/>
              </a:rPr>
              <a:t>Musikk</a:t>
            </a:r>
            <a:endParaRPr lang="nb-NO" sz="1400" b="0" i="0" u="sng" strike="noStrike" baseline="0" dirty="0">
              <a:solidFill>
                <a:srgbClr val="000000"/>
              </a:solidFill>
              <a:latin typeface="KG Blank Space Sketch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70396" y="3325296"/>
            <a:ext cx="16081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i="0" u="sng" strike="noStrike" baseline="0" dirty="0">
                <a:solidFill>
                  <a:srgbClr val="000000"/>
                </a:solidFill>
                <a:latin typeface="KG Blank Space Sketch"/>
              </a:rPr>
              <a:t>Samling</a:t>
            </a:r>
          </a:p>
          <a:p>
            <a:pPr algn="ctr"/>
            <a:r>
              <a:rPr lang="nb-NO" sz="1400" b="1" i="0" u="sng" strike="noStrike" baseline="0" dirty="0">
                <a:solidFill>
                  <a:srgbClr val="000000"/>
                </a:solidFill>
                <a:latin typeface="KG Blank Space Sketch"/>
              </a:rPr>
              <a:t>Matematikk</a:t>
            </a:r>
          </a:p>
          <a:p>
            <a:pPr algn="ctr"/>
            <a:r>
              <a:rPr lang="nb-NO" sz="1400" i="0" strike="noStrike" baseline="0" dirty="0">
                <a:solidFill>
                  <a:srgbClr val="000000"/>
                </a:solidFill>
                <a:latin typeface="KG Blank Space Sketch"/>
              </a:rPr>
              <a:t>Brøk- praktiske oppgaver</a:t>
            </a:r>
          </a:p>
          <a:p>
            <a:pPr algn="ctr"/>
            <a:endParaRPr lang="nb-NO" sz="1400" i="0" strike="noStrike" baseline="0" dirty="0">
              <a:solidFill>
                <a:srgbClr val="000000"/>
              </a:solidFill>
              <a:latin typeface="KG Blank Space Sketch"/>
            </a:endParaRPr>
          </a:p>
          <a:p>
            <a:pPr algn="ctr"/>
            <a:r>
              <a:rPr lang="nb-NO" sz="1400" b="1" i="0" u="sng" strike="noStrike" baseline="0" dirty="0">
                <a:solidFill>
                  <a:srgbClr val="000000"/>
                </a:solidFill>
                <a:latin typeface="KG Blank Space Sketch"/>
              </a:rPr>
              <a:t>Norsk</a:t>
            </a:r>
          </a:p>
          <a:p>
            <a:pPr algn="ctr"/>
            <a:r>
              <a:rPr lang="nb-NO" sz="1400" i="0" strike="noStrike" baseline="0" dirty="0">
                <a:solidFill>
                  <a:srgbClr val="000000"/>
                </a:solidFill>
                <a:latin typeface="KG Blank Space Sketch"/>
              </a:rPr>
              <a:t>Språkoppgaver på </a:t>
            </a:r>
            <a:r>
              <a:rPr lang="nb-NO" sz="1400" i="0" strike="noStrike" baseline="0" dirty="0" err="1">
                <a:solidFill>
                  <a:srgbClr val="000000"/>
                </a:solidFill>
                <a:latin typeface="KG Blank Space Sketch"/>
              </a:rPr>
              <a:t>Ipad</a:t>
            </a:r>
            <a:r>
              <a:rPr lang="nb-NO" sz="1400" i="0" strike="noStrike" baseline="0" dirty="0">
                <a:solidFill>
                  <a:srgbClr val="000000"/>
                </a:solidFill>
                <a:latin typeface="KG Blank Space Sketch"/>
              </a:rPr>
              <a:t> eller i bok, sammensatte ord</a:t>
            </a:r>
          </a:p>
          <a:p>
            <a:pPr algn="ctr"/>
            <a:r>
              <a:rPr lang="nb-NO" sz="1400" b="1" dirty="0">
                <a:solidFill>
                  <a:srgbClr val="C00000"/>
                </a:solidFill>
                <a:latin typeface="KG Blank Space Sketch"/>
              </a:rPr>
              <a:t>DKS Anima konsert kl. 11</a:t>
            </a:r>
            <a:endParaRPr lang="nb-NO" sz="1400" b="1" i="0" strike="noStrike" baseline="0" dirty="0">
              <a:solidFill>
                <a:srgbClr val="C00000"/>
              </a:solidFill>
              <a:latin typeface="KG Blank Space Sketch"/>
            </a:endParaRPr>
          </a:p>
          <a:p>
            <a:pPr algn="ctr"/>
            <a:r>
              <a:rPr lang="nb-NO" sz="1400" b="1" u="sng" dirty="0">
                <a:solidFill>
                  <a:srgbClr val="000000"/>
                </a:solidFill>
                <a:latin typeface="KG Blank Space Sketch"/>
              </a:rPr>
              <a:t>SFO</a:t>
            </a:r>
          </a:p>
          <a:p>
            <a:pPr algn="ctr"/>
            <a:endParaRPr lang="nb-NO" sz="1400" b="1" u="sng" dirty="0">
              <a:solidFill>
                <a:srgbClr val="000000"/>
              </a:solidFill>
              <a:latin typeface="KG Blank Space Sketch"/>
            </a:endParaRPr>
          </a:p>
          <a:p>
            <a:pPr algn="ctr"/>
            <a:r>
              <a:rPr lang="nb-NO" sz="1400" b="1" u="sng" dirty="0" err="1">
                <a:solidFill>
                  <a:srgbClr val="000000"/>
                </a:solidFill>
                <a:latin typeface="KG Blank Space Sketch"/>
              </a:rPr>
              <a:t>Olweus</a:t>
            </a:r>
            <a:endParaRPr lang="nb-NO" sz="1400" b="1" u="sng" dirty="0">
              <a:solidFill>
                <a:srgbClr val="000000"/>
              </a:solidFill>
              <a:latin typeface="KG Blank Space Sketch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53125" y="3320829"/>
            <a:ext cx="16081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i="0" u="sng" strike="noStrike" baseline="0" dirty="0">
                <a:latin typeface="Calibri" panose="020F0502020204030204" pitchFamily="34" charset="0"/>
              </a:rPr>
              <a:t>Lesekurs</a:t>
            </a:r>
          </a:p>
          <a:p>
            <a:pPr algn="ctr"/>
            <a:r>
              <a:rPr lang="nb-NO" sz="1400" i="0" strike="noStrike" baseline="0" dirty="0">
                <a:latin typeface="Calibri" panose="020F0502020204030204" pitchFamily="34" charset="0"/>
              </a:rPr>
              <a:t>Språkspiralen</a:t>
            </a:r>
          </a:p>
          <a:p>
            <a:pPr algn="ctr"/>
            <a:r>
              <a:rPr lang="nb-NO" sz="1400" dirty="0">
                <a:latin typeface="Calibri" panose="020F0502020204030204" pitchFamily="34" charset="0"/>
              </a:rPr>
              <a:t>Lesegrupper</a:t>
            </a:r>
            <a:endParaRPr lang="nb-NO" sz="1400" i="0" strike="noStrike" baseline="0" dirty="0">
              <a:latin typeface="Calibri" panose="020F0502020204030204" pitchFamily="34" charset="0"/>
            </a:endParaRPr>
          </a:p>
          <a:p>
            <a:pPr algn="ctr"/>
            <a:endParaRPr lang="nb-NO" sz="1400" i="0" strike="noStrike" baseline="0" dirty="0">
              <a:latin typeface="Calibri" panose="020F0502020204030204" pitchFamily="34" charset="0"/>
            </a:endParaRPr>
          </a:p>
          <a:p>
            <a:pPr algn="ctr"/>
            <a:r>
              <a:rPr lang="nb-NO" sz="1400" b="1" u="sng" dirty="0">
                <a:latin typeface="Calibri"/>
                <a:cs typeface="Calibri"/>
              </a:rPr>
              <a:t>Matematikk</a:t>
            </a:r>
          </a:p>
          <a:p>
            <a:pPr algn="ctr"/>
            <a:r>
              <a:rPr lang="nb-NO" sz="1400" dirty="0">
                <a:latin typeface="Calibri"/>
                <a:cs typeface="Calibri"/>
              </a:rPr>
              <a:t>Brøk praktiske oppgaver</a:t>
            </a:r>
          </a:p>
          <a:p>
            <a:pPr algn="ctr"/>
            <a:endParaRPr lang="nb-NO" sz="1400" b="1" dirty="0">
              <a:latin typeface="Calibri"/>
              <a:cs typeface="Calibri"/>
            </a:endParaRPr>
          </a:p>
          <a:p>
            <a:pPr algn="ctr"/>
            <a:r>
              <a:rPr lang="nb-NO" sz="1400" b="1" u="sng" dirty="0">
                <a:solidFill>
                  <a:srgbClr val="000000"/>
                </a:solidFill>
                <a:latin typeface="KG Blank Space Sketch"/>
              </a:rPr>
              <a:t>Kunst og håndverk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752280" y="3322318"/>
            <a:ext cx="16081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u="sng" dirty="0">
                <a:latin typeface="KG Payphone"/>
                <a:cs typeface="KG Payphone"/>
              </a:rPr>
              <a:t>Kroppsøving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Utelek med vekt på sosial kompetanse</a:t>
            </a:r>
          </a:p>
          <a:p>
            <a:pPr algn="ctr"/>
            <a:endParaRPr lang="nb-NO" sz="1400" b="1" dirty="0">
              <a:latin typeface="KG Payphone"/>
              <a:cs typeface="KG Payphone"/>
            </a:endParaRPr>
          </a:p>
          <a:p>
            <a:pPr algn="ctr"/>
            <a:r>
              <a:rPr lang="nb-NO" sz="1400" b="1" u="sng" dirty="0">
                <a:latin typeface="KG Payphone"/>
                <a:cs typeface="KG Payphone"/>
              </a:rPr>
              <a:t>Naturfag</a:t>
            </a:r>
          </a:p>
          <a:p>
            <a:pPr algn="ctr"/>
            <a:r>
              <a:rPr lang="nb-NO" sz="1400" dirty="0">
                <a:latin typeface="KG Payphone"/>
                <a:cs typeface="KG Payphone"/>
              </a:rPr>
              <a:t>Kroppen- vårt fantastiske byggverk</a:t>
            </a:r>
          </a:p>
          <a:p>
            <a:pPr algn="ctr"/>
            <a:endParaRPr lang="nb-NO" sz="1400" b="1" u="sng" dirty="0">
              <a:latin typeface="KG Payphone"/>
              <a:cs typeface="KG Payphone"/>
            </a:endParaRPr>
          </a:p>
          <a:p>
            <a:pPr algn="ctr"/>
            <a:endParaRPr lang="nb-NO" sz="1400" b="1" u="sng" dirty="0">
              <a:latin typeface="KG Payphone"/>
              <a:cs typeface="KG Payphone"/>
            </a:endParaRPr>
          </a:p>
          <a:p>
            <a:pPr algn="ctr"/>
            <a:r>
              <a:rPr lang="nb-NO" sz="1400" b="1" u="sng" dirty="0">
                <a:latin typeface="KG Payphone"/>
                <a:cs typeface="KG Payphone"/>
              </a:rPr>
              <a:t>SFO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70661" y="312371"/>
            <a:ext cx="2791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400" dirty="0">
                <a:latin typeface="KG Eyes Wide Open"/>
                <a:cs typeface="KG Eyes Wide Open"/>
              </a:rPr>
              <a:t>Utviklingssamtaler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52215" y="303788"/>
            <a:ext cx="3087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dirty="0">
                <a:latin typeface="KG Eyes Wide Open"/>
                <a:cs typeface="KG Eyes Wide Open"/>
              </a:rPr>
              <a:t>1.mars – 5.mars.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48991" y="907463"/>
            <a:ext cx="349060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 i="0" u="none" strike="noStrike" baseline="0" dirty="0">
                <a:solidFill>
                  <a:srgbClr val="000000"/>
                </a:solidFill>
                <a:latin typeface="KG Payphone"/>
              </a:rPr>
              <a:t>Norsk:</a:t>
            </a:r>
            <a:r>
              <a:rPr lang="nb-NO" sz="1400" dirty="0">
                <a:solidFill>
                  <a:srgbClr val="000000"/>
                </a:solidFill>
                <a:latin typeface="KG Payphone"/>
              </a:rPr>
              <a:t> Skrive sammensatte ord. Argumentere for eller i mot en sak.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nb-NO" sz="1400" b="1" i="0" u="none" strike="noStrike" baseline="0" dirty="0">
                <a:solidFill>
                  <a:srgbClr val="000000"/>
                </a:solidFill>
                <a:latin typeface="KG Payphone"/>
              </a:rPr>
              <a:t>Matematikk: </a:t>
            </a:r>
            <a:r>
              <a:rPr lang="nb-NO" sz="1400" b="0" i="0" dirty="0">
                <a:solidFill>
                  <a:srgbClr val="000000"/>
                </a:solidFill>
                <a:effectLst/>
                <a:latin typeface="KG Payphone"/>
              </a:rPr>
              <a:t>Beskrive del av en hel og del av en mengde med brøk. Kjenne ordene teller og nevner. </a:t>
            </a:r>
            <a:endParaRPr lang="nb-NO" sz="1400" b="1" i="0" u="none" strike="noStrike" baseline="0" dirty="0">
              <a:solidFill>
                <a:srgbClr val="000000"/>
              </a:solidFill>
              <a:latin typeface="KG Payphone"/>
            </a:endParaRPr>
          </a:p>
          <a:p>
            <a:r>
              <a:rPr lang="nb-NO" sz="1400" b="1" i="0" u="none" strike="noStrike" baseline="0" dirty="0">
                <a:solidFill>
                  <a:srgbClr val="000000"/>
                </a:solidFill>
                <a:latin typeface="KG Payphone"/>
              </a:rPr>
              <a:t>Engelsk: </a:t>
            </a:r>
            <a:r>
              <a:rPr lang="nb-NO" sz="1400" i="0" u="none" strike="noStrike" baseline="0" dirty="0">
                <a:solidFill>
                  <a:srgbClr val="000000"/>
                </a:solidFill>
                <a:latin typeface="KG Payphone"/>
              </a:rPr>
              <a:t>Lære 17 nye ord om </a:t>
            </a:r>
            <a:r>
              <a:rPr lang="nb-NO" sz="1400" i="0" u="none" strike="noStrike" baseline="0" dirty="0" err="1">
                <a:solidFill>
                  <a:srgbClr val="000000"/>
                </a:solidFill>
                <a:latin typeface="KG Payphone"/>
              </a:rPr>
              <a:t>bymiljø.Sanglek</a:t>
            </a:r>
            <a:r>
              <a:rPr lang="nb-NO" sz="1400" i="0" u="none" strike="noStrike" baseline="0" dirty="0">
                <a:solidFill>
                  <a:srgbClr val="000000"/>
                </a:solidFill>
                <a:latin typeface="KG Payphone"/>
              </a:rPr>
              <a:t> om bymiljø. </a:t>
            </a:r>
          </a:p>
          <a:p>
            <a:r>
              <a:rPr lang="nb-NO" sz="1400" b="1" i="0" u="none" strike="noStrike" baseline="0" dirty="0">
                <a:solidFill>
                  <a:srgbClr val="000000"/>
                </a:solidFill>
                <a:latin typeface="KG Payphone"/>
              </a:rPr>
              <a:t> </a:t>
            </a:r>
            <a:endParaRPr lang="nb-NO" sz="1400" dirty="0">
              <a:latin typeface="KG Payphone"/>
              <a:cs typeface="KG Payphone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58722" y="917504"/>
            <a:ext cx="32466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b-NO" sz="1400" dirty="0">
              <a:latin typeface="KG Payphone"/>
              <a:cs typeface="KG Payphone"/>
            </a:endParaRPr>
          </a:p>
          <a:p>
            <a:r>
              <a:rPr lang="nb-NO" sz="1400" dirty="0">
                <a:latin typeface="KG Payphone"/>
                <a:cs typeface="KG Payphone"/>
              </a:rPr>
              <a:t>Vi starter med utviklingssamtaler i slutten av uke 10. Det er fint om dere får fylt ut evalueringsskjemaet og returnert den til skolen i løpet av uka. </a:t>
            </a:r>
          </a:p>
          <a:p>
            <a:r>
              <a:rPr lang="nb-NO" sz="1400" dirty="0">
                <a:latin typeface="KG Payphone"/>
                <a:cs typeface="KG Payphone"/>
              </a:rPr>
              <a:t>Som vanlig kan dere bytte tider dere i mellom for samtaler, bare husk å gi meg beskjed </a:t>
            </a:r>
            <a:r>
              <a:rPr lang="nb-NO" sz="1400" dirty="0">
                <a:latin typeface="KG Payphone"/>
                <a:cs typeface="KG Payphone"/>
                <a:sym typeface="Wingdings" panose="05000000000000000000" pitchFamily="2" charset="2"/>
              </a:rPr>
              <a:t></a:t>
            </a:r>
            <a:endParaRPr lang="nb-NO" sz="1400" dirty="0">
              <a:latin typeface="KG Payphone"/>
              <a:cs typeface="KG Payphon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ide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351456" y="518746"/>
            <a:ext cx="3030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b="1" dirty="0" err="1">
                <a:latin typeface="KG Payphone"/>
                <a:cs typeface="KG Blank Space Sketch"/>
              </a:rPr>
              <a:t>Leselekse</a:t>
            </a:r>
            <a:endParaRPr lang="nb-NO" sz="2600" b="1" dirty="0">
              <a:latin typeface="KG Payphone"/>
              <a:cs typeface="KG Blank Space Sketch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69035" y="423496"/>
            <a:ext cx="2780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800" dirty="0" err="1">
                <a:latin typeface="KG Payphone"/>
                <a:cs typeface="KG Eyes Wide Open"/>
              </a:rPr>
              <a:t>Engelsklekse</a:t>
            </a:r>
            <a:endParaRPr lang="nb-NO" sz="2800" dirty="0">
              <a:latin typeface="KG Payphone"/>
              <a:cs typeface="KG Eyes Wide Open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2577" y="1208710"/>
            <a:ext cx="3925298" cy="5326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b-NO" sz="1200" b="1" i="0" u="none" strike="noStrike" baseline="0" dirty="0">
                <a:solidFill>
                  <a:srgbClr val="000000"/>
                </a:solidFill>
                <a:latin typeface="KG Payphone"/>
              </a:rPr>
              <a:t>Øveord: av gårde, etter hvert, på nytt, i morgen, iblant, imellom, imot, ifra</a:t>
            </a:r>
          </a:p>
          <a:p>
            <a:pPr>
              <a:lnSpc>
                <a:spcPct val="150000"/>
              </a:lnSpc>
            </a:pPr>
            <a:r>
              <a:rPr lang="nb-NO" sz="1200" b="1" dirty="0">
                <a:solidFill>
                  <a:srgbClr val="000000"/>
                </a:solidFill>
                <a:latin typeface="KG Payphone"/>
              </a:rPr>
              <a:t>Alle:</a:t>
            </a:r>
          </a:p>
          <a:p>
            <a:pPr>
              <a:lnSpc>
                <a:spcPct val="150000"/>
              </a:lnSpc>
            </a:pPr>
            <a:r>
              <a:rPr lang="nb-NO" sz="1200" b="0" i="0" u="none" strike="noStrike" baseline="0" dirty="0">
                <a:solidFill>
                  <a:srgbClr val="000000"/>
                </a:solidFill>
                <a:latin typeface="KG Payphone"/>
              </a:rPr>
              <a:t>Les/lytt til den teksten du vanligvis leser (s.70-73) Du kan lytte til teksten ved å logge deg inn på Salto tavlebok med Feideinnloggingen din.  Les teksten høyt tre ganger</a:t>
            </a:r>
            <a:r>
              <a:rPr lang="nb-NO" sz="1200" dirty="0">
                <a:solidFill>
                  <a:srgbClr val="000000"/>
                </a:solidFill>
                <a:latin typeface="KG Payphone"/>
              </a:rPr>
              <a:t>, </a:t>
            </a:r>
            <a:r>
              <a:rPr lang="nb-NO" sz="1200" b="1" dirty="0">
                <a:solidFill>
                  <a:srgbClr val="000000"/>
                </a:solidFill>
                <a:latin typeface="KG Payphone"/>
              </a:rPr>
              <a:t>to ganger for deg selv og en gang for en voksen </a:t>
            </a:r>
            <a:r>
              <a:rPr lang="nb-NO" sz="1200" dirty="0">
                <a:solidFill>
                  <a:srgbClr val="000000"/>
                </a:solidFill>
                <a:latin typeface="KG Payphone"/>
              </a:rPr>
              <a:t>hjemme. </a:t>
            </a:r>
            <a:r>
              <a:rPr lang="nb-NO" sz="1200" b="0" i="0" u="none" strike="noStrike" baseline="0" dirty="0">
                <a:solidFill>
                  <a:srgbClr val="000000"/>
                </a:solidFill>
                <a:latin typeface="KG Payphone"/>
              </a:rPr>
              <a:t> Øv på å lese nøyaktig</a:t>
            </a:r>
            <a:r>
              <a:rPr lang="nb-NO" sz="1200" dirty="0">
                <a:solidFill>
                  <a:srgbClr val="000000"/>
                </a:solidFill>
                <a:latin typeface="KG Payphone"/>
              </a:rPr>
              <a:t>, med små pauser foran komma og etter punktum.</a:t>
            </a:r>
            <a:endParaRPr lang="nb-NO" sz="1200" b="0" i="0" u="none" strike="noStrike" baseline="0" dirty="0">
              <a:solidFill>
                <a:srgbClr val="000000"/>
              </a:solidFill>
              <a:latin typeface="KG Payphone"/>
            </a:endParaRPr>
          </a:p>
          <a:p>
            <a:pPr>
              <a:lnSpc>
                <a:spcPct val="150000"/>
              </a:lnSpc>
            </a:pPr>
            <a:r>
              <a:rPr lang="nb-NO" sz="1200" b="1" i="0" u="none" strike="noStrike" baseline="0" dirty="0">
                <a:solidFill>
                  <a:srgbClr val="000000"/>
                </a:solidFill>
                <a:latin typeface="KG Payphone"/>
              </a:rPr>
              <a:t>2.Månetekst:</a:t>
            </a:r>
          </a:p>
          <a:p>
            <a:pPr>
              <a:lnSpc>
                <a:spcPct val="150000"/>
              </a:lnSpc>
            </a:pPr>
            <a:r>
              <a:rPr lang="nb-NO" sz="1200" i="0" u="none" strike="noStrike" baseline="0" dirty="0">
                <a:solidFill>
                  <a:srgbClr val="000000"/>
                </a:solidFill>
                <a:latin typeface="KG Payphone"/>
              </a:rPr>
              <a:t>Lytt til hovedteksten og les med. Det du skal trene repetert lesing på er boblene med skrift. Velg deg ut 1-4 bobler som du trener på. Let etter ord i teksten som har ng-lyd og skriv dem i </a:t>
            </a:r>
            <a:r>
              <a:rPr lang="nb-NO" sz="1200" i="0" u="none" strike="noStrike" baseline="0" dirty="0" err="1">
                <a:solidFill>
                  <a:srgbClr val="000000"/>
                </a:solidFill>
                <a:latin typeface="KG Payphone"/>
              </a:rPr>
              <a:t>lekseboka</a:t>
            </a:r>
            <a:r>
              <a:rPr lang="nb-NO" sz="1200" i="0" u="none" strike="noStrike" baseline="0" dirty="0">
                <a:solidFill>
                  <a:srgbClr val="000000"/>
                </a:solidFill>
                <a:latin typeface="KG Payphone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nb-NO" sz="1200" b="1" i="0" u="none" strike="noStrike" baseline="0" dirty="0">
                <a:solidFill>
                  <a:srgbClr val="000000"/>
                </a:solidFill>
                <a:latin typeface="KG Payphone"/>
              </a:rPr>
              <a:t>3. </a:t>
            </a:r>
            <a:r>
              <a:rPr lang="nb-NO" sz="1200" b="1" i="0" u="none" strike="noStrike" baseline="0" dirty="0" err="1">
                <a:solidFill>
                  <a:srgbClr val="000000"/>
                </a:solidFill>
                <a:latin typeface="KG Payphone"/>
              </a:rPr>
              <a:t>Soltekst</a:t>
            </a:r>
            <a:r>
              <a:rPr lang="nb-NO" sz="1200" b="1" i="0" u="none" strike="noStrike" baseline="0" dirty="0">
                <a:solidFill>
                  <a:srgbClr val="000000"/>
                </a:solidFill>
                <a:latin typeface="KG Payphone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nb-NO" sz="1200" dirty="0">
                <a:solidFill>
                  <a:srgbClr val="000000"/>
                </a:solidFill>
                <a:latin typeface="KG Payphone"/>
              </a:rPr>
              <a:t>Finn ord i teksten som har </a:t>
            </a:r>
            <a:r>
              <a:rPr lang="nb-NO" sz="1200" dirty="0" err="1">
                <a:solidFill>
                  <a:srgbClr val="000000"/>
                </a:solidFill>
                <a:latin typeface="KG Payphone"/>
              </a:rPr>
              <a:t>sj</a:t>
            </a:r>
            <a:r>
              <a:rPr lang="nb-NO" sz="1200" dirty="0">
                <a:solidFill>
                  <a:srgbClr val="000000"/>
                </a:solidFill>
                <a:latin typeface="KG Payphone"/>
              </a:rPr>
              <a:t>-lyd og ord som har </a:t>
            </a:r>
            <a:r>
              <a:rPr lang="nb-NO" sz="1200" dirty="0" err="1">
                <a:solidFill>
                  <a:srgbClr val="000000"/>
                </a:solidFill>
                <a:latin typeface="KG Payphone"/>
              </a:rPr>
              <a:t>kj</a:t>
            </a:r>
            <a:r>
              <a:rPr lang="nb-NO" sz="1200" dirty="0">
                <a:solidFill>
                  <a:srgbClr val="000000"/>
                </a:solidFill>
                <a:latin typeface="KG Payphone"/>
              </a:rPr>
              <a:t>-lyd. Lag en tabell og sorter ordene. </a:t>
            </a:r>
          </a:p>
          <a:p>
            <a:pPr>
              <a:lnSpc>
                <a:spcPct val="150000"/>
              </a:lnSpc>
            </a:pPr>
            <a:endParaRPr lang="nb-NO" sz="1200" dirty="0">
              <a:solidFill>
                <a:srgbClr val="000000"/>
              </a:solidFill>
              <a:latin typeface="KG Payphone"/>
            </a:endParaRPr>
          </a:p>
          <a:p>
            <a:pPr>
              <a:lnSpc>
                <a:spcPct val="150000"/>
              </a:lnSpc>
            </a:pPr>
            <a:endParaRPr lang="nb-NO" sz="1200" i="0" u="none" strike="noStrike" baseline="0" dirty="0">
              <a:solidFill>
                <a:srgbClr val="000000"/>
              </a:solidFill>
              <a:latin typeface="KG Payphone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98077" y="1208710"/>
            <a:ext cx="397292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dirty="0">
                <a:latin typeface="KG Payphone"/>
                <a:cs typeface="KG Payphone"/>
              </a:rPr>
              <a:t>Nye ord:</a:t>
            </a:r>
          </a:p>
          <a:p>
            <a:r>
              <a:rPr lang="nb-NO" sz="1200" dirty="0">
                <a:latin typeface="KG Payphone"/>
                <a:cs typeface="KG Payphone"/>
              </a:rPr>
              <a:t>Øv deg på å forstå, lese og si de nye ordene på side 85 i </a:t>
            </a:r>
            <a:r>
              <a:rPr lang="nb-NO" sz="1200" dirty="0" err="1">
                <a:latin typeface="KG Payphone"/>
                <a:cs typeface="KG Payphone"/>
              </a:rPr>
              <a:t>Textbook</a:t>
            </a:r>
            <a:r>
              <a:rPr lang="nb-NO" sz="1200" dirty="0">
                <a:latin typeface="KG Payphone"/>
                <a:cs typeface="KG Payphone"/>
              </a:rPr>
              <a:t>. Du kan også gå inn på </a:t>
            </a:r>
            <a:r>
              <a:rPr lang="nb-NO" sz="1200" dirty="0" err="1">
                <a:latin typeface="KG Payphone"/>
                <a:cs typeface="KG Payphone"/>
              </a:rPr>
              <a:t>Stairs</a:t>
            </a:r>
            <a:r>
              <a:rPr lang="nb-NO" sz="1200" dirty="0">
                <a:latin typeface="KG Payphone"/>
                <a:cs typeface="KG Payphone"/>
              </a:rPr>
              <a:t> </a:t>
            </a:r>
            <a:r>
              <a:rPr lang="nb-NO" sz="1200" dirty="0" err="1">
                <a:latin typeface="KG Payphone"/>
                <a:cs typeface="KG Payphone"/>
              </a:rPr>
              <a:t>øverom</a:t>
            </a:r>
            <a:r>
              <a:rPr lang="nb-NO" sz="1200" dirty="0">
                <a:latin typeface="KG Payphone"/>
                <a:cs typeface="KG Payphone"/>
              </a:rPr>
              <a:t> 4 for å trene på de nye ordene der. </a:t>
            </a:r>
          </a:p>
          <a:p>
            <a:endParaRPr lang="nb-NO" sz="1200" dirty="0">
              <a:latin typeface="KG Payphone"/>
              <a:cs typeface="KG Payphone"/>
            </a:endParaRPr>
          </a:p>
          <a:p>
            <a:r>
              <a:rPr lang="nb-NO" sz="1200" dirty="0">
                <a:latin typeface="KG Payphone"/>
                <a:cs typeface="KG Payphone"/>
                <a:hlinkClick r:id="rId3"/>
              </a:rPr>
              <a:t>https://stairs1-4.cappelendamm.no/oppgavetre/seksjon.html?tid=1110242</a:t>
            </a:r>
            <a:endParaRPr lang="nb-NO" sz="1200" dirty="0">
              <a:latin typeface="KG Payphone"/>
              <a:cs typeface="KG Payphone"/>
            </a:endParaRPr>
          </a:p>
          <a:p>
            <a:endParaRPr lang="nb-NO" sz="1200" dirty="0">
              <a:latin typeface="KG Payphone"/>
              <a:cs typeface="KG Payphone"/>
            </a:endParaRPr>
          </a:p>
          <a:p>
            <a:r>
              <a:rPr lang="nb-NO" sz="1200" b="1" dirty="0">
                <a:latin typeface="KG Payphone"/>
                <a:cs typeface="KG Payphone"/>
              </a:rPr>
              <a:t>Skrivelekse:</a:t>
            </a:r>
          </a:p>
          <a:p>
            <a:endParaRPr lang="nb-NO" sz="1200" b="1" dirty="0">
              <a:latin typeface="KG Payphone"/>
              <a:cs typeface="KG Payphone"/>
            </a:endParaRPr>
          </a:p>
          <a:p>
            <a:r>
              <a:rPr lang="nb-NO" sz="1200" b="1" dirty="0">
                <a:latin typeface="KG Payphone"/>
                <a:cs typeface="KG Payphone"/>
              </a:rPr>
              <a:t>Eget ark i leksepermen</a:t>
            </a:r>
          </a:p>
          <a:p>
            <a:endParaRPr lang="nb-NO" sz="1200" dirty="0">
              <a:latin typeface="KG Payphone"/>
              <a:cs typeface="KG Payphone"/>
            </a:endParaRPr>
          </a:p>
          <a:p>
            <a:r>
              <a:rPr lang="nb-NO" sz="1200" dirty="0" err="1">
                <a:latin typeface="KG Payphone"/>
                <a:cs typeface="KG Payphone"/>
              </a:rPr>
              <a:t>Step</a:t>
            </a:r>
            <a:r>
              <a:rPr lang="nb-NO" sz="1200" dirty="0">
                <a:latin typeface="KG Payphone"/>
                <a:cs typeface="KG Payphone"/>
              </a:rPr>
              <a:t> 1- Card 2</a:t>
            </a:r>
          </a:p>
          <a:p>
            <a:r>
              <a:rPr lang="nb-NO" sz="1200" dirty="0" err="1">
                <a:latin typeface="KG Payphone"/>
                <a:cs typeface="KG Payphone"/>
              </a:rPr>
              <a:t>Step</a:t>
            </a:r>
            <a:r>
              <a:rPr lang="nb-NO" sz="1200" dirty="0">
                <a:latin typeface="KG Payphone"/>
                <a:cs typeface="KG Payphone"/>
              </a:rPr>
              <a:t> 2- Card 3</a:t>
            </a:r>
          </a:p>
          <a:p>
            <a:endParaRPr lang="nb-NO" sz="1200" dirty="0">
              <a:latin typeface="KG Payphone"/>
              <a:cs typeface="KG Payphone"/>
            </a:endParaRPr>
          </a:p>
          <a:p>
            <a:endParaRPr lang="nb-NO" sz="1200" dirty="0">
              <a:latin typeface="KG Payphone"/>
              <a:cs typeface="KG Payphone"/>
            </a:endParaRPr>
          </a:p>
          <a:p>
            <a:endParaRPr lang="nb-NO" sz="1200" dirty="0">
              <a:latin typeface="KG Payphone"/>
              <a:cs typeface="KG Payphone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27697" y="5646898"/>
            <a:ext cx="330517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dirty="0">
                <a:effectLst>
                  <a:glow rad="152400">
                    <a:schemeClr val="bg1"/>
                  </a:glow>
                </a:effectLst>
                <a:latin typeface="KG Eyes Wide Open"/>
                <a:cs typeface="KG Eyes Wide Open"/>
              </a:rPr>
              <a:t>Vennlig hilsen…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23094" y="6202918"/>
            <a:ext cx="252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>
                <a:latin typeface="KG Payphone"/>
                <a:cs typeface="KG Payphone"/>
              </a:rPr>
              <a:t>Lærerne på 4. trinn</a:t>
            </a:r>
          </a:p>
        </p:txBody>
      </p:sp>
      <p:graphicFrame>
        <p:nvGraphicFramePr>
          <p:cNvPr id="2" name="Tabell 2">
            <a:extLst>
              <a:ext uri="{FF2B5EF4-FFF2-40B4-BE49-F238E27FC236}">
                <a16:creationId xmlns:a16="http://schemas.microsoft.com/office/drawing/2014/main" id="{DC76F4D5-5B05-47EB-A9D9-FC182595DF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642470"/>
              </p:ext>
            </p:extLst>
          </p:nvPr>
        </p:nvGraphicFramePr>
        <p:xfrm>
          <a:off x="856032" y="6001426"/>
          <a:ext cx="3602952" cy="73152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801476">
                  <a:extLst>
                    <a:ext uri="{9D8B030D-6E8A-4147-A177-3AD203B41FA5}">
                      <a16:colId xmlns:a16="http://schemas.microsoft.com/office/drawing/2014/main" val="2777530829"/>
                    </a:ext>
                  </a:extLst>
                </a:gridCol>
                <a:gridCol w="1801476">
                  <a:extLst>
                    <a:ext uri="{9D8B030D-6E8A-4147-A177-3AD203B41FA5}">
                      <a16:colId xmlns:a16="http://schemas.microsoft.com/office/drawing/2014/main" val="1376399220"/>
                    </a:ext>
                  </a:extLst>
                </a:gridCol>
              </a:tblGrid>
              <a:tr h="265014">
                <a:tc>
                  <a:txBody>
                    <a:bodyPr/>
                    <a:lstStyle/>
                    <a:p>
                      <a:pPr algn="ctr"/>
                      <a:r>
                        <a:rPr lang="nb-NO" dirty="0" err="1"/>
                        <a:t>Sj</a:t>
                      </a:r>
                      <a:r>
                        <a:rPr lang="nb-NO" dirty="0"/>
                        <a:t>-lyd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err="1"/>
                        <a:t>Kj</a:t>
                      </a:r>
                      <a:r>
                        <a:rPr lang="nb-NO" dirty="0"/>
                        <a:t>-lyd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772435"/>
                  </a:ext>
                </a:extLst>
              </a:tr>
              <a:tr h="265014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2941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12663</TotalTime>
  <Words>433</Words>
  <Application>Microsoft Office PowerPoint</Application>
  <PresentationFormat>A4 (210 x 297 mm)</PresentationFormat>
  <Paragraphs>89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8" baseType="lpstr">
      <vt:lpstr>Arial</vt:lpstr>
      <vt:lpstr>Calibri</vt:lpstr>
      <vt:lpstr>KG Blank Space Sketch</vt:lpstr>
      <vt:lpstr>KG Eyes Wide Open</vt:lpstr>
      <vt:lpstr>KG Payphone</vt:lpstr>
      <vt:lpstr>Office Theme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Erin Kristoffersen</dc:creator>
  <cp:lastModifiedBy>Katrine Fuglesteg</cp:lastModifiedBy>
  <cp:revision>40</cp:revision>
  <cp:lastPrinted>2021-02-24T10:46:22Z</cp:lastPrinted>
  <dcterms:created xsi:type="dcterms:W3CDTF">2015-08-23T05:34:14Z</dcterms:created>
  <dcterms:modified xsi:type="dcterms:W3CDTF">2021-02-24T11:28:04Z</dcterms:modified>
</cp:coreProperties>
</file>