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8" r:id="rId2"/>
    <p:sldId id="279" r:id="rId3"/>
  </p:sldIdLst>
  <p:sldSz cx="9906000" cy="6858000" type="A4"/>
  <p:notesSz cx="6805613" cy="99441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B30"/>
    <a:srgbClr val="945027"/>
    <a:srgbClr val="53C2FF"/>
    <a:srgbClr val="819AD4"/>
    <a:srgbClr val="218F7C"/>
    <a:srgbClr val="FFB628"/>
    <a:srgbClr val="B01621"/>
    <a:srgbClr val="FF7CC7"/>
    <a:srgbClr val="62D9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81"/>
  </p:normalViewPr>
  <p:slideViewPr>
    <p:cSldViewPr snapToGrid="0" snapToObjects="1">
      <p:cViewPr varScale="1">
        <p:scale>
          <a:sx n="67" d="100"/>
          <a:sy n="67" d="100"/>
        </p:scale>
        <p:origin x="336" y="48"/>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nb-NO"/>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Click to edit Master subtitle style</a:t>
            </a:r>
          </a:p>
        </p:txBody>
      </p:sp>
      <p:sp>
        <p:nvSpPr>
          <p:cNvPr id="4" name="Date Placeholder 3"/>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Vertical Text Placeholder 2"/>
          <p:cNvSpPr>
            <a:spLocks noGrp="1"/>
          </p:cNvSpPr>
          <p:nvPr>
            <p:ph type="body" orient="vert" idx="1"/>
          </p:nvPr>
        </p:nvSpPr>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nb-NO"/>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idx="1"/>
          </p:nvPr>
        </p:nvSpPr>
        <p:spPr/>
        <p:txBody>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nb-NO"/>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Click to edit Master text styles</a:t>
            </a:r>
          </a:p>
        </p:txBody>
      </p:sp>
      <p:sp>
        <p:nvSpPr>
          <p:cNvPr id="4" name="Date Placeholder 3"/>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11"/>
          </p:nvPr>
        </p:nvSpPr>
        <p:spPr/>
        <p:txBody>
          <a:bodyPr/>
          <a:lstStyle/>
          <a:p>
            <a:endParaRPr lang="nb-NO" dirty="0"/>
          </a:p>
        </p:txBody>
      </p:sp>
      <p:sp>
        <p:nvSpPr>
          <p:cNvPr id="6" name="Slide Number Placeholder 5"/>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Date Placeholder 4"/>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nb-NO"/>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7" name="Date Placeholder 6"/>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8" name="Footer Placeholder 7"/>
          <p:cNvSpPr>
            <a:spLocks noGrp="1"/>
          </p:cNvSpPr>
          <p:nvPr>
            <p:ph type="ftr" sz="quarter" idx="11"/>
          </p:nvPr>
        </p:nvSpPr>
        <p:spPr/>
        <p:txBody>
          <a:bodyPr/>
          <a:lstStyle/>
          <a:p>
            <a:endParaRPr lang="nb-NO" dirty="0"/>
          </a:p>
        </p:txBody>
      </p:sp>
      <p:sp>
        <p:nvSpPr>
          <p:cNvPr id="9" name="Slide Number Placeholder 8"/>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Click to edit Master title style</a:t>
            </a:r>
          </a:p>
        </p:txBody>
      </p:sp>
      <p:sp>
        <p:nvSpPr>
          <p:cNvPr id="3" name="Date Placeholder 2"/>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4" name="Footer Placeholder 3"/>
          <p:cNvSpPr>
            <a:spLocks noGrp="1"/>
          </p:cNvSpPr>
          <p:nvPr>
            <p:ph type="ftr" sz="quarter" idx="11"/>
          </p:nvPr>
        </p:nvSpPr>
        <p:spPr/>
        <p:txBody>
          <a:bodyPr/>
          <a:lstStyle/>
          <a:p>
            <a:endParaRPr lang="nb-NO" dirty="0"/>
          </a:p>
        </p:txBody>
      </p:sp>
      <p:sp>
        <p:nvSpPr>
          <p:cNvPr id="5" name="Slide Number Placeholder 4"/>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3" name="Footer Placeholder 2"/>
          <p:cNvSpPr>
            <a:spLocks noGrp="1"/>
          </p:cNvSpPr>
          <p:nvPr>
            <p:ph type="ftr" sz="quarter" idx="11"/>
          </p:nvPr>
        </p:nvSpPr>
        <p:spPr/>
        <p:txBody>
          <a:bodyPr/>
          <a:lstStyle/>
          <a:p>
            <a:endParaRPr lang="nb-NO" dirty="0"/>
          </a:p>
        </p:txBody>
      </p:sp>
      <p:sp>
        <p:nvSpPr>
          <p:cNvPr id="4" name="Slide Number Placeholder 3"/>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nb-NO"/>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nb-NO"/>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Click to edit Master text styles</a:t>
            </a:r>
          </a:p>
        </p:txBody>
      </p:sp>
      <p:sp>
        <p:nvSpPr>
          <p:cNvPr id="5" name="Date Placeholder 4"/>
          <p:cNvSpPr>
            <a:spLocks noGrp="1"/>
          </p:cNvSpPr>
          <p:nvPr>
            <p:ph type="dt" sz="half" idx="10"/>
          </p:nvPr>
        </p:nvSpPr>
        <p:spPr/>
        <p:txBody>
          <a:bodyPr/>
          <a:lstStyle/>
          <a:p>
            <a:fld id="{E0795091-1453-6947-9D77-D8A565047737}" type="datetimeFigureOut">
              <a:rPr lang="nb-NO" smtClean="0"/>
              <a:pPr/>
              <a:t>26.09.2019</a:t>
            </a:fld>
            <a:endParaRPr lang="nb-NO" dirty="0"/>
          </a:p>
        </p:txBody>
      </p:sp>
      <p:sp>
        <p:nvSpPr>
          <p:cNvPr id="6" name="Footer Placeholder 5"/>
          <p:cNvSpPr>
            <a:spLocks noGrp="1"/>
          </p:cNvSpPr>
          <p:nvPr>
            <p:ph type="ftr" sz="quarter" idx="11"/>
          </p:nvPr>
        </p:nvSpPr>
        <p:spPr/>
        <p:txBody>
          <a:bodyPr/>
          <a:lstStyle/>
          <a:p>
            <a:endParaRPr lang="nb-NO" dirty="0"/>
          </a:p>
        </p:txBody>
      </p:sp>
      <p:sp>
        <p:nvSpPr>
          <p:cNvPr id="7" name="Slide Number Placeholder 6"/>
          <p:cNvSpPr>
            <a:spLocks noGrp="1"/>
          </p:cNvSpPr>
          <p:nvPr>
            <p:ph type="sldNum" sz="quarter" idx="12"/>
          </p:nvPr>
        </p:nvSpPr>
        <p:spPr/>
        <p:txBody>
          <a:bodyPr/>
          <a:lstStyle/>
          <a:p>
            <a:fld id="{5D4150F4-6780-C84E-B965-7627CF53EC23}" type="slidenum">
              <a:rPr lang="nb-NO" smtClean="0"/>
              <a:pPr/>
              <a:t>‹#›</a:t>
            </a:fld>
            <a:endParaRPr lang="nb-NO"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nb-NO"/>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95091-1453-6947-9D77-D8A565047737}" type="datetimeFigureOut">
              <a:rPr lang="nb-NO" smtClean="0"/>
              <a:pPr/>
              <a:t>26.09.2019</a:t>
            </a:fld>
            <a:endParaRPr lang="nb-NO" dirty="0"/>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4150F4-6780-C84E-B965-7627CF53EC23}" type="slidenum">
              <a:rPr lang="nb-NO" smtClean="0"/>
              <a:pPr/>
              <a:t>‹#›</a:t>
            </a:fld>
            <a:endParaRPr lang="nb-NO"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Slide12.jpg"/>
          <p:cNvPicPr>
            <a:picLocks noChangeAspect="1"/>
          </p:cNvPicPr>
          <p:nvPr/>
        </p:nvPicPr>
        <p:blipFill>
          <a:blip r:embed="rId2"/>
          <a:stretch>
            <a:fillRect/>
          </a:stretch>
        </p:blipFill>
        <p:spPr>
          <a:xfrm>
            <a:off x="0" y="0"/>
            <a:ext cx="9906000" cy="6858000"/>
          </a:xfrm>
          <a:prstGeom prst="rect">
            <a:avLst/>
          </a:prstGeom>
        </p:spPr>
      </p:pic>
      <p:sp>
        <p:nvSpPr>
          <p:cNvPr id="3" name="TextBox 2"/>
          <p:cNvSpPr txBox="1"/>
          <p:nvPr/>
        </p:nvSpPr>
        <p:spPr>
          <a:xfrm>
            <a:off x="2067234" y="400983"/>
            <a:ext cx="3442979" cy="400110"/>
          </a:xfrm>
          <a:prstGeom prst="rect">
            <a:avLst/>
          </a:prstGeom>
          <a:noFill/>
        </p:spPr>
        <p:txBody>
          <a:bodyPr wrap="square" rtlCol="0">
            <a:spAutoFit/>
          </a:bodyPr>
          <a:lstStyle/>
          <a:p>
            <a:pPr algn="ctr"/>
            <a:r>
              <a:rPr lang="nb-NO" sz="2000" dirty="0">
                <a:latin typeface="KG Blank Space Sketch"/>
                <a:cs typeface="KG Blank Space Sketch"/>
              </a:rPr>
              <a:t>30.september.-4. oktober</a:t>
            </a:r>
          </a:p>
        </p:txBody>
      </p:sp>
      <p:sp>
        <p:nvSpPr>
          <p:cNvPr id="4" name="TextBox 3"/>
          <p:cNvSpPr txBox="1"/>
          <p:nvPr/>
        </p:nvSpPr>
        <p:spPr>
          <a:xfrm>
            <a:off x="499612" y="2832853"/>
            <a:ext cx="1846229" cy="492443"/>
          </a:xfrm>
          <a:prstGeom prst="rect">
            <a:avLst/>
          </a:prstGeom>
          <a:noFill/>
        </p:spPr>
        <p:txBody>
          <a:bodyPr wrap="square" rtlCol="0">
            <a:spAutoFit/>
          </a:bodyPr>
          <a:lstStyle/>
          <a:p>
            <a:pPr algn="ctr"/>
            <a:r>
              <a:rPr lang="nb-NO" sz="2600" dirty="0">
                <a:solidFill>
                  <a:srgbClr val="78BB30"/>
                </a:solidFill>
                <a:latin typeface="KG Blank Space Sketch"/>
                <a:cs typeface="KG Blank Space Sketch"/>
              </a:rPr>
              <a:t>MAN</a:t>
            </a:r>
          </a:p>
        </p:txBody>
      </p:sp>
      <p:sp>
        <p:nvSpPr>
          <p:cNvPr id="5" name="TextBox 4"/>
          <p:cNvSpPr txBox="1"/>
          <p:nvPr/>
        </p:nvSpPr>
        <p:spPr>
          <a:xfrm>
            <a:off x="2355366" y="2832853"/>
            <a:ext cx="1592229" cy="492443"/>
          </a:xfrm>
          <a:prstGeom prst="rect">
            <a:avLst/>
          </a:prstGeom>
          <a:noFill/>
        </p:spPr>
        <p:txBody>
          <a:bodyPr wrap="square" rtlCol="0">
            <a:spAutoFit/>
          </a:bodyPr>
          <a:lstStyle/>
          <a:p>
            <a:pPr algn="ctr"/>
            <a:r>
              <a:rPr lang="nb-NO" sz="2600" dirty="0">
                <a:solidFill>
                  <a:srgbClr val="78BB30"/>
                </a:solidFill>
                <a:latin typeface="KG Blank Space Sketch"/>
                <a:cs typeface="KG Blank Space Sketch"/>
              </a:rPr>
              <a:t>TIRS</a:t>
            </a:r>
          </a:p>
        </p:txBody>
      </p:sp>
      <p:sp>
        <p:nvSpPr>
          <p:cNvPr id="6" name="TextBox 5"/>
          <p:cNvSpPr txBox="1"/>
          <p:nvPr/>
        </p:nvSpPr>
        <p:spPr>
          <a:xfrm>
            <a:off x="4147620" y="2832853"/>
            <a:ext cx="1592229" cy="492443"/>
          </a:xfrm>
          <a:prstGeom prst="rect">
            <a:avLst/>
          </a:prstGeom>
          <a:noFill/>
        </p:spPr>
        <p:txBody>
          <a:bodyPr wrap="square" rtlCol="0">
            <a:spAutoFit/>
          </a:bodyPr>
          <a:lstStyle/>
          <a:p>
            <a:pPr algn="ctr"/>
            <a:r>
              <a:rPr lang="nb-NO" sz="2600" dirty="0">
                <a:solidFill>
                  <a:srgbClr val="78BB30"/>
                </a:solidFill>
                <a:latin typeface="KG Blank Space Sketch"/>
                <a:cs typeface="KG Blank Space Sketch"/>
              </a:rPr>
              <a:t>ONS</a:t>
            </a:r>
          </a:p>
        </p:txBody>
      </p:sp>
      <p:sp>
        <p:nvSpPr>
          <p:cNvPr id="7" name="TextBox 6"/>
          <p:cNvSpPr txBox="1"/>
          <p:nvPr/>
        </p:nvSpPr>
        <p:spPr>
          <a:xfrm>
            <a:off x="5955749" y="2832853"/>
            <a:ext cx="1592229" cy="492443"/>
          </a:xfrm>
          <a:prstGeom prst="rect">
            <a:avLst/>
          </a:prstGeom>
          <a:noFill/>
        </p:spPr>
        <p:txBody>
          <a:bodyPr wrap="square" rtlCol="0">
            <a:spAutoFit/>
          </a:bodyPr>
          <a:lstStyle/>
          <a:p>
            <a:pPr algn="ctr"/>
            <a:r>
              <a:rPr lang="nb-NO" sz="2600" dirty="0">
                <a:solidFill>
                  <a:srgbClr val="78BB30"/>
                </a:solidFill>
                <a:latin typeface="KG Blank Space Sketch"/>
                <a:cs typeface="KG Blank Space Sketch"/>
              </a:rPr>
              <a:t>TORS</a:t>
            </a:r>
          </a:p>
        </p:txBody>
      </p:sp>
      <p:sp>
        <p:nvSpPr>
          <p:cNvPr id="8" name="TextBox 7"/>
          <p:cNvSpPr txBox="1"/>
          <p:nvPr/>
        </p:nvSpPr>
        <p:spPr>
          <a:xfrm>
            <a:off x="7770228" y="2832853"/>
            <a:ext cx="1592229" cy="492443"/>
          </a:xfrm>
          <a:prstGeom prst="rect">
            <a:avLst/>
          </a:prstGeom>
          <a:noFill/>
        </p:spPr>
        <p:txBody>
          <a:bodyPr wrap="square" rtlCol="0">
            <a:spAutoFit/>
          </a:bodyPr>
          <a:lstStyle/>
          <a:p>
            <a:pPr algn="ctr"/>
            <a:r>
              <a:rPr lang="nb-NO" sz="2600" dirty="0">
                <a:solidFill>
                  <a:srgbClr val="78BB30"/>
                </a:solidFill>
                <a:latin typeface="KG Blank Space Sketch"/>
                <a:cs typeface="KG Blank Space Sketch"/>
              </a:rPr>
              <a:t>FRE</a:t>
            </a:r>
          </a:p>
        </p:txBody>
      </p:sp>
      <p:sp>
        <p:nvSpPr>
          <p:cNvPr id="10" name="TextBox 9"/>
          <p:cNvSpPr txBox="1"/>
          <p:nvPr/>
        </p:nvSpPr>
        <p:spPr>
          <a:xfrm>
            <a:off x="6115847" y="369233"/>
            <a:ext cx="597689" cy="646331"/>
          </a:xfrm>
          <a:prstGeom prst="rect">
            <a:avLst/>
          </a:prstGeom>
          <a:noFill/>
        </p:spPr>
        <p:txBody>
          <a:bodyPr wrap="square" rtlCol="0">
            <a:spAutoFit/>
          </a:bodyPr>
          <a:lstStyle/>
          <a:p>
            <a:pPr algn="ctr"/>
            <a:r>
              <a:rPr lang="nb-NO" b="1" dirty="0">
                <a:latin typeface="KG Payphone"/>
                <a:cs typeface="KG Payphone"/>
              </a:rPr>
              <a:t>UKE </a:t>
            </a:r>
          </a:p>
          <a:p>
            <a:pPr algn="ctr"/>
            <a:r>
              <a:rPr lang="nb-NO" b="1" dirty="0">
                <a:latin typeface="KG Payphone"/>
                <a:cs typeface="KG Payphone"/>
              </a:rPr>
              <a:t>40</a:t>
            </a:r>
          </a:p>
        </p:txBody>
      </p:sp>
      <p:sp>
        <p:nvSpPr>
          <p:cNvPr id="11" name="TextBox 10"/>
          <p:cNvSpPr txBox="1"/>
          <p:nvPr/>
        </p:nvSpPr>
        <p:spPr>
          <a:xfrm>
            <a:off x="6745286" y="312371"/>
            <a:ext cx="2615098" cy="584775"/>
          </a:xfrm>
          <a:prstGeom prst="rect">
            <a:avLst/>
          </a:prstGeom>
          <a:noFill/>
        </p:spPr>
        <p:txBody>
          <a:bodyPr wrap="square" rtlCol="0">
            <a:spAutoFit/>
          </a:bodyPr>
          <a:lstStyle/>
          <a:p>
            <a:pPr algn="ctr"/>
            <a:r>
              <a:rPr lang="nb-NO" sz="3200" dirty="0">
                <a:latin typeface="KG Eyes Wide Open"/>
                <a:cs typeface="KG Eyes Wide Open"/>
              </a:rPr>
              <a:t>Bokuke</a:t>
            </a:r>
          </a:p>
        </p:txBody>
      </p:sp>
      <p:sp>
        <p:nvSpPr>
          <p:cNvPr id="13" name="TextBox 12"/>
          <p:cNvSpPr txBox="1"/>
          <p:nvPr/>
        </p:nvSpPr>
        <p:spPr>
          <a:xfrm>
            <a:off x="2000250" y="849512"/>
            <a:ext cx="3816834" cy="1815882"/>
          </a:xfrm>
          <a:prstGeom prst="rect">
            <a:avLst/>
          </a:prstGeom>
          <a:noFill/>
        </p:spPr>
        <p:txBody>
          <a:bodyPr wrap="square" rtlCol="0">
            <a:spAutoFit/>
          </a:bodyPr>
          <a:lstStyle/>
          <a:p>
            <a:r>
              <a:rPr lang="nb-NO" sz="1400" b="1" dirty="0">
                <a:latin typeface="KG Payphone"/>
                <a:cs typeface="KG Payphone"/>
              </a:rPr>
              <a:t>Norsk: </a:t>
            </a:r>
            <a:r>
              <a:rPr lang="nb-NO" sz="1400" dirty="0">
                <a:latin typeface="KG Payphone"/>
                <a:cs typeface="KG Payphone"/>
              </a:rPr>
              <a:t>Vite om noen eventyrtrekk. Dramatisere eventyr. Lese eventyr med innlevelse.</a:t>
            </a:r>
          </a:p>
          <a:p>
            <a:r>
              <a:rPr lang="nb-NO" sz="1400" b="1" dirty="0">
                <a:latin typeface="KG Payphone"/>
                <a:cs typeface="KG Payphone"/>
              </a:rPr>
              <a:t>Matematikk: </a:t>
            </a:r>
            <a:r>
              <a:rPr lang="nb-NO" sz="1400" dirty="0">
                <a:latin typeface="KG Payphone"/>
                <a:cs typeface="KG Payphone"/>
              </a:rPr>
              <a:t>Tallfølger som øker eller minker med en fast størrelse. Utvikling av tallforståelse med ulike telleaktiviteter, tallmønstre og tallinjer. </a:t>
            </a:r>
          </a:p>
          <a:p>
            <a:r>
              <a:rPr lang="nb-NO" sz="1400" b="1" dirty="0">
                <a:latin typeface="KG Payphone"/>
                <a:cs typeface="KG Payphone"/>
              </a:rPr>
              <a:t>Engelsk: </a:t>
            </a:r>
            <a:r>
              <a:rPr lang="nb-NO" sz="1400" dirty="0">
                <a:latin typeface="KG Payphone"/>
                <a:cs typeface="KG Payphone"/>
              </a:rPr>
              <a:t>Kjenne igjen ordbildene til 11 farger, si, lese og skrive fargenavnene</a:t>
            </a:r>
          </a:p>
          <a:p>
            <a:endParaRPr lang="nb-NO" sz="1400" dirty="0">
              <a:latin typeface="KG Payphone"/>
              <a:cs typeface="KG Payphone"/>
            </a:endParaRPr>
          </a:p>
        </p:txBody>
      </p:sp>
      <p:sp>
        <p:nvSpPr>
          <p:cNvPr id="14" name="TextBox 13"/>
          <p:cNvSpPr txBox="1"/>
          <p:nvPr/>
        </p:nvSpPr>
        <p:spPr>
          <a:xfrm>
            <a:off x="6163472" y="1113293"/>
            <a:ext cx="3246611" cy="307777"/>
          </a:xfrm>
          <a:prstGeom prst="rect">
            <a:avLst/>
          </a:prstGeom>
          <a:noFill/>
        </p:spPr>
        <p:txBody>
          <a:bodyPr wrap="square" rtlCol="0">
            <a:spAutoFit/>
          </a:bodyPr>
          <a:lstStyle/>
          <a:p>
            <a:pPr algn="ctr"/>
            <a:r>
              <a:rPr lang="nb-NO" sz="1400" dirty="0">
                <a:latin typeface="KG Payphone"/>
                <a:cs typeface="KG Payphone"/>
              </a:rPr>
              <a:t>. </a:t>
            </a:r>
          </a:p>
        </p:txBody>
      </p:sp>
      <p:sp>
        <p:nvSpPr>
          <p:cNvPr id="15" name="TextBox 14"/>
          <p:cNvSpPr txBox="1"/>
          <p:nvPr/>
        </p:nvSpPr>
        <p:spPr>
          <a:xfrm>
            <a:off x="547238" y="3325296"/>
            <a:ext cx="1649378" cy="2677656"/>
          </a:xfrm>
          <a:prstGeom prst="rect">
            <a:avLst/>
          </a:prstGeom>
          <a:noFill/>
        </p:spPr>
        <p:txBody>
          <a:bodyPr wrap="square" rtlCol="0">
            <a:spAutoFit/>
          </a:bodyPr>
          <a:lstStyle/>
          <a:p>
            <a:pPr algn="ctr"/>
            <a:r>
              <a:rPr lang="nb-NO" sz="1400" b="1" u="sng" dirty="0">
                <a:latin typeface="KG Payphone"/>
                <a:cs typeface="KG Payphone"/>
              </a:rPr>
              <a:t>Samling</a:t>
            </a:r>
          </a:p>
          <a:p>
            <a:pPr algn="ctr"/>
            <a:r>
              <a:rPr lang="nb-NO" sz="1400" dirty="0">
                <a:latin typeface="KG Payphone"/>
                <a:cs typeface="KG Payphone"/>
              </a:rPr>
              <a:t>Dagen i dag på engelsk og norsk</a:t>
            </a:r>
          </a:p>
          <a:p>
            <a:pPr algn="ctr"/>
            <a:endParaRPr lang="nb-NO" sz="1400" dirty="0">
              <a:latin typeface="KG Payphone"/>
              <a:cs typeface="KG Payphone"/>
            </a:endParaRPr>
          </a:p>
          <a:p>
            <a:pPr algn="ctr"/>
            <a:r>
              <a:rPr lang="nb-NO" sz="1400" b="1" u="sng" dirty="0">
                <a:latin typeface="KG Payphone"/>
                <a:cs typeface="KG Payphone"/>
              </a:rPr>
              <a:t>Norsk</a:t>
            </a:r>
          </a:p>
          <a:p>
            <a:pPr algn="ctr"/>
            <a:r>
              <a:rPr lang="nb-NO" sz="1400" dirty="0">
                <a:latin typeface="KG Payphone"/>
                <a:cs typeface="KG Payphone"/>
              </a:rPr>
              <a:t>Eventyr  i Allrommet</a:t>
            </a:r>
          </a:p>
          <a:p>
            <a:pPr algn="ctr"/>
            <a:r>
              <a:rPr lang="nb-NO" sz="1400" dirty="0">
                <a:latin typeface="KG Payphone"/>
                <a:cs typeface="KG Payphone"/>
              </a:rPr>
              <a:t>Lese Syvende far i huset</a:t>
            </a:r>
          </a:p>
          <a:p>
            <a:pPr algn="ctr"/>
            <a:r>
              <a:rPr lang="nb-NO" sz="1400" b="1" u="sng" dirty="0">
                <a:latin typeface="KG Payphone"/>
                <a:cs typeface="KG Payphone"/>
              </a:rPr>
              <a:t>Matematikk</a:t>
            </a:r>
          </a:p>
          <a:p>
            <a:pPr algn="ctr"/>
            <a:endParaRPr lang="nb-NO" sz="1400" dirty="0">
              <a:latin typeface="KG Payphone"/>
              <a:cs typeface="KG Payphone"/>
            </a:endParaRPr>
          </a:p>
          <a:p>
            <a:pPr algn="ctr"/>
            <a:endParaRPr lang="nb-NO" sz="1400" b="1" dirty="0">
              <a:latin typeface="KG Payphone"/>
              <a:cs typeface="KG Payphone"/>
            </a:endParaRPr>
          </a:p>
        </p:txBody>
      </p:sp>
      <p:sp>
        <p:nvSpPr>
          <p:cNvPr id="16" name="TextBox 15"/>
          <p:cNvSpPr txBox="1"/>
          <p:nvPr/>
        </p:nvSpPr>
        <p:spPr>
          <a:xfrm>
            <a:off x="2355366" y="3323807"/>
            <a:ext cx="1608104" cy="2893100"/>
          </a:xfrm>
          <a:prstGeom prst="rect">
            <a:avLst/>
          </a:prstGeom>
          <a:noFill/>
        </p:spPr>
        <p:txBody>
          <a:bodyPr wrap="square" rtlCol="0">
            <a:spAutoFit/>
          </a:bodyPr>
          <a:lstStyle/>
          <a:p>
            <a:pPr algn="ctr"/>
            <a:r>
              <a:rPr lang="nb-NO" sz="1400" b="1" u="sng" dirty="0">
                <a:latin typeface="KG Payphone"/>
                <a:cs typeface="KG Payphone"/>
              </a:rPr>
              <a:t>Samling</a:t>
            </a:r>
          </a:p>
          <a:p>
            <a:pPr algn="ctr"/>
            <a:r>
              <a:rPr lang="nb-NO" sz="1400" dirty="0">
                <a:latin typeface="KG Payphone"/>
                <a:cs typeface="KG Payphone"/>
              </a:rPr>
              <a:t>Dagen i dag på engelsk og norsk</a:t>
            </a:r>
          </a:p>
          <a:p>
            <a:pPr algn="ctr"/>
            <a:r>
              <a:rPr lang="nb-NO" sz="1400" b="1" u="sng" dirty="0">
                <a:latin typeface="KG Payphone"/>
                <a:cs typeface="KG Payphone"/>
              </a:rPr>
              <a:t>Norsk</a:t>
            </a:r>
          </a:p>
          <a:p>
            <a:pPr algn="ctr"/>
            <a:r>
              <a:rPr lang="nb-NO" sz="1400" dirty="0">
                <a:latin typeface="KG Payphone"/>
                <a:cs typeface="KG Payphone"/>
              </a:rPr>
              <a:t>Lesing av høyfrekvente ord</a:t>
            </a:r>
          </a:p>
          <a:p>
            <a:pPr algn="ctr"/>
            <a:r>
              <a:rPr lang="nb-NO" sz="1400" dirty="0">
                <a:latin typeface="KG Payphone"/>
                <a:cs typeface="KG Payphone"/>
              </a:rPr>
              <a:t>Skriveoppgaver</a:t>
            </a:r>
          </a:p>
          <a:p>
            <a:pPr algn="ctr"/>
            <a:r>
              <a:rPr lang="nb-NO" sz="1400" dirty="0">
                <a:latin typeface="KG Payphone"/>
                <a:cs typeface="KG Payphone"/>
              </a:rPr>
              <a:t>Dramatisering av eventyr</a:t>
            </a:r>
          </a:p>
          <a:p>
            <a:pPr algn="ctr"/>
            <a:endParaRPr lang="nb-NO" sz="1400" dirty="0">
              <a:latin typeface="KG Payphone"/>
              <a:cs typeface="KG Payphone"/>
            </a:endParaRPr>
          </a:p>
          <a:p>
            <a:pPr algn="ctr"/>
            <a:r>
              <a:rPr lang="nb-NO" sz="1400" b="1" u="sng" dirty="0">
                <a:latin typeface="KG Payphone"/>
                <a:cs typeface="KG Payphone"/>
              </a:rPr>
              <a:t>Matematikk</a:t>
            </a:r>
          </a:p>
          <a:p>
            <a:pPr algn="ctr"/>
            <a:endParaRPr lang="nb-NO" sz="1400" b="1" dirty="0">
              <a:latin typeface="KG Payphone"/>
              <a:cs typeface="KG Payphone"/>
            </a:endParaRPr>
          </a:p>
          <a:p>
            <a:pPr algn="ctr"/>
            <a:endParaRPr lang="nb-NO" sz="1400" b="1" dirty="0">
              <a:latin typeface="KG Payphone"/>
              <a:cs typeface="KG Payphone"/>
            </a:endParaRPr>
          </a:p>
        </p:txBody>
      </p:sp>
      <p:sp>
        <p:nvSpPr>
          <p:cNvPr id="17" name="TextBox 16"/>
          <p:cNvSpPr txBox="1"/>
          <p:nvPr/>
        </p:nvSpPr>
        <p:spPr>
          <a:xfrm>
            <a:off x="4170396" y="3325296"/>
            <a:ext cx="1608104" cy="3539430"/>
          </a:xfrm>
          <a:prstGeom prst="rect">
            <a:avLst/>
          </a:prstGeom>
          <a:noFill/>
        </p:spPr>
        <p:txBody>
          <a:bodyPr wrap="square" rtlCol="0">
            <a:spAutoFit/>
          </a:bodyPr>
          <a:lstStyle/>
          <a:p>
            <a:pPr algn="ctr"/>
            <a:r>
              <a:rPr lang="nb-NO" sz="1400" b="1" u="sng" dirty="0">
                <a:latin typeface="KG Payphone"/>
                <a:cs typeface="KG Payphone"/>
              </a:rPr>
              <a:t>Samling</a:t>
            </a:r>
          </a:p>
          <a:p>
            <a:pPr algn="ctr"/>
            <a:r>
              <a:rPr lang="nb-NO" sz="1400" dirty="0">
                <a:latin typeface="KG Payphone"/>
                <a:cs typeface="KG Payphone"/>
              </a:rPr>
              <a:t>Dagen i dag på engelsk og norsk</a:t>
            </a:r>
          </a:p>
          <a:p>
            <a:pPr algn="ctr"/>
            <a:r>
              <a:rPr lang="nb-NO" sz="1400" b="1" u="sng" dirty="0">
                <a:latin typeface="KG Payphone"/>
                <a:cs typeface="KG Payphone"/>
              </a:rPr>
              <a:t>Norsk</a:t>
            </a:r>
          </a:p>
          <a:p>
            <a:pPr algn="ctr"/>
            <a:r>
              <a:rPr lang="nb-NO" sz="1400" dirty="0" err="1">
                <a:latin typeface="KG Payphone"/>
                <a:cs typeface="KG Payphone"/>
              </a:rPr>
              <a:t>Eventyrlesing</a:t>
            </a:r>
            <a:endParaRPr lang="nb-NO" sz="1400" dirty="0">
              <a:latin typeface="KG Payphone"/>
              <a:cs typeface="KG Payphone"/>
            </a:endParaRPr>
          </a:p>
          <a:p>
            <a:pPr algn="ctr"/>
            <a:endParaRPr lang="nb-NO" sz="1400" dirty="0">
              <a:latin typeface="KG Payphone"/>
              <a:cs typeface="KG Payphone"/>
            </a:endParaRPr>
          </a:p>
          <a:p>
            <a:pPr algn="ctr"/>
            <a:r>
              <a:rPr lang="nb-NO" sz="1400" b="1" u="sng" dirty="0">
                <a:latin typeface="KG Payphone"/>
                <a:cs typeface="KG Payphone"/>
              </a:rPr>
              <a:t>Engelsk</a:t>
            </a:r>
          </a:p>
          <a:p>
            <a:pPr algn="ctr"/>
            <a:r>
              <a:rPr lang="nb-NO" sz="1400" dirty="0" err="1">
                <a:latin typeface="KG Payphone"/>
                <a:cs typeface="KG Payphone"/>
              </a:rPr>
              <a:t>Colours</a:t>
            </a:r>
            <a:endParaRPr lang="nb-NO" sz="1400" dirty="0">
              <a:latin typeface="KG Payphone"/>
              <a:cs typeface="KG Payphone"/>
            </a:endParaRPr>
          </a:p>
          <a:p>
            <a:pPr algn="ctr"/>
            <a:endParaRPr lang="nb-NO" sz="1400" dirty="0">
              <a:latin typeface="KG Payphone"/>
              <a:cs typeface="KG Payphone"/>
            </a:endParaRPr>
          </a:p>
          <a:p>
            <a:pPr algn="ctr"/>
            <a:r>
              <a:rPr lang="nb-NO" sz="1400" b="1" u="sng" dirty="0" err="1">
                <a:latin typeface="KG Payphone"/>
                <a:cs typeface="KG Payphone"/>
              </a:rPr>
              <a:t>Krle</a:t>
            </a:r>
            <a:r>
              <a:rPr lang="nb-NO" sz="1400" b="1" u="sng" dirty="0">
                <a:latin typeface="KG Payphone"/>
                <a:cs typeface="KG Payphone"/>
              </a:rPr>
              <a:t>  </a:t>
            </a:r>
          </a:p>
          <a:p>
            <a:pPr algn="ctr"/>
            <a:r>
              <a:rPr lang="nb-NO" sz="1400" dirty="0" err="1">
                <a:latin typeface="KG Payphone"/>
                <a:cs typeface="KG Payphone"/>
              </a:rPr>
              <a:t>Olweusmøte</a:t>
            </a:r>
            <a:r>
              <a:rPr lang="nb-NO" sz="1400" dirty="0">
                <a:latin typeface="KG Payphone"/>
                <a:cs typeface="KG Payphone"/>
              </a:rPr>
              <a:t>: stoppregelen og toleranse</a:t>
            </a:r>
          </a:p>
          <a:p>
            <a:pPr algn="ctr"/>
            <a:endParaRPr lang="nb-NO" sz="1400" b="1" u="sng" dirty="0">
              <a:latin typeface="KG Payphone"/>
              <a:cs typeface="KG Payphone"/>
            </a:endParaRPr>
          </a:p>
          <a:p>
            <a:pPr algn="ctr"/>
            <a:endParaRPr lang="nb-NO" sz="1400" b="1" u="sng" dirty="0">
              <a:latin typeface="KG Payphone"/>
              <a:cs typeface="KG Payphone"/>
            </a:endParaRPr>
          </a:p>
          <a:p>
            <a:pPr algn="ctr"/>
            <a:endParaRPr lang="nb-NO" sz="1400" b="1" u="sng" dirty="0">
              <a:latin typeface="KG Payphone"/>
              <a:cs typeface="KG Payphone"/>
            </a:endParaRPr>
          </a:p>
        </p:txBody>
      </p:sp>
      <p:sp>
        <p:nvSpPr>
          <p:cNvPr id="18" name="TextBox 17"/>
          <p:cNvSpPr txBox="1"/>
          <p:nvPr/>
        </p:nvSpPr>
        <p:spPr>
          <a:xfrm>
            <a:off x="5953125" y="3320829"/>
            <a:ext cx="1608104" cy="2677656"/>
          </a:xfrm>
          <a:prstGeom prst="rect">
            <a:avLst/>
          </a:prstGeom>
          <a:noFill/>
        </p:spPr>
        <p:txBody>
          <a:bodyPr wrap="square" rtlCol="0">
            <a:spAutoFit/>
          </a:bodyPr>
          <a:lstStyle/>
          <a:p>
            <a:pPr algn="ctr"/>
            <a:r>
              <a:rPr lang="nb-NO" sz="1400" b="1" u="sng" dirty="0">
                <a:latin typeface="KG Payphone"/>
                <a:cs typeface="KG Payphone"/>
              </a:rPr>
              <a:t>Samling</a:t>
            </a:r>
          </a:p>
          <a:p>
            <a:pPr algn="ctr"/>
            <a:r>
              <a:rPr lang="nb-NO" sz="1400" dirty="0">
                <a:latin typeface="KG Payphone"/>
                <a:cs typeface="KG Payphone"/>
              </a:rPr>
              <a:t>Dagen i dag på engelsk og norsk</a:t>
            </a:r>
          </a:p>
          <a:p>
            <a:pPr algn="ctr"/>
            <a:endParaRPr lang="nb-NO" sz="1400" dirty="0">
              <a:latin typeface="KG Payphone"/>
              <a:cs typeface="KG Payphone"/>
            </a:endParaRPr>
          </a:p>
          <a:p>
            <a:pPr algn="ctr"/>
            <a:r>
              <a:rPr lang="nb-NO" sz="1400" b="1" u="sng" dirty="0">
                <a:latin typeface="KG Payphone"/>
                <a:cs typeface="KG Payphone"/>
              </a:rPr>
              <a:t>Norsk</a:t>
            </a:r>
          </a:p>
          <a:p>
            <a:pPr algn="ctr"/>
            <a:r>
              <a:rPr lang="nb-NO" sz="1400" dirty="0">
                <a:latin typeface="KG Payphone"/>
                <a:cs typeface="KG Payphone"/>
              </a:rPr>
              <a:t>Randi Mossing leser for oss</a:t>
            </a:r>
          </a:p>
          <a:p>
            <a:pPr algn="ctr"/>
            <a:endParaRPr lang="nb-NO" sz="1400" dirty="0">
              <a:latin typeface="KG Payphone"/>
              <a:cs typeface="KG Payphone"/>
            </a:endParaRPr>
          </a:p>
          <a:p>
            <a:pPr algn="ctr"/>
            <a:r>
              <a:rPr lang="nb-NO" sz="1400" b="1" u="sng" dirty="0">
                <a:latin typeface="KG Payphone"/>
                <a:cs typeface="KG Payphone"/>
              </a:rPr>
              <a:t>Kunst og håndverk</a:t>
            </a:r>
          </a:p>
          <a:p>
            <a:pPr algn="ctr"/>
            <a:r>
              <a:rPr lang="nb-NO" sz="1400" dirty="0">
                <a:latin typeface="KG Payphone"/>
                <a:cs typeface="KG Payphone"/>
              </a:rPr>
              <a:t>Tegning og maling </a:t>
            </a:r>
            <a:r>
              <a:rPr lang="nb-NO" sz="1400">
                <a:latin typeface="KG Payphone"/>
                <a:cs typeface="KG Payphone"/>
              </a:rPr>
              <a:t>til eventyrene</a:t>
            </a:r>
            <a:endParaRPr lang="nb-NO" sz="1400" dirty="0">
              <a:latin typeface="KG Payphone"/>
              <a:cs typeface="KG Payphone"/>
            </a:endParaRPr>
          </a:p>
          <a:p>
            <a:pPr algn="ctr"/>
            <a:endParaRPr lang="nb-NO" sz="1400" dirty="0">
              <a:latin typeface="KG Payphone"/>
              <a:cs typeface="KG Payphone"/>
            </a:endParaRPr>
          </a:p>
        </p:txBody>
      </p:sp>
      <p:sp>
        <p:nvSpPr>
          <p:cNvPr id="19" name="TextBox 18"/>
          <p:cNvSpPr txBox="1"/>
          <p:nvPr/>
        </p:nvSpPr>
        <p:spPr>
          <a:xfrm>
            <a:off x="7752280" y="3322318"/>
            <a:ext cx="1608104" cy="2677656"/>
          </a:xfrm>
          <a:prstGeom prst="rect">
            <a:avLst/>
          </a:prstGeom>
          <a:noFill/>
        </p:spPr>
        <p:txBody>
          <a:bodyPr wrap="square" rtlCol="0">
            <a:spAutoFit/>
          </a:bodyPr>
          <a:lstStyle/>
          <a:p>
            <a:pPr algn="ctr"/>
            <a:r>
              <a:rPr lang="nb-NO" sz="1400" b="1" u="sng" dirty="0">
                <a:latin typeface="KG Payphone"/>
                <a:cs typeface="KG Payphone"/>
              </a:rPr>
              <a:t>Samling</a:t>
            </a:r>
          </a:p>
          <a:p>
            <a:pPr algn="ctr"/>
            <a:r>
              <a:rPr lang="nb-NO" sz="1400" dirty="0">
                <a:latin typeface="KG Payphone"/>
                <a:cs typeface="KG Payphone"/>
              </a:rPr>
              <a:t>Dagen i dag på engelsk og norsk</a:t>
            </a:r>
          </a:p>
          <a:p>
            <a:pPr algn="ctr"/>
            <a:endParaRPr lang="nb-NO" sz="1400" b="1" dirty="0">
              <a:latin typeface="KG Payphone"/>
              <a:cs typeface="KG Payphone"/>
            </a:endParaRPr>
          </a:p>
          <a:p>
            <a:pPr algn="ctr"/>
            <a:r>
              <a:rPr lang="nb-NO" sz="1400" b="1" u="sng" dirty="0">
                <a:latin typeface="KG Payphone"/>
                <a:cs typeface="KG Payphone"/>
              </a:rPr>
              <a:t>Bokuke avslutning</a:t>
            </a:r>
          </a:p>
          <a:p>
            <a:pPr algn="ctr"/>
            <a:r>
              <a:rPr lang="nb-NO" sz="1400" dirty="0">
                <a:latin typeface="KG Payphone"/>
                <a:cs typeface="KG Payphone"/>
              </a:rPr>
              <a:t>I Allrommet</a:t>
            </a:r>
          </a:p>
          <a:p>
            <a:pPr algn="ctr"/>
            <a:endParaRPr lang="nb-NO" sz="1400" dirty="0">
              <a:latin typeface="KG Payphone"/>
              <a:cs typeface="KG Payphone"/>
            </a:endParaRPr>
          </a:p>
          <a:p>
            <a:pPr algn="ctr"/>
            <a:r>
              <a:rPr lang="nb-NO" sz="1400" b="1" u="sng" dirty="0">
                <a:latin typeface="KG Payphone"/>
                <a:cs typeface="KG Payphone"/>
              </a:rPr>
              <a:t>Gym:</a:t>
            </a:r>
          </a:p>
          <a:p>
            <a:pPr algn="ctr"/>
            <a:r>
              <a:rPr lang="nb-NO" sz="1400" dirty="0" err="1">
                <a:latin typeface="KG Payphone"/>
                <a:cs typeface="KG Payphone"/>
              </a:rPr>
              <a:t>Innegym</a:t>
            </a:r>
            <a:r>
              <a:rPr lang="nb-NO" sz="1400" dirty="0">
                <a:latin typeface="KG Payphone"/>
                <a:cs typeface="KG Payphone"/>
              </a:rPr>
              <a:t>. Ta med gymtøy og ting til dusjing</a:t>
            </a:r>
          </a:p>
          <a:p>
            <a:pPr algn="ctr"/>
            <a:endParaRPr lang="nb-NO" sz="1400" dirty="0">
              <a:latin typeface="KG Payphone"/>
              <a:cs typeface="KG Payphone"/>
            </a:endParaRPr>
          </a:p>
        </p:txBody>
      </p:sp>
      <p:sp>
        <p:nvSpPr>
          <p:cNvPr id="2" name="TekstSylinder 1">
            <a:extLst>
              <a:ext uri="{FF2B5EF4-FFF2-40B4-BE49-F238E27FC236}">
                <a16:creationId xmlns:a16="http://schemas.microsoft.com/office/drawing/2014/main" id="{690F4933-DFC9-4E2F-8327-20BC22ADE970}"/>
              </a:ext>
            </a:extLst>
          </p:cNvPr>
          <p:cNvSpPr txBox="1"/>
          <p:nvPr/>
        </p:nvSpPr>
        <p:spPr>
          <a:xfrm>
            <a:off x="6267450" y="1209517"/>
            <a:ext cx="2952750" cy="1323439"/>
          </a:xfrm>
          <a:prstGeom prst="rect">
            <a:avLst/>
          </a:prstGeom>
          <a:noFill/>
        </p:spPr>
        <p:txBody>
          <a:bodyPr wrap="square" rtlCol="0">
            <a:spAutoFit/>
          </a:bodyPr>
          <a:lstStyle/>
          <a:p>
            <a:r>
              <a:rPr lang="nb-NO" sz="1600" dirty="0"/>
              <a:t>1-4 trinn skal ha bokuke denne uken og temaet er eventyr og Verdensarv.  Vi skal jobbe klassevis og felles. Randi Mossing leser for elevene for torsdag.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lide23.jpg"/>
          <p:cNvPicPr>
            <a:picLocks noChangeAspect="1"/>
          </p:cNvPicPr>
          <p:nvPr/>
        </p:nvPicPr>
        <p:blipFill>
          <a:blip r:embed="rId2"/>
          <a:stretch>
            <a:fillRect/>
          </a:stretch>
        </p:blipFill>
        <p:spPr>
          <a:xfrm>
            <a:off x="0" y="-76200"/>
            <a:ext cx="9906000" cy="6858000"/>
          </a:xfrm>
          <a:prstGeom prst="rect">
            <a:avLst/>
          </a:prstGeom>
        </p:spPr>
      </p:pic>
      <p:sp>
        <p:nvSpPr>
          <p:cNvPr id="14" name="TextBox 13"/>
          <p:cNvSpPr txBox="1"/>
          <p:nvPr/>
        </p:nvSpPr>
        <p:spPr>
          <a:xfrm>
            <a:off x="1351456" y="518746"/>
            <a:ext cx="3030044" cy="492443"/>
          </a:xfrm>
          <a:prstGeom prst="rect">
            <a:avLst/>
          </a:prstGeom>
          <a:noFill/>
        </p:spPr>
        <p:txBody>
          <a:bodyPr wrap="square" rtlCol="0">
            <a:spAutoFit/>
          </a:bodyPr>
          <a:lstStyle/>
          <a:p>
            <a:pPr algn="ctr"/>
            <a:r>
              <a:rPr lang="nb-NO" sz="2600" dirty="0" err="1">
                <a:latin typeface="KG Blank Space Sketch"/>
                <a:cs typeface="KG Blank Space Sketch"/>
              </a:rPr>
              <a:t>Leselekse</a:t>
            </a:r>
            <a:endParaRPr lang="nb-NO" sz="2600" dirty="0">
              <a:latin typeface="KG Blank Space Sketch"/>
              <a:cs typeface="KG Blank Space Sketch"/>
            </a:endParaRPr>
          </a:p>
        </p:txBody>
      </p:sp>
      <p:sp>
        <p:nvSpPr>
          <p:cNvPr id="16" name="TextBox 15"/>
          <p:cNvSpPr txBox="1"/>
          <p:nvPr/>
        </p:nvSpPr>
        <p:spPr>
          <a:xfrm>
            <a:off x="6269035" y="423496"/>
            <a:ext cx="2488885" cy="584775"/>
          </a:xfrm>
          <a:prstGeom prst="rect">
            <a:avLst/>
          </a:prstGeom>
          <a:noFill/>
        </p:spPr>
        <p:txBody>
          <a:bodyPr wrap="square" rtlCol="0">
            <a:spAutoFit/>
          </a:bodyPr>
          <a:lstStyle/>
          <a:p>
            <a:pPr algn="ctr"/>
            <a:r>
              <a:rPr lang="nb-NO" sz="3200" dirty="0">
                <a:latin typeface="KG Eyes Wide Open"/>
                <a:cs typeface="KG Eyes Wide Open"/>
              </a:rPr>
              <a:t>Diverse info</a:t>
            </a:r>
          </a:p>
        </p:txBody>
      </p:sp>
      <p:sp>
        <p:nvSpPr>
          <p:cNvPr id="17" name="TextBox 16"/>
          <p:cNvSpPr txBox="1"/>
          <p:nvPr/>
        </p:nvSpPr>
        <p:spPr>
          <a:xfrm>
            <a:off x="662577" y="1208710"/>
            <a:ext cx="3925298" cy="4247317"/>
          </a:xfrm>
          <a:prstGeom prst="rect">
            <a:avLst/>
          </a:prstGeom>
          <a:noFill/>
        </p:spPr>
        <p:txBody>
          <a:bodyPr wrap="square" rtlCol="0">
            <a:spAutoFit/>
          </a:bodyPr>
          <a:lstStyle/>
          <a:p>
            <a:pPr algn="ctr"/>
            <a:r>
              <a:rPr lang="nb-NO" dirty="0">
                <a:latin typeface="KG Payphone"/>
                <a:cs typeface="KG Payphone"/>
              </a:rPr>
              <a:t>Vi har samme </a:t>
            </a:r>
            <a:r>
              <a:rPr lang="nb-NO" dirty="0" err="1">
                <a:latin typeface="KG Payphone"/>
                <a:cs typeface="KG Payphone"/>
              </a:rPr>
              <a:t>leselekse</a:t>
            </a:r>
            <a:r>
              <a:rPr lang="nb-NO" dirty="0">
                <a:latin typeface="KG Payphone"/>
                <a:cs typeface="KG Payphone"/>
              </a:rPr>
              <a:t> denne uka, </a:t>
            </a:r>
            <a:r>
              <a:rPr lang="nb-NO" b="1" dirty="0">
                <a:latin typeface="KG Payphone"/>
                <a:cs typeface="KG Payphone"/>
              </a:rPr>
              <a:t>Den syvende far i huset</a:t>
            </a:r>
            <a:r>
              <a:rPr lang="nb-NO" dirty="0">
                <a:latin typeface="KG Payphone"/>
                <a:cs typeface="KG Payphone"/>
              </a:rPr>
              <a:t>. Noen elever skal øve på hele eventyret mens andre skal øve på deler av det, se nøye på leksa etter hva barnet skal lese. En voksen kan gjerne lese resten av eventyret mens barnet leser sin del slik at det blir mer flyt og sammenheng.  Vi fokuserer på å lese med innlevelse denne uka.  </a:t>
            </a:r>
          </a:p>
          <a:p>
            <a:pPr algn="ctr"/>
            <a:endParaRPr lang="nb-NO" dirty="0">
              <a:latin typeface="KG Payphone"/>
              <a:cs typeface="KG Payphone"/>
            </a:endParaRPr>
          </a:p>
          <a:p>
            <a:pPr algn="ctr"/>
            <a:r>
              <a:rPr lang="nb-NO" dirty="0">
                <a:latin typeface="KG Payphone"/>
                <a:cs typeface="KG Payphone"/>
              </a:rPr>
              <a:t>En av lesegruppene skal lese eventyr for yngre elever på onsdag og to av lesegruppene vil bli lest for av en voksen.</a:t>
            </a:r>
          </a:p>
          <a:p>
            <a:pPr algn="ctr"/>
            <a:endParaRPr lang="nb-NO" dirty="0">
              <a:latin typeface="KG Payphone"/>
              <a:cs typeface="KG Payphone"/>
            </a:endParaRPr>
          </a:p>
        </p:txBody>
      </p:sp>
      <p:sp>
        <p:nvSpPr>
          <p:cNvPr id="18" name="TextBox 17"/>
          <p:cNvSpPr txBox="1"/>
          <p:nvPr/>
        </p:nvSpPr>
        <p:spPr>
          <a:xfrm>
            <a:off x="5298077" y="1208710"/>
            <a:ext cx="3972923" cy="2862322"/>
          </a:xfrm>
          <a:prstGeom prst="rect">
            <a:avLst/>
          </a:prstGeom>
          <a:noFill/>
        </p:spPr>
        <p:txBody>
          <a:bodyPr wrap="square" rtlCol="0">
            <a:spAutoFit/>
          </a:bodyPr>
          <a:lstStyle/>
          <a:p>
            <a:pPr algn="ctr"/>
            <a:r>
              <a:rPr lang="nb-NO" dirty="0">
                <a:latin typeface="KG Payphone"/>
                <a:cs typeface="KG Payphone"/>
              </a:rPr>
              <a:t>Helsesykepleier Louise </a:t>
            </a:r>
            <a:r>
              <a:rPr lang="nb-NO" dirty="0" err="1">
                <a:latin typeface="KG Payphone"/>
                <a:cs typeface="KG Payphone"/>
              </a:rPr>
              <a:t>Højsgård</a:t>
            </a:r>
            <a:r>
              <a:rPr lang="nb-NO" dirty="0">
                <a:latin typeface="KG Payphone"/>
                <a:cs typeface="KG Payphone"/>
              </a:rPr>
              <a:t> Sørensen kommer for å måle høyde og vekt på 3.trinn denne uka.  </a:t>
            </a:r>
          </a:p>
          <a:p>
            <a:pPr algn="ctr"/>
            <a:endParaRPr lang="nb-NO" dirty="0">
              <a:latin typeface="KG Payphone"/>
              <a:cs typeface="KG Payphone"/>
            </a:endParaRPr>
          </a:p>
          <a:p>
            <a:pPr algn="ctr"/>
            <a:r>
              <a:rPr lang="nb-NO" dirty="0">
                <a:latin typeface="KG Payphone"/>
                <a:cs typeface="KG Payphone"/>
              </a:rPr>
              <a:t>Det er lurt å ha innesko. Brannalarmen har gått flere ganger i det siste pga. arbeider på skolekjøkkenet og noen har erfart at det er kjedelig (og kaldt) å løpe ut på sokkelesten. Og kaldere blir det utover høsten og vinteren…</a:t>
            </a:r>
          </a:p>
        </p:txBody>
      </p:sp>
      <p:sp>
        <p:nvSpPr>
          <p:cNvPr id="19" name="TextBox 18"/>
          <p:cNvSpPr txBox="1"/>
          <p:nvPr/>
        </p:nvSpPr>
        <p:spPr>
          <a:xfrm>
            <a:off x="5727697" y="5646898"/>
            <a:ext cx="3305178" cy="584776"/>
          </a:xfrm>
          <a:prstGeom prst="rect">
            <a:avLst/>
          </a:prstGeom>
          <a:noFill/>
        </p:spPr>
        <p:txBody>
          <a:bodyPr wrap="square" rtlCol="0">
            <a:spAutoFit/>
          </a:bodyPr>
          <a:lstStyle/>
          <a:p>
            <a:pPr algn="ctr"/>
            <a:r>
              <a:rPr lang="nb-NO" sz="3200" dirty="0">
                <a:effectLst>
                  <a:glow rad="152400">
                    <a:schemeClr val="bg1"/>
                  </a:glow>
                </a:effectLst>
                <a:latin typeface="KG Eyes Wide Open"/>
                <a:cs typeface="KG Eyes Wide Open"/>
              </a:rPr>
              <a:t>Vennlig hilsen…</a:t>
            </a:r>
          </a:p>
        </p:txBody>
      </p:sp>
      <p:sp>
        <p:nvSpPr>
          <p:cNvPr id="20" name="TextBox 19"/>
          <p:cNvSpPr txBox="1"/>
          <p:nvPr/>
        </p:nvSpPr>
        <p:spPr>
          <a:xfrm>
            <a:off x="6523094" y="6202918"/>
            <a:ext cx="2526874" cy="369332"/>
          </a:xfrm>
          <a:prstGeom prst="rect">
            <a:avLst/>
          </a:prstGeom>
          <a:noFill/>
        </p:spPr>
        <p:txBody>
          <a:bodyPr wrap="square" rtlCol="0">
            <a:spAutoFit/>
          </a:bodyPr>
          <a:lstStyle/>
          <a:p>
            <a:pPr algn="ctr"/>
            <a:r>
              <a:rPr lang="nb-NO" b="1" dirty="0">
                <a:latin typeface="KG Payphone"/>
                <a:cs typeface="KG Payphone"/>
              </a:rPr>
              <a:t>Katrine og Merethe</a:t>
            </a:r>
          </a:p>
        </p:txBody>
      </p:sp>
      <p:pic>
        <p:nvPicPr>
          <p:cNvPr id="2" name="Bilde 1">
            <a:extLst>
              <a:ext uri="{FF2B5EF4-FFF2-40B4-BE49-F238E27FC236}">
                <a16:creationId xmlns:a16="http://schemas.microsoft.com/office/drawing/2014/main" id="{7B06075D-DCD5-43D5-BE8B-6D813FE4772D}"/>
              </a:ext>
            </a:extLst>
          </p:cNvPr>
          <p:cNvPicPr>
            <a:picLocks noChangeAspect="1"/>
          </p:cNvPicPr>
          <p:nvPr/>
        </p:nvPicPr>
        <p:blipFill>
          <a:blip r:embed="rId3"/>
          <a:stretch>
            <a:fillRect/>
          </a:stretch>
        </p:blipFill>
        <p:spPr>
          <a:xfrm>
            <a:off x="1447799" y="5166612"/>
            <a:ext cx="2182313" cy="122618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13143</TotalTime>
  <Words>365</Words>
  <Application>Microsoft Office PowerPoint</Application>
  <PresentationFormat>A4 (210 x 297 mm)</PresentationFormat>
  <Paragraphs>66</Paragraphs>
  <Slides>2</Slides>
  <Notes>0</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Arial</vt:lpstr>
      <vt:lpstr>Calibri</vt:lpstr>
      <vt:lpstr>KG Blank Space Sketch</vt:lpstr>
      <vt:lpstr>KG Eyes Wide Open</vt:lpstr>
      <vt:lpstr>KG Payphone</vt:lpstr>
      <vt:lpstr>Office Theme</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Erin Kristoffersen</dc:creator>
  <cp:lastModifiedBy>Katrine Fuglesteg</cp:lastModifiedBy>
  <cp:revision>59</cp:revision>
  <cp:lastPrinted>2019-09-12T13:09:11Z</cp:lastPrinted>
  <dcterms:created xsi:type="dcterms:W3CDTF">2015-08-23T05:34:14Z</dcterms:created>
  <dcterms:modified xsi:type="dcterms:W3CDTF">2019-09-26T13:06:53Z</dcterms:modified>
</cp:coreProperties>
</file>