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tel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fatter og dato"/>
          <p:cNvSpPr txBox="1"/>
          <p:nvPr>
            <p:ph type="body" sz="quarter" idx="21" hasCustomPrompt="1"/>
          </p:nvPr>
        </p:nvSpPr>
        <p:spPr>
          <a:xfrm>
            <a:off x="1219200" y="1917700"/>
            <a:ext cx="21945600" cy="706628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Forfatter og dato</a:t>
            </a:r>
          </a:p>
        </p:txBody>
      </p:sp>
      <p:sp>
        <p:nvSpPr>
          <p:cNvPr id="12" name="Brødtekst nivå én…"/>
          <p:cNvSpPr txBox="1"/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Presentasjonsundertittel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sjonstittel"/>
          <p:cNvSpPr txBox="1"/>
          <p:nvPr>
            <p:ph type="title" hasCustomPrompt="1"/>
          </p:nvPr>
        </p:nvSpPr>
        <p:spPr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Presentasjonstittel</a:t>
            </a:r>
          </a:p>
        </p:txBody>
      </p:sp>
      <p:sp>
        <p:nvSpPr>
          <p:cNvPr id="1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elding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ødtekst nivå én…"/>
          <p:cNvSpPr txBox="1"/>
          <p:nvPr>
            <p:ph type="body" sz="half" idx="1" hasCustomPrompt="1"/>
          </p:nvPr>
        </p:nvSpPr>
        <p:spPr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Melding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a, stor">
    <p:bg>
      <p:bgPr>
        <a:solidFill>
          <a:srgbClr val="FFC6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rødtekst nivå én…"/>
          <p:cNvSpPr txBox="1"/>
          <p:nvPr>
            <p:ph type="body" idx="1" hasCustomPrompt="1"/>
          </p:nvPr>
        </p:nvSpPr>
        <p:spPr>
          <a:xfrm>
            <a:off x="1219200" y="2334623"/>
            <a:ext cx="21945600" cy="76122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b="0" cap="all" spc="-500" sz="50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kta"/>
          <p:cNvSpPr txBox="1"/>
          <p:nvPr>
            <p:ph type="body" sz="quarter" idx="21" hasCustomPrompt="1"/>
          </p:nvPr>
        </p:nvSpPr>
        <p:spPr>
          <a:xfrm>
            <a:off x="1219200" y="9779000"/>
            <a:ext cx="21945599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b="0" cap="all" spc="-32" sz="320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Fakta</a:t>
            </a:r>
          </a:p>
        </p:txBody>
      </p:sp>
      <p:sp>
        <p:nvSpPr>
          <p:cNvPr id="10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itat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rødtekst nivå én…"/>
          <p:cNvSpPr txBox="1"/>
          <p:nvPr>
            <p:ph type="body" sz="half" idx="1" hasCustomPrompt="1"/>
          </p:nvPr>
        </p:nvSpPr>
        <p:spPr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1pPr>
            <a:lvl2pPr marL="431800" indent="254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2pPr>
            <a:lvl3pPr marL="431800" indent="4826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3pPr>
            <a:lvl4pPr marL="431800" indent="9398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4pPr>
            <a:lvl5pPr marL="431800" indent="1397000" defTabSz="825500">
              <a:spcBef>
                <a:spcPts val="0"/>
              </a:spcBef>
              <a:buClrTx/>
              <a:buSzTx/>
              <a:buNone/>
              <a:defRPr b="0" cap="all" sz="14000">
                <a:solidFill>
                  <a:srgbClr val="FFFFFF"/>
                </a:solidFill>
                <a:latin typeface="+mn-lt"/>
                <a:ea typeface="+mn-ea"/>
                <a:cs typeface="+mn-cs"/>
                <a:sym typeface="Druk Medium"/>
              </a:defRPr>
            </a:lvl5pPr>
          </a:lstStyle>
          <a:p>
            <a:pPr/>
            <a:r>
              <a:t>«Kjent sitat»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Kilder"/>
          <p:cNvSpPr txBox="1"/>
          <p:nvPr>
            <p:ph type="body" sz="quarter" idx="21" hasCustomPrompt="1"/>
          </p:nvPr>
        </p:nvSpPr>
        <p:spPr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b="0" cap="all" spc="-32" sz="32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Kilder</a:t>
            </a:r>
          </a:p>
        </p:txBody>
      </p:sp>
      <p:sp>
        <p:nvSpPr>
          <p:cNvPr id="11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95873917_2724x1818.jpg"/>
          <p:cNvSpPr/>
          <p:nvPr>
            <p:ph type="pic" sz="half" idx="21"/>
          </p:nvPr>
        </p:nvSpPr>
        <p:spPr>
          <a:xfrm>
            <a:off x="635000" y="6832600"/>
            <a:ext cx="12877800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496036167_2890x1683.jpg"/>
          <p:cNvSpPr/>
          <p:nvPr>
            <p:ph type="pic" sz="half" idx="22"/>
          </p:nvPr>
        </p:nvSpPr>
        <p:spPr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ilde"/>
          <p:cNvSpPr/>
          <p:nvPr>
            <p:ph type="pic" idx="23"/>
          </p:nvPr>
        </p:nvSpPr>
        <p:spPr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495873917_2724x1818.jpg"/>
          <p:cNvSpPr/>
          <p:nvPr>
            <p:ph type="pic" idx="21"/>
          </p:nvPr>
        </p:nvSpPr>
        <p:spPr>
          <a:xfrm>
            <a:off x="635000" y="-1181110"/>
            <a:ext cx="23114000" cy="154178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2" descr="Picture 12"/>
          <p:cNvPicPr>
            <a:picLocks noChangeAspect="1"/>
          </p:cNvPicPr>
          <p:nvPr/>
        </p:nvPicPr>
        <p:blipFill>
          <a:blip r:embed="rId2">
            <a:alphaModFix amt="85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17" descr="Picture 17"/>
          <p:cNvPicPr>
            <a:picLocks noChangeAspect="1"/>
          </p:cNvPicPr>
          <p:nvPr/>
        </p:nvPicPr>
        <p:blipFill>
          <a:blip r:embed="rId3">
            <a:alphaModFix amt="6000"/>
            <a:extLst/>
          </a:blip>
          <a:stretch>
            <a:fillRect/>
          </a:stretch>
        </p:blipFill>
        <p:spPr>
          <a:xfrm>
            <a:off x="0" y="3023999"/>
            <a:ext cx="12081961" cy="106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8"/>
          <p:cNvSpPr/>
          <p:nvPr/>
        </p:nvSpPr>
        <p:spPr>
          <a:xfrm>
            <a:off x="0" y="-1"/>
            <a:ext cx="24384000" cy="3024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152" name="Titteltekst"/>
          <p:cNvSpPr txBox="1"/>
          <p:nvPr>
            <p:ph type="title"/>
          </p:nvPr>
        </p:nvSpPr>
        <p:spPr>
          <a:xfrm>
            <a:off x="1338470" y="3999402"/>
            <a:ext cx="21707060" cy="3656387"/>
          </a:xfrm>
          <a:prstGeom prst="rect">
            <a:avLst/>
          </a:prstGeom>
        </p:spPr>
        <p:txBody>
          <a:bodyPr lIns="0" tIns="0" rIns="0" bIns="0" anchor="b"/>
          <a:lstStyle>
            <a:lvl1pPr defTabSz="1828800">
              <a:lnSpc>
                <a:spcPct val="90000"/>
              </a:lnSpc>
              <a:defRPr cap="none" spc="0" sz="8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53" name="Brødtekst nivå én…"/>
          <p:cNvSpPr txBox="1"/>
          <p:nvPr>
            <p:ph type="body" sz="quarter" idx="1"/>
          </p:nvPr>
        </p:nvSpPr>
        <p:spPr>
          <a:xfrm>
            <a:off x="1338470" y="8746380"/>
            <a:ext cx="21707060" cy="2507355"/>
          </a:xfrm>
          <a:prstGeom prst="rect">
            <a:avLst/>
          </a:prstGeom>
        </p:spPr>
        <p:txBody>
          <a:bodyPr lIns="0" tIns="0" rIns="0" bIns="0"/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b="0" i="1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indent="457200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b="0" i="1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indent="914400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b="0" i="1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indent="1371600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b="0" i="1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indent="1828800" defTabSz="1828800">
              <a:lnSpc>
                <a:spcPct val="90000"/>
              </a:lnSpc>
              <a:spcBef>
                <a:spcPts val="2000"/>
              </a:spcBef>
              <a:buClrTx/>
              <a:buSzTx/>
              <a:buNone/>
              <a:defRPr b="0" i="1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54" name="Rectangle 6"/>
          <p:cNvSpPr/>
          <p:nvPr/>
        </p:nvSpPr>
        <p:spPr>
          <a:xfrm flipH="1" rot="10800000">
            <a:off x="1338470" y="8077265"/>
            <a:ext cx="3185161" cy="10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pic>
        <p:nvPicPr>
          <p:cNvPr id="15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38471" y="975401"/>
            <a:ext cx="4502308" cy="12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ysbildenummer"/>
          <p:cNvSpPr txBox="1"/>
          <p:nvPr>
            <p:ph type="sldNum" sz="quarter" idx="2"/>
          </p:nvPr>
        </p:nvSpPr>
        <p:spPr>
          <a:xfrm>
            <a:off x="22758899" y="12906320"/>
            <a:ext cx="365096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lnSpc>
                <a:spcPct val="100000"/>
              </a:lnSpc>
              <a:defRPr sz="24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teltekst"/>
          <p:cNvSpPr txBox="1"/>
          <p:nvPr>
            <p:ph type="title"/>
          </p:nvPr>
        </p:nvSpPr>
        <p:spPr>
          <a:xfrm>
            <a:off x="1260004" y="1259997"/>
            <a:ext cx="21863988" cy="2092435"/>
          </a:xfrm>
          <a:prstGeom prst="rect">
            <a:avLst/>
          </a:prstGeom>
        </p:spPr>
        <p:txBody>
          <a:bodyPr lIns="0" tIns="0" rIns="0" bIns="0"/>
          <a:lstStyle>
            <a:lvl1pPr defTabSz="1828800">
              <a:lnSpc>
                <a:spcPct val="90000"/>
              </a:lnSpc>
              <a:defRPr cap="none" spc="0" sz="7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64" name="Brødtekst nivå én…"/>
          <p:cNvSpPr txBox="1"/>
          <p:nvPr>
            <p:ph type="body" idx="1" hasCustomPrompt="1"/>
          </p:nvPr>
        </p:nvSpPr>
        <p:spPr>
          <a:xfrm>
            <a:off x="1260001" y="3892434"/>
            <a:ext cx="21863991" cy="8563566"/>
          </a:xfrm>
          <a:prstGeom prst="rect">
            <a:avLst/>
          </a:prstGeom>
        </p:spPr>
        <p:txBody>
          <a:bodyPr lIns="91439" tIns="91439" rIns="91439" bIns="91439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Clr>
                <a:srgbClr val="4E9F75"/>
              </a:buClr>
              <a:buSzPct val="100000"/>
              <a:buFont typeface="Arial"/>
              <a:buChar char="•"/>
              <a:defRPr b="0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indent="-457200" defTabSz="1828800">
              <a:lnSpc>
                <a:spcPct val="90000"/>
              </a:lnSpc>
              <a:spcBef>
                <a:spcPts val="2000"/>
              </a:spcBef>
              <a:buClr>
                <a:srgbClr val="4E9F75"/>
              </a:buClr>
              <a:buSzPct val="100000"/>
              <a:buFont typeface="Arial"/>
              <a:buChar char="•"/>
              <a:defRPr b="0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indent="-457200" defTabSz="1828800">
              <a:lnSpc>
                <a:spcPct val="90000"/>
              </a:lnSpc>
              <a:spcBef>
                <a:spcPts val="2000"/>
              </a:spcBef>
              <a:buClr>
                <a:srgbClr val="4E9F75"/>
              </a:buClr>
              <a:buSzPct val="100000"/>
              <a:buFont typeface="Arial"/>
              <a:buChar char="•"/>
              <a:defRPr b="0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indent="-457200" defTabSz="1828800">
              <a:lnSpc>
                <a:spcPct val="90000"/>
              </a:lnSpc>
              <a:spcBef>
                <a:spcPts val="2000"/>
              </a:spcBef>
              <a:buClr>
                <a:srgbClr val="4E9F75"/>
              </a:buClr>
              <a:buSzPct val="100000"/>
              <a:buFont typeface="Arial"/>
              <a:buChar char="•"/>
              <a:defRPr b="0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indent="-457200" defTabSz="1828800">
              <a:lnSpc>
                <a:spcPct val="90000"/>
              </a:lnSpc>
              <a:spcBef>
                <a:spcPts val="2000"/>
              </a:spcBef>
              <a:buClr>
                <a:srgbClr val="4E9F75"/>
              </a:buClr>
              <a:buSzPct val="100000"/>
              <a:buFont typeface="Arial"/>
              <a:buChar char="•"/>
              <a:defRPr b="0" sz="48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pPr/>
            <a:r>
              <a:t>Edit Master text styles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002" y="12456000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Lysbildenummer"/>
          <p:cNvSpPr txBox="1"/>
          <p:nvPr>
            <p:ph type="sldNum" sz="quarter" idx="2"/>
          </p:nvPr>
        </p:nvSpPr>
        <p:spPr>
          <a:xfrm>
            <a:off x="22758899" y="12906320"/>
            <a:ext cx="365096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lnSpc>
                <a:spcPct val="100000"/>
              </a:lnSpc>
              <a:defRPr sz="24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bilde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496036167_2890x1683.jpg"/>
          <p:cNvSpPr/>
          <p:nvPr>
            <p:ph type="pic" idx="21"/>
          </p:nvPr>
        </p:nvSpPr>
        <p:spPr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Brødtekst nivå én…"/>
          <p:cNvSpPr txBox="1"/>
          <p:nvPr>
            <p:ph type="body" sz="quarter" idx="1" hasCustomPrompt="1"/>
          </p:nvPr>
        </p:nvSpPr>
        <p:spPr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b="0" spc="-52" sz="5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Presentasjonsundertittel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Presentasjonstittel"/>
          <p:cNvSpPr txBox="1"/>
          <p:nvPr>
            <p:ph type="title" hasCustomPrompt="1"/>
          </p:nvPr>
        </p:nvSpPr>
        <p:spPr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pc="-220" sz="22000">
                <a:solidFill>
                  <a:srgbClr val="FFFFFF"/>
                </a:solidFill>
              </a:defRPr>
            </a:lvl1pPr>
          </a:lstStyle>
          <a:p>
            <a:pPr/>
            <a:r>
              <a:t>Presentasjonstittel</a:t>
            </a:r>
          </a:p>
        </p:txBody>
      </p:sp>
      <p:sp>
        <p:nvSpPr>
          <p:cNvPr id="24" name="Forfatter og dato"/>
          <p:cNvSpPr txBox="1"/>
          <p:nvPr>
            <p:ph type="body" sz="quarter" idx="22" hasCustomPrompt="1"/>
          </p:nvPr>
        </p:nvSpPr>
        <p:spPr>
          <a:xfrm>
            <a:off x="1219200" y="19177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36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Forfatter og dato</a:t>
            </a:r>
          </a:p>
        </p:txBody>
      </p:sp>
      <p:sp>
        <p:nvSpPr>
          <p:cNvPr id="2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bilde alt.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rødtekst nivå én…"/>
          <p:cNvSpPr txBox="1"/>
          <p:nvPr>
            <p:ph type="body" sz="quarter" idx="1" hasCustomPrompt="1"/>
          </p:nvPr>
        </p:nvSpPr>
        <p:spPr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0" spc="-32" sz="3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</a:lstStyle>
          <a:p>
            <a:pPr/>
            <a:r>
              <a:t>Bildetekst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Bilde"/>
          <p:cNvSpPr/>
          <p:nvPr>
            <p:ph type="pic" idx="21"/>
          </p:nvPr>
        </p:nvSpPr>
        <p:spPr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Lysbilde-…"/>
          <p:cNvSpPr txBox="1"/>
          <p:nvPr>
            <p:ph type="title" hasCustomPrompt="1"/>
          </p:nvPr>
        </p:nvSpPr>
        <p:spPr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/>
          <a:p>
            <a:pPr algn="ctr" defTabSz="584200">
              <a:defRPr spc="-220" sz="22000">
                <a:solidFill>
                  <a:srgbClr val="FFD74C"/>
                </a:solidFill>
              </a:defRPr>
            </a:pPr>
            <a:r>
              <a:t>Lysbilde-
tittel</a:t>
            </a:r>
          </a:p>
          <a:p>
            <a:pPr algn="ctr" defTabSz="584200">
              <a:defRPr spc="-220" sz="22000">
                <a:solidFill>
                  <a:srgbClr val="FFD74C"/>
                </a:solidFill>
              </a:defRPr>
            </a:pPr>
            <a:r>
              <a:t/>
            </a:r>
          </a:p>
        </p:txBody>
      </p:sp>
      <p:sp>
        <p:nvSpPr>
          <p:cNvPr id="35" name="Linje"/>
          <p:cNvSpPr/>
          <p:nvPr/>
        </p:nvSpPr>
        <p:spPr>
          <a:xfrm>
            <a:off x="19169012" y="11874500"/>
            <a:ext cx="1549401" cy="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3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rødtekst nivå 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Lysbilde-…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4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ødtekst nivå 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7280"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rødtekst nivå én…"/>
          <p:cNvSpPr txBox="1"/>
          <p:nvPr>
            <p:ph type="body" sz="quarter" idx="1" hasCustomPrompt="1"/>
          </p:nvPr>
        </p:nvSpPr>
        <p:spPr>
          <a:xfrm>
            <a:off x="1019986" y="6311391"/>
            <a:ext cx="8356601" cy="6184901"/>
          </a:xfrm>
          <a:prstGeom prst="rect">
            <a:avLst/>
          </a:prstGeom>
        </p:spPr>
        <p:txBody>
          <a:bodyPr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Rektangel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cap="all" sz="3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</a:p>
        </p:txBody>
      </p:sp>
      <p:sp>
        <p:nvSpPr>
          <p:cNvPr id="62" name="Læringsbrett"/>
          <p:cNvSpPr txBox="1"/>
          <p:nvPr>
            <p:ph type="body" sz="quarter" idx="21" hasCustomPrompt="1"/>
          </p:nvPr>
        </p:nvSpPr>
        <p:spPr>
          <a:xfrm>
            <a:off x="1219200" y="1571393"/>
            <a:ext cx="8356600" cy="19511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b="0" cap="all" sz="8000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pPr/>
            <a:r>
              <a:t>Forfatter og dato</a:t>
            </a:r>
          </a:p>
        </p:txBody>
      </p:sp>
      <p:grpSp>
        <p:nvGrpSpPr>
          <p:cNvPr id="65" name="Bilde"/>
          <p:cNvGrpSpPr/>
          <p:nvPr/>
        </p:nvGrpSpPr>
        <p:grpSpPr>
          <a:xfrm>
            <a:off x="11114513" y="1986854"/>
            <a:ext cx="12975374" cy="8811116"/>
            <a:chOff x="0" y="0"/>
            <a:chExt cx="12975373" cy="8811115"/>
          </a:xfrm>
        </p:grpSpPr>
        <p:pic>
          <p:nvPicPr>
            <p:cNvPr id="64" name="Bilde" descr="Bild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721374" cy="84809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" name="Bilde" descr="Bild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975374" cy="8811116"/>
            </a:xfrm>
            <a:prstGeom prst="rect">
              <a:avLst/>
            </a:prstGeom>
            <a:effectLst/>
          </p:spPr>
        </p:pic>
      </p:grpSp>
      <p:sp>
        <p:nvSpPr>
          <p:cNvPr id="6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ndeling">
    <p:bg>
      <p:bgPr>
        <a:solidFill>
          <a:srgbClr val="00B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nndelingstittel"/>
          <p:cNvSpPr txBox="1"/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>
              <a:defRPr spc="0" sz="14000">
                <a:solidFill>
                  <a:srgbClr val="FFFFFF"/>
                </a:solidFill>
              </a:defRPr>
            </a:lvl1pPr>
          </a:lstStyle>
          <a:p>
            <a:pPr/>
            <a:r>
              <a:t>Inndelingstittel</a:t>
            </a:r>
          </a:p>
        </p:txBody>
      </p:sp>
      <p:sp>
        <p:nvSpPr>
          <p:cNvPr id="7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ysbilde-…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8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gsorden">
    <p:bg>
      <p:bgPr>
        <a:solidFill>
          <a:srgbClr val="FFC6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agsordentit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40" sz="14000">
                <a:solidFill>
                  <a:srgbClr val="FFFFFF"/>
                </a:solidFill>
              </a:defRPr>
            </a:lvl1pPr>
          </a:lstStyle>
          <a:p>
            <a:pPr/>
            <a:r>
              <a:t>Dagsordentittel</a:t>
            </a:r>
          </a:p>
        </p:txBody>
      </p:sp>
      <p:sp>
        <p:nvSpPr>
          <p:cNvPr id="90" name="Brødtekst nivå én…"/>
          <p:cNvSpPr txBox="1"/>
          <p:nvPr>
            <p:ph type="body" idx="1" hasCustomPrompt="1"/>
          </p:nvPr>
        </p:nvSpPr>
        <p:spPr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pc="-53" sz="5400">
                <a:solidFill>
                  <a:srgbClr val="000000"/>
                </a:solidFill>
              </a:defRPr>
            </a:lvl5pPr>
          </a:lstStyle>
          <a:p>
            <a:pPr/>
            <a:r>
              <a:t>Dagens emner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rødtekst nivå én…"/>
          <p:cNvSpPr txBox="1"/>
          <p:nvPr>
            <p:ph type="body" idx="1" hasCustomPrompt="1"/>
          </p:nvPr>
        </p:nvSpPr>
        <p:spPr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Lysbilde-…"/>
          <p:cNvSpPr txBox="1"/>
          <p:nvPr>
            <p:ph type="title" hasCustomPrompt="1"/>
          </p:nvPr>
        </p:nvSpPr>
        <p:spPr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4" name="Lysbildenummer"/>
          <p:cNvSpPr txBox="1"/>
          <p:nvPr>
            <p:ph type="sldNum" sz="quarter" idx="2"/>
          </p:nvPr>
        </p:nvSpPr>
        <p:spPr>
          <a:xfrm>
            <a:off x="23622000" y="13080999"/>
            <a:ext cx="19636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16" strike="noStrike" sz="11600" u="none">
          <a:solidFill>
            <a:srgbClr val="00BFF3"/>
          </a:solidFill>
          <a:uFillTx/>
          <a:latin typeface="+mn-lt"/>
          <a:ea typeface="+mn-ea"/>
          <a:cs typeface="+mn-cs"/>
          <a:sym typeface="Druk Medium"/>
        </a:defRPr>
      </a:lvl9pPr>
    </p:titleStyle>
    <p:bodyStyle>
      <a:lvl1pPr marL="685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l" defTabSz="584200" rtl="0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l" defTabSz="8255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youtube.com/watch?v=mkEUBOqgrjY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Horpestad skule 2020-202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Horpestad skule 2020-2021</a:t>
            </a:r>
          </a:p>
        </p:txBody>
      </p:sp>
      <p:sp>
        <p:nvSpPr>
          <p:cNvPr id="176" name="Utviklingsområde og anna informasjon til føresette i 1.trinn"/>
          <p:cNvSpPr txBox="1"/>
          <p:nvPr>
            <p:ph type="ctrTitle"/>
          </p:nvPr>
        </p:nvSpPr>
        <p:spPr>
          <a:xfrm>
            <a:off x="1219200" y="3124485"/>
            <a:ext cx="21945600" cy="5524501"/>
          </a:xfrm>
          <a:prstGeom prst="rect">
            <a:avLst/>
          </a:prstGeom>
        </p:spPr>
        <p:txBody>
          <a:bodyPr/>
          <a:lstStyle>
            <a:lvl1pPr defTabSz="496570">
              <a:defRPr spc="-187" sz="18700"/>
            </a:lvl1pPr>
          </a:lstStyle>
          <a:p>
            <a:pPr/>
            <a:r>
              <a:t>Utviklingsområde og anna informasjon til føresette i 1.trinn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Utviklingsområde : inkluderande skulemiljø og fagfornyinga"/>
          <p:cNvSpPr txBox="1"/>
          <p:nvPr>
            <p:ph type="title"/>
          </p:nvPr>
        </p:nvSpPr>
        <p:spPr>
          <a:xfrm>
            <a:off x="1219200" y="1218021"/>
            <a:ext cx="21945600" cy="2298701"/>
          </a:xfrm>
          <a:prstGeom prst="rect">
            <a:avLst/>
          </a:prstGeom>
        </p:spPr>
        <p:txBody>
          <a:bodyPr/>
          <a:lstStyle/>
          <a:p>
            <a:pPr defTabSz="619125">
              <a:defRPr spc="-104" sz="10500"/>
            </a:pPr>
            <a:r>
              <a:rPr>
                <a:solidFill>
                  <a:srgbClr val="000000"/>
                </a:solidFill>
              </a:rPr>
              <a:t>Utviklingsområde</a:t>
            </a:r>
            <a:r>
              <a:t> : </a:t>
            </a:r>
            <a:r>
              <a:rPr>
                <a:solidFill>
                  <a:schemeClr val="accent5">
                    <a:hueOff val="-482677"/>
                    <a:lumOff val="-10796"/>
                  </a:schemeClr>
                </a:solidFill>
              </a:rPr>
              <a:t>inkluderande skulemiljø og fagfornyinga</a:t>
            </a:r>
          </a:p>
        </p:txBody>
      </p:sp>
      <p:sp>
        <p:nvSpPr>
          <p:cNvPr id="179" name="Trygt skulemiljø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Trygt skulemiljø</a:t>
            </a:r>
          </a:p>
          <a:p>
            <a:pPr/>
            <a:r>
              <a:t>Inkluderande barnehage- og skulemiljø </a:t>
            </a:r>
          </a:p>
          <a:p>
            <a:pPr/>
          </a:p>
          <a:p>
            <a:pPr/>
            <a:r>
              <a:t>Vi som vaksne som har ansvar for at elevane skal ha det trygt og godt på skulen, heime, på trening og elles der dei er.</a:t>
            </a:r>
          </a:p>
          <a:p>
            <a:pPr/>
          </a:p>
          <a:p>
            <a:pPr/>
            <a:r>
              <a:t>Toleranse og aksept av ulikhet!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akt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5880" y="-19305"/>
            <a:ext cx="18339477" cy="13754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/>
          <p:nvPr>
            <p:ph type="title"/>
          </p:nvPr>
        </p:nvSpPr>
        <p:spPr>
          <a:xfrm>
            <a:off x="1338469" y="3999402"/>
            <a:ext cx="21707062" cy="3656387"/>
          </a:xfrm>
          <a:prstGeom prst="rect">
            <a:avLst/>
          </a:prstGeom>
        </p:spPr>
        <p:txBody>
          <a:bodyPr/>
          <a:lstStyle/>
          <a:p>
            <a:pPr/>
            <a:r>
              <a:t>Nye læreplaner</a:t>
            </a:r>
          </a:p>
        </p:txBody>
      </p:sp>
      <p:sp>
        <p:nvSpPr>
          <p:cNvPr id="185" name="Subtitle 2"/>
          <p:cNvSpPr txBox="1"/>
          <p:nvPr>
            <p:ph type="body" sz="quarter" idx="1"/>
          </p:nvPr>
        </p:nvSpPr>
        <p:spPr>
          <a:xfrm>
            <a:off x="1338469" y="8746380"/>
            <a:ext cx="21707062" cy="2507355"/>
          </a:xfrm>
          <a:prstGeom prst="rect">
            <a:avLst/>
          </a:prstGeom>
        </p:spPr>
        <p:txBody>
          <a:bodyPr/>
          <a:lstStyle/>
          <a:p>
            <a:pPr/>
            <a:r>
              <a:t>Hva er nytt for elevene?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xfrm>
            <a:off x="1260004" y="1259997"/>
            <a:ext cx="21863988" cy="2092433"/>
          </a:xfrm>
          <a:prstGeom prst="rect">
            <a:avLst/>
          </a:prstGeom>
        </p:spPr>
        <p:txBody>
          <a:bodyPr/>
          <a:lstStyle/>
          <a:p>
            <a:pPr/>
            <a:r>
              <a:t>Kort om læreplaner</a:t>
            </a:r>
          </a:p>
        </p:txBody>
      </p:sp>
      <p:sp>
        <p:nvSpPr>
          <p:cNvPr id="188" name="Content Placeholder 2"/>
          <p:cNvSpPr txBox="1"/>
          <p:nvPr>
            <p:ph type="body" sz="half" idx="1"/>
          </p:nvPr>
        </p:nvSpPr>
        <p:spPr>
          <a:xfrm>
            <a:off x="901079" y="2790199"/>
            <a:ext cx="10926300" cy="1002849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i="1" sz="4400">
                <a:solidFill>
                  <a:srgbClr val="303030"/>
                </a:solidFill>
              </a:defRPr>
            </a:pPr>
            <a:r>
              <a:t>Samfunnet endrer seg, og det betyr at vi ikke kan lære akkurat det samme som før. Derfor får vi nå nye læreplaner.</a:t>
            </a:r>
          </a:p>
          <a:p>
            <a:pPr>
              <a:defRPr sz="4000"/>
            </a:pPr>
          </a:p>
          <a:p>
            <a:pPr>
              <a:defRPr sz="4000"/>
            </a:pPr>
            <a:r>
              <a:t>Læreplanene beskriver hva elevene skal lære</a:t>
            </a:r>
            <a:br/>
          </a:p>
          <a:p>
            <a:pPr>
              <a:defRPr sz="4000"/>
            </a:pPr>
            <a:r>
              <a:t>Elevene skal få lik opplæring uansett hvor i landet de bor</a:t>
            </a:r>
            <a:br/>
          </a:p>
          <a:p>
            <a:pPr>
              <a:defRPr sz="4000"/>
            </a:pPr>
            <a:r>
              <a:t>Det er 14 år siden sist vi fikk nye læreplaner</a:t>
            </a:r>
            <a:br/>
          </a:p>
        </p:txBody>
      </p:sp>
      <p:pic>
        <p:nvPicPr>
          <p:cNvPr id="189" name="Bilde 5" descr="Bilde 5"/>
          <p:cNvPicPr>
            <a:picLocks noChangeAspect="1"/>
          </p:cNvPicPr>
          <p:nvPr/>
        </p:nvPicPr>
        <p:blipFill>
          <a:blip r:embed="rId2">
            <a:extLst/>
          </a:blip>
          <a:srcRect l="24874" t="2118" r="15867" b="0"/>
          <a:stretch>
            <a:fillRect/>
          </a:stretch>
        </p:blipFill>
        <p:spPr>
          <a:xfrm>
            <a:off x="13936544" y="1259998"/>
            <a:ext cx="9566180" cy="10750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xfrm>
            <a:off x="1260004" y="1259997"/>
            <a:ext cx="21863988" cy="2092433"/>
          </a:xfrm>
          <a:prstGeom prst="rect">
            <a:avLst/>
          </a:prstGeom>
        </p:spPr>
        <p:txBody>
          <a:bodyPr/>
          <a:lstStyle/>
          <a:p>
            <a:pPr/>
            <a:r>
              <a:t>Hva er nytt i læreplanene?</a:t>
            </a:r>
          </a:p>
        </p:txBody>
      </p:sp>
      <p:sp>
        <p:nvSpPr>
          <p:cNvPr id="192" name="Content Placeholder 2"/>
          <p:cNvSpPr txBox="1"/>
          <p:nvPr>
            <p:ph type="body" sz="half" idx="1"/>
          </p:nvPr>
        </p:nvSpPr>
        <p:spPr>
          <a:xfrm>
            <a:off x="1175595" y="3014799"/>
            <a:ext cx="11952818" cy="10306646"/>
          </a:xfrm>
          <a:prstGeom prst="rect">
            <a:avLst/>
          </a:prstGeom>
        </p:spPr>
        <p:txBody>
          <a:bodyPr/>
          <a:lstStyle/>
          <a:p>
            <a:pPr marL="0" indent="0" defTabSz="1810511">
              <a:lnSpc>
                <a:spcPct val="81000"/>
              </a:lnSpc>
              <a:spcBef>
                <a:spcPts val="1900"/>
              </a:spcBef>
              <a:buSzTx/>
              <a:buNone/>
              <a:defRPr i="1" sz="4356">
                <a:solidFill>
                  <a:srgbClr val="303030"/>
                </a:solidFill>
              </a:defRPr>
            </a:pPr>
            <a:r>
              <a:t>Ikke alt er nytt. Fagene i skolen er fremdeles de samme, men innholdet i fagene er fornyet</a:t>
            </a:r>
            <a:r>
              <a:rPr i="0"/>
              <a:t>.</a:t>
            </a:r>
            <a:br>
              <a:rPr i="0"/>
            </a:br>
          </a:p>
          <a:p>
            <a:pPr marL="452627" indent="-452627" defTabSz="1810511">
              <a:lnSpc>
                <a:spcPct val="81000"/>
              </a:lnSpc>
              <a:spcBef>
                <a:spcPts val="1900"/>
              </a:spcBef>
              <a:defRPr sz="3959"/>
            </a:pPr>
            <a:r>
              <a:t>De nye læreplanene er mindre omfattende og inneholder det aller viktigste elevene skal lære</a:t>
            </a:r>
            <a:br/>
            <a:endParaRPr sz="4356"/>
          </a:p>
          <a:p>
            <a:pPr marL="452627" indent="-452627" defTabSz="1810511">
              <a:lnSpc>
                <a:spcPct val="81000"/>
              </a:lnSpc>
              <a:spcBef>
                <a:spcPts val="1900"/>
              </a:spcBef>
              <a:defRPr sz="3959"/>
            </a:pPr>
            <a:r>
              <a:t>Mange fag er mer praktiske. Eksempel </a:t>
            </a:r>
            <a:r>
              <a:rPr>
                <a:solidFill>
                  <a:srgbClr val="303030"/>
                </a:solidFill>
              </a:rPr>
              <a:t>kunst og håndverk, musikk og mat og helse. </a:t>
            </a:r>
            <a:br>
              <a:rPr>
                <a:solidFill>
                  <a:srgbClr val="303030"/>
                </a:solidFill>
              </a:rPr>
            </a:br>
            <a:endParaRPr sz="4356">
              <a:solidFill>
                <a:srgbClr val="303030"/>
              </a:solidFill>
            </a:endParaRPr>
          </a:p>
          <a:p>
            <a:pPr marL="452627" indent="-452627" defTabSz="1810511">
              <a:lnSpc>
                <a:spcPct val="81000"/>
              </a:lnSpc>
              <a:spcBef>
                <a:spcPts val="1900"/>
              </a:spcBef>
              <a:defRPr sz="3959">
                <a:solidFill>
                  <a:srgbClr val="303030"/>
                </a:solidFill>
              </a:defRPr>
            </a:pPr>
            <a:r>
              <a:t>Mer om </a:t>
            </a:r>
            <a:r>
              <a:rPr>
                <a:solidFill>
                  <a:srgbClr val="262626"/>
                </a:solidFill>
              </a:rPr>
              <a:t>teknologi og programmering.</a:t>
            </a:r>
            <a:br>
              <a:rPr>
                <a:solidFill>
                  <a:srgbClr val="262626"/>
                </a:solidFill>
              </a:rPr>
            </a:br>
            <a:endParaRPr sz="4356"/>
          </a:p>
          <a:p>
            <a:pPr marL="452627" indent="-452627" defTabSz="1810511">
              <a:lnSpc>
                <a:spcPct val="81000"/>
              </a:lnSpc>
              <a:spcBef>
                <a:spcPts val="1900"/>
              </a:spcBef>
              <a:defRPr sz="3959">
                <a:solidFill>
                  <a:srgbClr val="303030"/>
                </a:solidFill>
              </a:defRPr>
            </a:pPr>
            <a:r>
              <a:t>Bærekraftig utvikling, demokrati og medborgerskap og folkehelse og livsmestring kommer inn i flere fag. </a:t>
            </a:r>
            <a:br/>
            <a:endParaRPr sz="4356"/>
          </a:p>
          <a:p>
            <a:pPr marL="452627" indent="-452627" defTabSz="1810511">
              <a:lnSpc>
                <a:spcPct val="81000"/>
              </a:lnSpc>
              <a:spcBef>
                <a:spcPts val="1900"/>
              </a:spcBef>
              <a:defRPr sz="3959">
                <a:solidFill>
                  <a:srgbClr val="303030"/>
                </a:solidFill>
              </a:defRPr>
            </a:pPr>
            <a:r>
              <a:t>Kritisk tenkning og kildekritikk blir enda viktigere,. </a:t>
            </a:r>
            <a:br/>
          </a:p>
        </p:txBody>
      </p:sp>
      <p:pic>
        <p:nvPicPr>
          <p:cNvPr id="193" name="Bilde 8" descr="Bilde 8"/>
          <p:cNvPicPr>
            <a:picLocks noChangeAspect="1"/>
          </p:cNvPicPr>
          <p:nvPr/>
        </p:nvPicPr>
        <p:blipFill>
          <a:blip r:embed="rId2">
            <a:extLst/>
          </a:blip>
          <a:srcRect l="9134" t="0" r="31607" b="0"/>
          <a:stretch>
            <a:fillRect/>
          </a:stretch>
        </p:blipFill>
        <p:spPr>
          <a:xfrm>
            <a:off x="13889350" y="1259997"/>
            <a:ext cx="9566181" cy="10761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1260004" y="1259997"/>
            <a:ext cx="21863988" cy="2092433"/>
          </a:xfrm>
          <a:prstGeom prst="rect">
            <a:avLst/>
          </a:prstGeom>
        </p:spPr>
        <p:txBody>
          <a:bodyPr/>
          <a:lstStyle/>
          <a:p>
            <a:pPr/>
            <a:r>
              <a:t>Nye måter å lære på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1260001" y="2950277"/>
            <a:ext cx="12297807" cy="1016081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i="1" sz="4400">
                <a:solidFill>
                  <a:srgbClr val="303030"/>
                </a:solidFill>
              </a:defRPr>
            </a:pPr>
            <a:r>
              <a:t>Det er ikke bare viktig hva du lærer, men også hvordan du lærer.</a:t>
            </a:r>
          </a:p>
          <a:p>
            <a:pPr marL="0" indent="0">
              <a:buSzTx/>
              <a:buNone/>
            </a:pPr>
          </a:p>
          <a:p>
            <a:pPr>
              <a:defRPr sz="4000">
                <a:solidFill>
                  <a:srgbClr val="303030"/>
                </a:solidFill>
              </a:defRPr>
            </a:pPr>
            <a:r>
              <a:t>Dybdelæring er et nytt begrep i læreplanene. Det handler om å lære noe så godt at du forstår sammenhenger og kan bruke det du har lært i nye situasjoner</a:t>
            </a:r>
            <a:br/>
          </a:p>
          <a:p>
            <a:pPr>
              <a:defRPr sz="4000">
                <a:solidFill>
                  <a:srgbClr val="303030"/>
                </a:solidFill>
              </a:defRPr>
            </a:pPr>
            <a:r>
              <a:t>Elevene skal også i større grad få påvirke hvordan de lærer. Blant annet hva de lærer i fagene, hvorfor og hvordan</a:t>
            </a:r>
            <a:r>
              <a:rPr sz="3200"/>
              <a:t>.</a:t>
            </a:r>
            <a:br>
              <a:rPr sz="3200"/>
            </a:br>
          </a:p>
          <a:p>
            <a:pPr>
              <a:defRPr sz="4000">
                <a:solidFill>
                  <a:srgbClr val="303030"/>
                </a:solidFill>
              </a:defRPr>
            </a:pPr>
            <a:r>
              <a:t>De yngste elevene skal lære mer gjennom å leke og å utforske.</a:t>
            </a:r>
            <a:br/>
          </a:p>
        </p:txBody>
      </p:sp>
      <p:pic>
        <p:nvPicPr>
          <p:cNvPr id="197" name="Bilde 6" descr="Bilde 6"/>
          <p:cNvPicPr>
            <a:picLocks noChangeAspect="1"/>
          </p:cNvPicPr>
          <p:nvPr/>
        </p:nvPicPr>
        <p:blipFill>
          <a:blip r:embed="rId2">
            <a:extLst/>
          </a:blip>
          <a:srcRect l="10341" t="0" r="30399" b="410"/>
          <a:stretch>
            <a:fillRect/>
          </a:stretch>
        </p:blipFill>
        <p:spPr>
          <a:xfrm>
            <a:off x="13896581" y="1304122"/>
            <a:ext cx="9566183" cy="10717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æringsbret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Læringsbrett</a:t>
            </a:r>
          </a:p>
        </p:txBody>
      </p:sp>
      <p:sp>
        <p:nvSpPr>
          <p:cNvPr id="200" name="Variere kor mykje ein jobbar på desse, ikkje lekse foreløpig. Eit verktøy som brukes når det er formålstenele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Variere kor mykje ein jobbar på desse, ikkje lekse foreløpig. Eit verktøy som brukes når det er formålsteneleg.</a:t>
            </a:r>
          </a:p>
          <a:p>
            <a:pPr/>
            <a:r>
              <a:t>SKAL oppbevarast i etiuet sitt. Når det er med heim skal det ladast opp. Ladaren skal vere heime. </a:t>
            </a:r>
          </a:p>
          <a:p>
            <a:pPr/>
            <a:r>
              <a:t>Reglane som gjeld elles har dei fleste skrive under på på møtet i juni, dei andre vil få dette heimsendt for underskriving. </a:t>
            </a:r>
          </a:p>
          <a:p>
            <a:pPr/>
            <a:r>
              <a:t>Reglane ligg på minskole.</a:t>
            </a:r>
          </a:p>
        </p:txBody>
      </p:sp>
      <p:pic>
        <p:nvPicPr>
          <p:cNvPr id="201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67419" y="205028"/>
            <a:ext cx="5073287" cy="3382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martklokker og mobiltelef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Smartklokker og mobiltelefon</a:t>
            </a:r>
          </a:p>
        </p:txBody>
      </p:sp>
      <p:sp>
        <p:nvSpPr>
          <p:cNvPr id="204" name="Elevane som treng å ha med seg dette MÅ ha dei liggande i sekken, dei skal ikkje brukast før skulen er slut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Elevane som treng å ha med seg dette MÅ ha dei liggande i sekken, dei skal ikkje brukast før skulen er slutt.</a:t>
            </a:r>
          </a:p>
          <a:p>
            <a:pPr/>
            <a:r>
              <a:t>Flott om lærar får vite om kva elevar som har dette med.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