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1" r:id="rId1"/>
  </p:sldMasterIdLst>
  <p:notesMasterIdLst>
    <p:notesMasterId r:id="rId18"/>
  </p:notesMasterIdLst>
  <p:sldIdLst>
    <p:sldId id="256" r:id="rId2"/>
    <p:sldId id="257" r:id="rId3"/>
    <p:sldId id="259" r:id="rId4"/>
    <p:sldId id="261" r:id="rId5"/>
    <p:sldId id="263" r:id="rId6"/>
    <p:sldId id="264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82" r:id="rId16"/>
    <p:sldId id="274" r:id="rId17"/>
  </p:sldIdLst>
  <p:sldSz cx="12192000" cy="6858000"/>
  <p:notesSz cx="6735763" cy="98663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18831" cy="495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15373" y="0"/>
            <a:ext cx="2918831" cy="495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371286"/>
            <a:ext cx="2918831" cy="495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4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5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6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7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7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8" name="Google Shape;258;p22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22:notes"/>
          <p:cNvSpPr txBox="1">
            <a:spLocks noGrp="1"/>
          </p:cNvSpPr>
          <p:nvPr>
            <p:ph type="sldNum" idx="12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5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9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0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8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fd9d2a9d4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3fd9d2a9d4_0_2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00" cy="3885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g3fd9d2a9d4_0_2:notes"/>
          <p:cNvSpPr txBox="1">
            <a:spLocks noGrp="1"/>
          </p:cNvSpPr>
          <p:nvPr>
            <p:ph type="sldNum" idx="12"/>
          </p:nvPr>
        </p:nvSpPr>
        <p:spPr>
          <a:xfrm>
            <a:off x="3815373" y="9371286"/>
            <a:ext cx="2918700" cy="495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o-NO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2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3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lysbil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507CDE45-F895-4415-B7AF-68A591FD9396}" type="datetime1">
              <a:rPr lang="nb-NO" smtClean="0"/>
              <a:t>28.08.2018</a:t>
            </a:fld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nb-NO"/>
              <a:t>Foreldremøter august 2018</a:t>
            </a:r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ddrett teks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49F620EB-ABB0-4B4F-9602-E46C921804BB}" type="datetime1">
              <a:rPr lang="nb-NO" smtClean="0"/>
              <a:t>28.08.2018</a:t>
            </a:fld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nb-NO"/>
              <a:t>Foreldremøter august 2018</a:t>
            </a:r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ddrett tittel og teks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141F8DBE-0CA1-4112-9090-78A5F829FDB6}" type="datetime1">
              <a:rPr lang="nb-NO" smtClean="0"/>
              <a:t>28.08.2018</a:t>
            </a:fld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nb-NO"/>
              <a:t>Foreldremøter august 2018</a:t>
            </a:r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re tittel" type="titleOnly">
  <p:cSld name="TITLE_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81659E3A-6CBD-48D6-864A-7A075A7CAB84}" type="datetime1">
              <a:rPr lang="nb-NO" smtClean="0"/>
              <a:t>28.08.2018</a:t>
            </a:fld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nb-NO"/>
              <a:t>Foreldremøter august 2018</a:t>
            </a:r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mt" type="blank">
  <p:cSld name="BLANK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F33F06C2-9AB8-46CC-A9A1-899E033E6A1A}" type="datetime1">
              <a:rPr lang="nb-NO" smtClean="0"/>
              <a:t>28.08.2018</a:t>
            </a:fld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nb-NO"/>
              <a:t>Foreldremøter august 2018</a:t>
            </a:r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 og innhold" type="obj">
  <p:cSld name="OBJEC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AFA16CC6-2588-4E84-A803-64C55679ACCF}" type="datetime1">
              <a:rPr lang="nb-NO" smtClean="0"/>
              <a:t>28.08.2018</a:t>
            </a:fld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nb-NO"/>
              <a:t>Foreldremøter august 2018</a:t>
            </a:r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loverskrift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CD21D098-F30C-4CB3-AD72-73549F55F3FA}" type="datetime1">
              <a:rPr lang="nb-NO" smtClean="0"/>
              <a:t>28.08.2018</a:t>
            </a:fld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nb-NO"/>
              <a:t>Foreldremøter august 2018</a:t>
            </a:r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 innholdsdeler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917B285D-D555-4CFB-AB24-BD387809C544}" type="datetime1">
              <a:rPr lang="nb-NO" smtClean="0"/>
              <a:t>28.08.2018</a:t>
            </a:fld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nb-NO"/>
              <a:t>Foreldremøter august 2018</a:t>
            </a:r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menligning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4C7B9C1C-D3D0-47F7-BC65-1324BEC3B0D7}" type="datetime1">
              <a:rPr lang="nb-NO" smtClean="0"/>
              <a:t>28.08.2018</a:t>
            </a:fld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nb-NO"/>
              <a:t>Foreldremøter august 2018</a:t>
            </a:r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nhold med tekst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C9629B7-40B8-4AFD-BDFC-CF9FC535E67B}" type="datetime1">
              <a:rPr lang="nb-NO" smtClean="0"/>
              <a:t>28.08.2018</a:t>
            </a:fld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nb-NO"/>
              <a:t>Foreldremøter august 2018</a:t>
            </a:r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e med tekst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C978E04E-9AD6-455B-99D8-9742D30330D2}" type="datetime1">
              <a:rPr lang="nb-NO" smtClean="0"/>
              <a:t>28.08.2018</a:t>
            </a:fld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nb-NO"/>
              <a:t>Foreldremøter august 2018</a:t>
            </a:r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CF206F79-F38D-4E8E-B894-693B8E078540}" type="datetime1">
              <a:rPr lang="nb-NO" smtClean="0"/>
              <a:t>28.08.2018</a:t>
            </a:fld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nb-NO"/>
              <a:t>Foreldremøter august 2018</a:t>
            </a:r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dir.no/laring-og-trivsel/vurdering/om-vurdering/underveisvurdering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lovdata.no/dokument/SF/forskrift/2006-06-23-724/KAPITTEL_4#KAPITTEL_4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hyperlink" Target="mailto:rita.moller.halvorsen@sandnes.kommune.no" TargetMode="External"/><Relationship Id="rId7" Type="http://schemas.openxmlformats.org/officeDocument/2006/relationships/hyperlink" Target="mailto:aslaug.neteland2@sandnes.kommune.no" TargetMode="External"/><Relationship Id="rId12" Type="http://schemas.openxmlformats.org/officeDocument/2006/relationships/image" Target="../media/image2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tone.warhaug@sandnes.kommune.no" TargetMode="External"/><Relationship Id="rId11" Type="http://schemas.openxmlformats.org/officeDocument/2006/relationships/image" Target="../media/image19.jpg"/><Relationship Id="rId5" Type="http://schemas.openxmlformats.org/officeDocument/2006/relationships/hyperlink" Target="mailto:espen.thorsen.hegna@sandnes.kommune.no" TargetMode="External"/><Relationship Id="rId10" Type="http://schemas.openxmlformats.org/officeDocument/2006/relationships/image" Target="../media/image18.jpg"/><Relationship Id="rId4" Type="http://schemas.openxmlformats.org/officeDocument/2006/relationships/hyperlink" Target="mailto:audun.hembre@sandnes.kommune.no" TargetMode="External"/><Relationship Id="rId9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nskole.no/lundehaugen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/>
          <p:nvPr/>
        </p:nvSpPr>
        <p:spPr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6"/>
          <p:cNvSpPr txBox="1">
            <a:spLocks noGrp="1"/>
          </p:cNvSpPr>
          <p:nvPr>
            <p:ph type="ctrTitle"/>
          </p:nvPr>
        </p:nvSpPr>
        <p:spPr>
          <a:xfrm>
            <a:off x="742950" y="742950"/>
            <a:ext cx="3768000" cy="49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Calibri"/>
              <a:buNone/>
            </a:pPr>
            <a:r>
              <a:rPr lang="no-NO" sz="37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VELKOMMEN </a:t>
            </a:r>
            <a:br>
              <a:rPr lang="no-NO" sz="37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no-NO" sz="37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o-NO" sz="37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FORELDREMØTE LUNDEHAUGEN UNGDOMSSKOLE </a:t>
            </a:r>
            <a:br>
              <a:rPr lang="no-NO" sz="37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o-NO" sz="37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8.TRINN</a:t>
            </a:r>
            <a:br>
              <a:rPr lang="nb-NO" sz="37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b-NO" sz="37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nb-NO" sz="2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presentasjonen legges på hjemmesiden)</a:t>
            </a:r>
            <a:endParaRPr sz="2400" dirty="0"/>
          </a:p>
        </p:txBody>
      </p:sp>
      <p:pic>
        <p:nvPicPr>
          <p:cNvPr id="108" name="Google Shape;108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53822" y="614946"/>
            <a:ext cx="6553545" cy="563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9"/>
          <p:cNvSpPr/>
          <p:nvPr/>
        </p:nvSpPr>
        <p:spPr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29"/>
          <p:cNvSpPr txBox="1"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no-NO" sz="5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Hvis du mener at skolen ikke har gjort nok</a:t>
            </a:r>
            <a:endParaRPr/>
          </a:p>
        </p:txBody>
      </p:sp>
      <p:cxnSp>
        <p:nvCxnSpPr>
          <p:cNvPr id="230" name="Google Shape;230;p29"/>
          <p:cNvCxnSpPr/>
          <p:nvPr/>
        </p:nvCxnSpPr>
        <p:spPr>
          <a:xfrm>
            <a:off x="2230078" y="1522292"/>
            <a:ext cx="7772400" cy="0"/>
          </a:xfrm>
          <a:prstGeom prst="straightConnector1">
            <a:avLst/>
          </a:prstGeom>
          <a:noFill/>
          <a:ln w="22225" cap="flat" cmpd="sng">
            <a:solidFill>
              <a:srgbClr val="D9D9D9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31" name="Google Shape;231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6389" y="2426818"/>
            <a:ext cx="4966273" cy="399763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2" name="Google Shape;232;p29"/>
          <p:cNvCxnSpPr/>
          <p:nvPr/>
        </p:nvCxnSpPr>
        <p:spPr>
          <a:xfrm>
            <a:off x="6116278" y="2596836"/>
            <a:ext cx="0" cy="3657600"/>
          </a:xfrm>
          <a:prstGeom prst="straightConnector1">
            <a:avLst/>
          </a:prstGeom>
          <a:noFill/>
          <a:ln w="101600" cap="flat" cmpd="dbl">
            <a:solidFill>
              <a:srgbClr val="595959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33" name="Google Shape;233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45073" y="3215766"/>
            <a:ext cx="5455917" cy="2419740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29"/>
          <p:cNvSpPr txBox="1">
            <a:spLocks noGrp="1"/>
          </p:cNvSpPr>
          <p:nvPr>
            <p:ph type="ftr" idx="11"/>
          </p:nvPr>
        </p:nvSpPr>
        <p:spPr>
          <a:xfrm>
            <a:off x="4038600" y="6522430"/>
            <a:ext cx="4114800" cy="347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Foreldremøter august 2018</a:t>
            </a:r>
            <a:endParaRPr/>
          </a:p>
        </p:txBody>
      </p:sp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5CA7C88E-5E68-4B35-B490-88C419DF3C6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B84B468-7B38-442D-9CD4-75D447C0331E}" type="datetime1">
              <a:rPr lang="nb-NO" smtClean="0"/>
              <a:t>28.08.2018</a:t>
            </a:fld>
            <a:endParaRPr lang="nb-NO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0"/>
          <p:cNvSpPr/>
          <p:nvPr/>
        </p:nvSpPr>
        <p:spPr>
          <a:xfrm rot="-54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30"/>
          <p:cNvSpPr txBox="1"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</a:pPr>
            <a:r>
              <a:rPr lang="no-NO" sz="36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Du har rett til å ha det bra</a:t>
            </a:r>
            <a:endParaRPr/>
          </a:p>
        </p:txBody>
      </p:sp>
      <p:pic>
        <p:nvPicPr>
          <p:cNvPr id="241" name="Google Shape;241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77316" y="724668"/>
            <a:ext cx="6780700" cy="5406335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30"/>
          <p:cNvSpPr txBox="1">
            <a:spLocks noGrp="1"/>
          </p:cNvSpPr>
          <p:nvPr>
            <p:ph type="dt" idx="10"/>
          </p:nvPr>
        </p:nvSpPr>
        <p:spPr>
          <a:xfrm>
            <a:off x="8842248" y="6356350"/>
            <a:ext cx="199720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824941D-5EC7-494A-B4DB-64D48EEE0CE4}" type="datetime1">
              <a:rPr lang="nb-NO" sz="1200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28.08.2018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Plassholder for bunntekst 1">
            <a:extLst>
              <a:ext uri="{FF2B5EF4-FFF2-40B4-BE49-F238E27FC236}">
                <a16:creationId xmlns:a16="http://schemas.microsoft.com/office/drawing/2014/main" id="{211B0902-E2A3-42D7-BFC0-B14E8719E24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nb-NO"/>
              <a:t>Foreldremøter august 2018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86209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br>
              <a:rPr lang="no-NO" sz="3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o-NO" sz="3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Vurdering og vurderingsformer et verktøy for å fremme læring</a:t>
            </a:r>
            <a:br>
              <a:rPr lang="no-NO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3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Foreldremøter august 2018</a:t>
            </a: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31"/>
          <p:cNvSpPr/>
          <p:nvPr/>
        </p:nvSpPr>
        <p:spPr>
          <a:xfrm>
            <a:off x="735500" y="1227225"/>
            <a:ext cx="10618200" cy="54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no-NO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Den viktigste vurderingsformen -  </a:t>
            </a:r>
            <a:r>
              <a:rPr lang="no-NO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underveisvurdering. </a:t>
            </a:r>
            <a:r>
              <a:rPr lang="no-NO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Forskrift i opplæringsloven </a:t>
            </a:r>
            <a:r>
              <a:rPr lang="no-NO" i="1"/>
              <a:t>§ 3-2</a:t>
            </a:r>
            <a:endParaRPr i="1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no-NO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Denne vurderingsformen skal til enhver tid si noe om hvor du er, og hva du kan gjøre enda bedre for å få høyere måloppnåelse.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Forskning viser at læringsfremmende underveisvurdering har fire sentrale prinsipper som har vist å være læringsfremmende:</a:t>
            </a:r>
            <a:r>
              <a:rPr lang="no-NO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o-NO" sz="2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https://www.udir.no/laring-og-trivsel/vurdering/om-vurdering/underveisvurdering/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no-NO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Elevene skal forstå hva de skal lære og hva som er forventet av dem.  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no-NO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Elevene skal få tilbakemeldinger som forteller dem om kvaliteten på arbeidet eller prestasjonen.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no-NO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Elevene  skal få råd om hvordan de kan forbedre seg.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no-NO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Elevene  skal være involvert i eget læringsarbeid ved blant annet å vurdere eget arbeid og utvikling. </a:t>
            </a:r>
            <a:endParaRPr/>
          </a:p>
        </p:txBody>
      </p:sp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D58FCA52-EE22-4004-88BA-C5A04A6B8CE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ADE8C38-D7FA-4685-844B-4FD8034C65C4}" type="datetime1">
              <a:rPr lang="nb-NO" smtClean="0"/>
              <a:t>28.08.2018</a:t>
            </a:fld>
            <a:endParaRPr lang="nb-NO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2"/>
          <p:cNvSpPr txBox="1">
            <a:spLocks noGrp="1"/>
          </p:cNvSpPr>
          <p:nvPr>
            <p:ph type="title"/>
          </p:nvPr>
        </p:nvSpPr>
        <p:spPr>
          <a:xfrm>
            <a:off x="109325" y="0"/>
            <a:ext cx="12082800" cy="15009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no-NO" sz="2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Forskriften til Opplæringslova  §3-16 (§ 3-15). </a:t>
            </a:r>
            <a:br>
              <a:rPr lang="no-NO" sz="2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o-NO" sz="2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Samanhengen mellom undervegsvurderinga og standpunktkarakteren i fag.</a:t>
            </a:r>
            <a:br>
              <a:rPr lang="no-NO" sz="2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8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Foreldremøter august 2018</a:t>
            </a: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32"/>
          <p:cNvSpPr/>
          <p:nvPr/>
        </p:nvSpPr>
        <p:spPr>
          <a:xfrm>
            <a:off x="384314" y="1500810"/>
            <a:ext cx="11244470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Underveisvurdering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Undervegsvurderinga skal fremje læring og gi eleven høve til å forbetre kompetansen sin gjennom opplæringstida i faget. Den kompetansen eleven har vist undervegs i opplæringa er ein del av grunnlaget for vurderinga når standpunktkarakteren i fag skal fastsetjast, jf. § 3-3 og § 3-18.§ 3-17 (§ 3-16).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Sluttvurdering i fag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Sluttvurderinga skal gi informasjon om kompetansen til eleven, lærlingen og lærekandidaten ved avslutninga av opplæringa i fag i læreplanverket, jf. § 3-3. (Utdrag)§ 3-18 (§ 3-17).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Standpunktkarakterar i fag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Standpunktkarakteren må baserast på eit breitt vurderingsgrunnlag som samla viser den kompetansen eleven har i faget, jf. § 3-3 og § 3-16. Eleven skal vere kjend med kva det blir lagt vekt på i fastsetjinga av hennar eller hans standpunktkarakter.«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Forskrift til opplæringslova - Kapittel 3. Individuell vurdering i grunnskolen og i vidaregåande opplæring - Lovdata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49088017-FE37-43B0-A9FE-0BFC6DD9EA9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995B1D3-7D1A-4499-BC14-712E79E6AC0F}" type="datetime1">
              <a:rPr lang="nb-NO" smtClean="0"/>
              <a:t>28.08.2018</a:t>
            </a:fld>
            <a:endParaRPr lang="nb-NO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3"/>
          <p:cNvSpPr/>
          <p:nvPr/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33"/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</a:pPr>
            <a:r>
              <a:rPr lang="no-NO" sz="3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Hvem kontakter du når?</a:t>
            </a:r>
            <a:endParaRPr dirty="0"/>
          </a:p>
        </p:txBody>
      </p:sp>
      <p:pic>
        <p:nvPicPr>
          <p:cNvPr id="263" name="Google Shape;263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193" y="1425436"/>
            <a:ext cx="9216833" cy="4930913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7C223A2B-D59C-498B-B73B-1EF3B18FAAB6}" type="datetime1">
              <a:rPr lang="nb-NO" sz="1200" b="0" i="0" u="none" strike="noStrike" cap="none" smtClean="0">
                <a:solidFill>
                  <a:srgbClr val="888888"/>
                </a:solidFill>
                <a:latin typeface="Calibri"/>
                <a:cs typeface="Calibri"/>
                <a:sym typeface="Calibri"/>
              </a:rPr>
              <a:t>28.08.2018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Foreldremøter august 2018</a:t>
            </a:r>
            <a:endParaRPr/>
          </a:p>
        </p:txBody>
      </p:sp>
      <p:sp>
        <p:nvSpPr>
          <p:cNvPr id="266" name="Google Shape;266;p33"/>
          <p:cNvSpPr txBox="1"/>
          <p:nvPr/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/>
              <a:t> 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2"/>
          <p:cNvSpPr txBox="1">
            <a:spLocks noGrp="1"/>
          </p:cNvSpPr>
          <p:nvPr>
            <p:ph type="body" idx="1"/>
          </p:nvPr>
        </p:nvSpPr>
        <p:spPr>
          <a:xfrm>
            <a:off x="1847850" y="1628776"/>
            <a:ext cx="8820150" cy="3382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no-NO"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Ungdomsteamet i Sandnes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no-NO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Rita Møller Halvorsen, tlf. 46822223, epost: </a:t>
            </a:r>
            <a:r>
              <a:rPr lang="no-NO" sz="16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rita.moller.halvorsen@sandnes.kommune.no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no-NO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Audun Hembre, tlf. 46199384, epost: </a:t>
            </a:r>
            <a:r>
              <a:rPr lang="no-NO" sz="16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audun.hembre@sandnes.kommune.no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no-NO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Espen Thorsen Hegna, tlf. 46193346, epost: </a:t>
            </a:r>
            <a:r>
              <a:rPr lang="no-NO" sz="16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espen.thorsen.hegna@sandnes.kommune.no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no-NO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Tone Warhaug, tlf. 97176958, epost: </a:t>
            </a:r>
            <a:r>
              <a:rPr lang="no-NO" sz="16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tone.warhaug@sandnes.kommune.no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no-NO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Aslaug Neteland, tlf. 91514929, epost: </a:t>
            </a:r>
            <a:r>
              <a:rPr lang="no-NO" sz="16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aslaug.neteland2@sandnes.kommune.no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2" name="Google Shape;262;p32" descr="Et bilde som inneholder person, vegg, mann, innendørs&#10;&#10;Beskrivelse som er generert med svært høy visshet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628701">
            <a:off x="5068815" y="4750113"/>
            <a:ext cx="1068388" cy="1425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32" descr="Et bilde som inneholder person, vegg, kvinne, klær&#10;&#10;Beskrivelse som er generert med svært høy visshet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188546">
            <a:off x="6804025" y="5214939"/>
            <a:ext cx="1309688" cy="131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32" descr="Et bilde som inneholder person, vegg, kvinne, klær&#10;&#10;Beskrivelse som er generert med svært høy visshet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-795665">
            <a:off x="1965326" y="4621213"/>
            <a:ext cx="1273175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32" descr="Et bilde som inneholder person, vegg, innendørs, mann&#10;&#10;Beskrivelse som er generert med svært høy visshet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rot="677839">
            <a:off x="3752851" y="5173664"/>
            <a:ext cx="1006475" cy="1341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3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 rot="541116">
            <a:off x="8461375" y="4527550"/>
            <a:ext cx="1373188" cy="14033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A7F82234-60BC-4555-8FEE-DD1C9CB954F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77D6FD5-84F3-4CAC-98A2-28B28708C5A6}" type="datetime1">
              <a:rPr lang="nb-NO" smtClean="0"/>
              <a:t>28.08.2018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F432B61D-DE8F-441C-AFDE-A549B648CE6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nb-NO"/>
              <a:t>Foreldremøter august 2018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4"/>
          <p:cNvSpPr txBox="1">
            <a:spLocks noGrp="1"/>
          </p:cNvSpPr>
          <p:nvPr>
            <p:ph type="title"/>
          </p:nvPr>
        </p:nvSpPr>
        <p:spPr>
          <a:xfrm>
            <a:off x="437323" y="365125"/>
            <a:ext cx="11320668" cy="2020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no-NO" sz="4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Kontaktinformasjon </a:t>
            </a:r>
            <a:br>
              <a:rPr lang="no-NO" sz="4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o-NO" sz="4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finner du på:</a:t>
            </a:r>
            <a:br>
              <a:rPr lang="no-NO" sz="4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o-NO" sz="4000" b="1" i="0" u="sng" strike="noStrike" cap="non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Lundehaugen ungdomsskole - Nyheter</a:t>
            </a:r>
            <a:endParaRPr sz="40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7E67A40F-C575-4AAC-BFFB-013261C6C11B}" type="datetime1">
              <a:rPr lang="nb-NO" sz="1200" smtClean="0">
                <a:solidFill>
                  <a:srgbClr val="888888"/>
                </a:solidFill>
                <a:latin typeface="Calibri"/>
                <a:cs typeface="Calibri"/>
                <a:sym typeface="Calibri"/>
              </a:rPr>
              <a:t>28.08.2018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Foreldremøter august 2018</a:t>
            </a: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34">
            <a:hlinkClick r:id="rId3"/>
          </p:cNvPr>
          <p:cNvSpPr txBox="1"/>
          <p:nvPr/>
        </p:nvSpPr>
        <p:spPr>
          <a:xfrm>
            <a:off x="510208" y="2574235"/>
            <a:ext cx="10323443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 ønsker å være tilgjengelige og åpen for en prat med foresatte.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Hvis du ønsker å drøfte noe som går utover kontaktlærers ansvar så lager vi en avtale.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/>
          <p:nvPr/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3554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7"/>
          <p:cNvSpPr txBox="1"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no-NO" sz="4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Felles 1800- 1845</a:t>
            </a:r>
            <a:br>
              <a:rPr lang="nb-NO" sz="4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b-NO" sz="4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Klassevis 1845- 2000</a:t>
            </a:r>
            <a:endParaRPr dirty="0"/>
          </a:p>
        </p:txBody>
      </p:sp>
      <p:pic>
        <p:nvPicPr>
          <p:cNvPr id="115" name="Google Shape;115;p17" descr="Et bilde som inneholder himmel, bilvei, person, utendørs&#10;&#10;Beskrivelse som er generert med svært høy visshet"/>
          <p:cNvPicPr preferRelativeResize="0"/>
          <p:nvPr/>
        </p:nvPicPr>
        <p:blipFill rotWithShape="1">
          <a:blip r:embed="rId3">
            <a:alphaModFix/>
          </a:blip>
          <a:srcRect t="1369" r="1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7"/>
          <p:cNvSpPr txBox="1">
            <a:spLocks noGrp="1"/>
          </p:cNvSpPr>
          <p:nvPr>
            <p:ph type="ftr" idx="11"/>
          </p:nvPr>
        </p:nvSpPr>
        <p:spPr>
          <a:xfrm>
            <a:off x="524256" y="6535157"/>
            <a:ext cx="659418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Foreldremøter august 2018</a:t>
            </a:r>
            <a:endParaRPr/>
          </a:p>
        </p:txBody>
      </p:sp>
      <p:sp>
        <p:nvSpPr>
          <p:cNvPr id="117" name="Google Shape;117;p17"/>
          <p:cNvSpPr/>
          <p:nvPr/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7"/>
          <p:cNvSpPr txBox="1"/>
          <p:nvPr/>
        </p:nvSpPr>
        <p:spPr>
          <a:xfrm>
            <a:off x="7763844" y="1539920"/>
            <a:ext cx="4211323" cy="4852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1800"/>
              <a:buFont typeface="Arial"/>
              <a:buNone/>
            </a:pPr>
            <a:endParaRPr sz="2000" b="1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5496"/>
              </a:buClr>
              <a:buSzPts val="1800"/>
              <a:buFont typeface="Arial" panose="020B0604020202020204" pitchFamily="34" charset="0"/>
              <a:buChar char="•"/>
            </a:pPr>
            <a:r>
              <a:rPr lang="no-NO" sz="20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Presentasjoner</a:t>
            </a:r>
            <a:endParaRPr sz="2000" b="1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" marR="0" lvl="0" indent="-18288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5496"/>
              </a:buClr>
              <a:buSzPts val="1800"/>
              <a:buFont typeface="Arial"/>
              <a:buChar char="•"/>
            </a:pPr>
            <a:r>
              <a:rPr lang="no-NO" sz="20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Samarbeid hjem/skole </a:t>
            </a:r>
            <a:endParaRPr lang="nb-NO" sz="2000" b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" marR="0" lvl="0" indent="-18288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5496"/>
              </a:buClr>
              <a:buSzPts val="1800"/>
              <a:buFont typeface="Arial"/>
              <a:buChar char="•"/>
            </a:pPr>
            <a:r>
              <a:rPr lang="no-NO" sz="20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Forsterket skoletilbud</a:t>
            </a:r>
            <a:endParaRPr lang="nb-NO" sz="2000" b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" marR="0" lvl="0" indent="-18288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5496"/>
              </a:buClr>
              <a:buSzPts val="1800"/>
              <a:buFont typeface="Arial"/>
              <a:buChar char="•"/>
            </a:pPr>
            <a:r>
              <a:rPr lang="no-NO" sz="20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Ny på ungdomsskolen </a:t>
            </a:r>
            <a:endParaRPr lang="nb-NO" sz="2000" b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" marR="0" lvl="0" indent="-18288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5496"/>
              </a:buClr>
              <a:buSzPts val="1800"/>
              <a:buFont typeface="Arial"/>
              <a:buChar char="•"/>
            </a:pPr>
            <a:r>
              <a:rPr lang="no-NO" sz="20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Helsesøster har ordet</a:t>
            </a:r>
            <a:endParaRPr lang="nb-NO" sz="2000" b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" marR="0" lvl="0" indent="-18288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5496"/>
              </a:buClr>
              <a:buSzPts val="1800"/>
              <a:buFont typeface="Arial"/>
              <a:buChar char="•"/>
            </a:pPr>
            <a:r>
              <a:rPr lang="no-NO" sz="20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lang="no-NO" sz="20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AU leder har ordet</a:t>
            </a:r>
            <a:endParaRPr lang="nb-NO" sz="2000" b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" marR="0" lvl="0" indent="-18288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5496"/>
              </a:buClr>
              <a:buSzPts val="1800"/>
              <a:buFont typeface="Arial"/>
              <a:buChar char="•"/>
            </a:pPr>
            <a:r>
              <a:rPr lang="nb-NO" sz="20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Samarbeid hjem/skole</a:t>
            </a:r>
            <a:endParaRPr sz="2000" b="1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" marR="0" lvl="0" indent="-18288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5496"/>
              </a:buClr>
              <a:buSzPts val="1800"/>
              <a:buFont typeface="Arial"/>
              <a:buChar char="•"/>
            </a:pPr>
            <a:r>
              <a:rPr lang="no-NO" sz="20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§9a  elevens psykososiale miljø</a:t>
            </a:r>
            <a:endParaRPr sz="2000" b="1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" marR="0" lvl="0" indent="-18288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5496"/>
              </a:buClr>
              <a:buSzPts val="1800"/>
              <a:buFont typeface="Arial"/>
              <a:buChar char="•"/>
            </a:pPr>
            <a:r>
              <a:rPr lang="no-NO" sz="20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8.trinn v/ avdelingsleder Sonja Lie</a:t>
            </a:r>
            <a:endParaRPr lang="nb-NO" sz="2000" b="1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" marR="0" lvl="0" indent="-18288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5496"/>
              </a:buClr>
              <a:buSzPts val="1800"/>
              <a:buFont typeface="Arial"/>
              <a:buChar char="•"/>
            </a:pPr>
            <a:r>
              <a:rPr lang="nb-NO" sz="20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Ungdomsteamet i Sandnes</a:t>
            </a:r>
          </a:p>
          <a:p>
            <a:pPr marL="182880" marR="0" lvl="0" indent="-18288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5496"/>
              </a:buClr>
              <a:buSzPts val="1800"/>
              <a:buFont typeface="Arial"/>
              <a:buChar char="•"/>
            </a:pPr>
            <a:r>
              <a:rPr lang="nb-NO" sz="20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Kontaktinformasjon skolen</a:t>
            </a:r>
          </a:p>
          <a:p>
            <a:pPr marL="182880" marR="0" lvl="0" indent="-18288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5496"/>
              </a:buClr>
              <a:buSzPts val="1800"/>
              <a:buFont typeface="Arial"/>
              <a:buChar char="•"/>
            </a:pPr>
            <a:endParaRPr lang="nb-NO" sz="2000" b="1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5496"/>
              </a:buClr>
              <a:buSzPts val="1800"/>
            </a:pPr>
            <a:r>
              <a:rPr lang="nb-NO" sz="2000" b="1" dirty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__________________________</a:t>
            </a:r>
            <a:endParaRPr sz="2000"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5496"/>
              </a:buClr>
              <a:buSzPts val="1800"/>
              <a:buFont typeface="Arial"/>
              <a:buNone/>
            </a:pPr>
            <a:endParaRPr sz="2000" b="1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114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5496"/>
              </a:buClr>
              <a:buSzPts val="1800"/>
              <a:buFont typeface="Arial"/>
              <a:buNone/>
            </a:pPr>
            <a:endParaRPr sz="2000" b="1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" marR="0" lvl="0" indent="-6857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5496"/>
              </a:buClr>
              <a:buSzPts val="1800"/>
              <a:buFont typeface="Arial"/>
              <a:buNone/>
            </a:pPr>
            <a:endParaRPr sz="2000" b="1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" marR="0" lvl="0" indent="-6857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5496"/>
              </a:buClr>
              <a:buSzPts val="1800"/>
              <a:buFont typeface="Arial"/>
              <a:buNone/>
            </a:pPr>
            <a:endParaRPr sz="2000" b="1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7"/>
          <p:cNvSpPr txBox="1">
            <a:spLocks noGrp="1"/>
          </p:cNvSpPr>
          <p:nvPr>
            <p:ph type="dt" idx="10"/>
          </p:nvPr>
        </p:nvSpPr>
        <p:spPr>
          <a:xfrm>
            <a:off x="8029319" y="6535157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1571C32F-8399-47FD-ACFC-CE4EF5480531}" type="datetime1">
              <a:rPr lang="nb-NO" sz="1200" b="0" i="0" u="none" strike="noStrike" cap="none" smtClean="0">
                <a:solidFill>
                  <a:srgbClr val="888888"/>
                </a:solidFill>
                <a:latin typeface="Calibri"/>
                <a:cs typeface="Calibri"/>
                <a:sym typeface="Calibri"/>
              </a:rPr>
              <a:t>28.08.2018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9730" y="1117355"/>
            <a:ext cx="7203882" cy="4787753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9"/>
          <p:cNvSpPr/>
          <p:nvPr/>
        </p:nvSpPr>
        <p:spPr>
          <a:xfrm>
            <a:off x="597538" y="427383"/>
            <a:ext cx="10862279" cy="470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-NO" sz="24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Ny rektor på Lundehaugen ungdomsskole</a:t>
            </a:r>
            <a:r>
              <a:rPr lang="nb-NO" sz="24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  <p:sp>
        <p:nvSpPr>
          <p:cNvPr id="138" name="Google Shape;138;p19"/>
          <p:cNvSpPr/>
          <p:nvPr/>
        </p:nvSpPr>
        <p:spPr>
          <a:xfrm>
            <a:off x="8037268" y="1117355"/>
            <a:ext cx="3864922" cy="5406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-NO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Hva er tanken bak inkludering?</a:t>
            </a:r>
            <a:endParaRPr dirty="0"/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no-NO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Hva er prinsippene knyttet til dannelse for alle elever?</a:t>
            </a:r>
            <a:endParaRPr dirty="0"/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no-NO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o-NO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Hvordan skaper vi en god framtid for alle? </a:t>
            </a:r>
            <a:endParaRPr dirty="0"/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no-NO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Hva er viktige verdier, kunnskaper og ferdigheter i vår tid? </a:t>
            </a:r>
            <a:endParaRPr dirty="0"/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no-NO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Hva betyr det for vår profesjon?  Lærerrollen? 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no-NO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Hvordan få til et trygt og godt psykososial</a:t>
            </a:r>
            <a:r>
              <a:rPr lang="nb-NO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no-NO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miljø for elevene?</a:t>
            </a:r>
            <a:endParaRPr dirty="0"/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no-NO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Samhandling med foresatte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AC8C1863-8D85-4BBC-B89D-75BBAA643DA8}" type="datetime1">
              <a:rPr lang="nb-NO" smtClean="0"/>
              <a:t>28.08.2018</a:t>
            </a:fld>
            <a:endParaRPr dirty="0"/>
          </a:p>
        </p:txBody>
      </p:sp>
      <p:sp>
        <p:nvSpPr>
          <p:cNvPr id="140" name="Google Shape;140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Foreldremøter august 2018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1"/>
          <p:cNvSpPr txBox="1">
            <a:spLocks noGrp="1"/>
          </p:cNvSpPr>
          <p:nvPr>
            <p:ph type="title"/>
          </p:nvPr>
        </p:nvSpPr>
        <p:spPr>
          <a:xfrm>
            <a:off x="838200" y="-23810"/>
            <a:ext cx="10515600" cy="1325563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no-NO"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Forsterket skoletilbud</a:t>
            </a:r>
            <a:endParaRPr/>
          </a:p>
        </p:txBody>
      </p:sp>
      <p:sp>
        <p:nvSpPr>
          <p:cNvPr id="157" name="Google Shape;157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C65CDED8-A788-4CE4-B426-7E9290E194DF}" type="datetime1">
              <a:rPr lang="nb-NO" sz="1200" b="0" i="0" u="none" strike="noStrike" cap="none" smtClean="0">
                <a:solidFill>
                  <a:srgbClr val="888888"/>
                </a:solidFill>
                <a:latin typeface="Calibri"/>
                <a:cs typeface="Calibri"/>
                <a:sym typeface="Calibri"/>
              </a:rPr>
              <a:t>28.08.2018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Foreldremøter august 2018</a:t>
            </a:r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21"/>
          <p:cNvSpPr/>
          <p:nvPr/>
        </p:nvSpPr>
        <p:spPr>
          <a:xfrm>
            <a:off x="838200" y="999039"/>
            <a:ext cx="8875426" cy="5940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22860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Læringsområdene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r>
              <a:rPr lang="nb-NO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lang="no-NO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Sosial kompetanse; </a:t>
            </a:r>
            <a:r>
              <a:rPr lang="no-NO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samarbeid, empati, selvkontroll, ansvarlighet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r>
              <a:rPr lang="nb-NO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lang="no-NO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Opplæring i daglige gjøremål – ADL</a:t>
            </a:r>
            <a:r>
              <a:rPr lang="no-NO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(innkjøp, forberede og lage</a:t>
            </a:r>
            <a:r>
              <a:rPr lang="nb-NO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måltid,  ta buss </a:t>
            </a:r>
            <a:r>
              <a:rPr lang="nb-NO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etc</a:t>
            </a:r>
            <a:endParaRPr dirty="0"/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endParaRPr lang="nb-NO" sz="20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r>
              <a:rPr lang="nb-NO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lang="no-NO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Grunnleggende ferdigheter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r>
              <a:rPr lang="no-NO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Lesing, regning, uttrykke seg muntlig og skriftlig, digitale verktøy</a:t>
            </a:r>
            <a:endParaRPr lang="nb-NO" dirty="0">
              <a:ea typeface="Calibri"/>
            </a:endParaRPr>
          </a:p>
          <a:p>
            <a:pPr marL="457200"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endParaRPr lang="nb-NO" sz="20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r>
              <a:rPr lang="no-NO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Motoriske ferdigheter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Ansatte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Spesialpedagoger og fagarbeidere.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Voksentettheten er høyere enn i ordinær undervisning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0" name="Google Shape;160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84773" y="4370620"/>
            <a:ext cx="4883426" cy="21682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23"/>
          <p:cNvSpPr/>
          <p:nvPr/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23"/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ap="flat" cmpd="thinThick">
            <a:solidFill>
              <a:srgbClr val="26262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Calibri"/>
              <a:buNone/>
            </a:pPr>
            <a:r>
              <a:rPr lang="no-NO" sz="26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Samarbeid hjem</a:t>
            </a:r>
            <a:r>
              <a:rPr lang="nb-NO" sz="26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/skole</a:t>
            </a:r>
            <a:r>
              <a:rPr lang="no-NO" sz="26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  <p:pic>
        <p:nvPicPr>
          <p:cNvPr id="175" name="Google Shape;175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41560" y="1131945"/>
            <a:ext cx="7933718" cy="4594109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3"/>
          <p:cNvSpPr txBox="1">
            <a:spLocks noGrp="1"/>
          </p:cNvSpPr>
          <p:nvPr>
            <p:ph type="dt" idx="10"/>
          </p:nvPr>
        </p:nvSpPr>
        <p:spPr>
          <a:xfrm>
            <a:off x="413657" y="6356350"/>
            <a:ext cx="14804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410CDD5D-FFAD-4AF2-9C17-F0AB4CC949F5}" type="datetime1">
              <a:rPr lang="nb-NO" sz="1200" b="0" i="0" u="none" strike="noStrike" cap="none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28.08.2018</a:t>
            </a:fld>
            <a:endParaRPr sz="12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23"/>
          <p:cNvSpPr txBox="1">
            <a:spLocks noGrp="1"/>
          </p:cNvSpPr>
          <p:nvPr>
            <p:ph type="ftr" idx="11"/>
          </p:nvPr>
        </p:nvSpPr>
        <p:spPr>
          <a:xfrm>
            <a:off x="4116613" y="6356350"/>
            <a:ext cx="703217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Foreldremøter august 2018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2" name="Google Shape;182;p24"/>
          <p:cNvCxnSpPr/>
          <p:nvPr/>
        </p:nvCxnSpPr>
        <p:spPr>
          <a:xfrm>
            <a:off x="6096000" y="477749"/>
            <a:ext cx="0" cy="3657600"/>
          </a:xfrm>
          <a:prstGeom prst="straightConnector1">
            <a:avLst/>
          </a:prstGeom>
          <a:noFill/>
          <a:ln w="101600" cap="flat" cmpd="dbl">
            <a:solidFill>
              <a:srgbClr val="59595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3" name="Google Shape;183;p24"/>
          <p:cNvSpPr/>
          <p:nvPr/>
        </p:nvSpPr>
        <p:spPr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24"/>
          <p:cNvSpPr txBox="1"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Calibri"/>
              <a:buNone/>
            </a:pPr>
            <a:r>
              <a:rPr lang="no-NO" sz="5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Å være ungdom – på godt og vondt?</a:t>
            </a:r>
            <a:endParaRPr/>
          </a:p>
        </p:txBody>
      </p:sp>
      <p:pic>
        <p:nvPicPr>
          <p:cNvPr id="185" name="Google Shape;185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040" y="514172"/>
            <a:ext cx="5455917" cy="35847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4" descr="Et bilde som inneholder tekst&#10;&#10;Beskrivelse som er generert med høy visshe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16043" y="697053"/>
            <a:ext cx="5455917" cy="321899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7" name="Google Shape;187;p24"/>
          <p:cNvCxnSpPr/>
          <p:nvPr/>
        </p:nvCxnSpPr>
        <p:spPr>
          <a:xfrm>
            <a:off x="2209800" y="5738691"/>
            <a:ext cx="7772400" cy="0"/>
          </a:xfrm>
          <a:prstGeom prst="straightConnector1">
            <a:avLst/>
          </a:prstGeom>
          <a:noFill/>
          <a:ln w="22225" cap="flat" cmpd="sng">
            <a:solidFill>
              <a:srgbClr val="D9D9D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8" name="Google Shape;188;p24"/>
          <p:cNvSpPr txBox="1">
            <a:spLocks noGrp="1"/>
          </p:cNvSpPr>
          <p:nvPr>
            <p:ph type="dt" idx="10"/>
          </p:nvPr>
        </p:nvSpPr>
        <p:spPr>
          <a:xfrm>
            <a:off x="838200" y="6522430"/>
            <a:ext cx="2743200" cy="347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F50263FA-061D-4932-AD35-052CA53E7CCE}" type="datetime1">
              <a:rPr lang="nb-NO" sz="1200" b="0" i="0" u="none" strike="noStrike" cap="none" smtClean="0">
                <a:solidFill>
                  <a:srgbClr val="898989"/>
                </a:solidFill>
                <a:latin typeface="Calibri"/>
                <a:cs typeface="Calibri"/>
                <a:sym typeface="Calibri"/>
              </a:rPr>
              <a:t>28.08.2018</a:t>
            </a:fld>
            <a:endParaRPr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24"/>
          <p:cNvSpPr txBox="1">
            <a:spLocks noGrp="1"/>
          </p:cNvSpPr>
          <p:nvPr>
            <p:ph type="ftr" idx="11"/>
          </p:nvPr>
        </p:nvSpPr>
        <p:spPr>
          <a:xfrm>
            <a:off x="4038600" y="6522430"/>
            <a:ext cx="4114800" cy="347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Foreldremøter august 2018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no-NO"/>
              <a:t>Fra første skoledag- hvem vil du være?</a:t>
            </a:r>
            <a:endParaRPr/>
          </a:p>
        </p:txBody>
      </p:sp>
      <p:pic>
        <p:nvPicPr>
          <p:cNvPr id="204" name="Google Shape;20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68600"/>
            <a:ext cx="10625528" cy="5589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B6CF9541-BE4E-4864-9739-27215607E05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CCDF8B7-89B6-4C60-BAED-4B4E543E8E13}" type="datetime1">
              <a:rPr lang="nb-NO" smtClean="0"/>
              <a:t>28.08.2018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097ED8BA-C1AE-4670-B431-4B1295400CB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nb-NO"/>
              <a:t>Foreldremøter august 2018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7"/>
          <p:cNvSpPr/>
          <p:nvPr/>
        </p:nvSpPr>
        <p:spPr>
          <a:xfrm rot="-54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27"/>
          <p:cNvSpPr txBox="1">
            <a:spLocks noGrp="1"/>
          </p:cNvSpPr>
          <p:nvPr>
            <p:ph type="title"/>
          </p:nvPr>
        </p:nvSpPr>
        <p:spPr>
          <a:xfrm>
            <a:off x="1028699" y="1967266"/>
            <a:ext cx="2847561" cy="2547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</a:pPr>
            <a:r>
              <a:rPr lang="no-NO" sz="36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§9A nulltolleranse</a:t>
            </a:r>
            <a:endParaRPr sz="3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1" name="Google Shape;211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7803" y="1738730"/>
            <a:ext cx="7425263" cy="4051195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27"/>
          <p:cNvSpPr txBox="1">
            <a:spLocks noGrp="1"/>
          </p:cNvSpPr>
          <p:nvPr>
            <p:ph type="ftr" idx="11"/>
          </p:nvPr>
        </p:nvSpPr>
        <p:spPr>
          <a:xfrm>
            <a:off x="1028700" y="6356350"/>
            <a:ext cx="6210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Foreldremøter august 2018</a:t>
            </a:r>
            <a:endParaRPr/>
          </a:p>
        </p:txBody>
      </p:sp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BE9F1655-139D-47E4-A874-DFD942E9DE3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381406C-43FE-4564-A02D-FA14E3040D1A}" type="datetime1">
              <a:rPr lang="nb-NO" smtClean="0"/>
              <a:t>28.08.2018</a:t>
            </a:fld>
            <a:endParaRPr lang="nb-NO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8"/>
          <p:cNvSpPr/>
          <p:nvPr/>
        </p:nvSpPr>
        <p:spPr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28"/>
          <p:cNvSpPr txBox="1"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Calibri"/>
              <a:buNone/>
            </a:pPr>
            <a:r>
              <a:rPr lang="no-NO" sz="5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Elevene skal ha det trygt og godt</a:t>
            </a:r>
            <a:endParaRPr sz="5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9" name="Google Shape;219;p28"/>
          <p:cNvCxnSpPr/>
          <p:nvPr/>
        </p:nvCxnSpPr>
        <p:spPr>
          <a:xfrm>
            <a:off x="2230078" y="1522292"/>
            <a:ext cx="7772400" cy="0"/>
          </a:xfrm>
          <a:prstGeom prst="straightConnector1">
            <a:avLst/>
          </a:prstGeom>
          <a:noFill/>
          <a:ln w="22225" cap="flat" cmpd="sng">
            <a:solidFill>
              <a:srgbClr val="D9D9D9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20" name="Google Shape;220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1567" y="2656633"/>
            <a:ext cx="5455917" cy="353800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1" name="Google Shape;221;p28"/>
          <p:cNvCxnSpPr/>
          <p:nvPr/>
        </p:nvCxnSpPr>
        <p:spPr>
          <a:xfrm>
            <a:off x="6116278" y="2596836"/>
            <a:ext cx="0" cy="3657600"/>
          </a:xfrm>
          <a:prstGeom prst="straightConnector1">
            <a:avLst/>
          </a:prstGeom>
          <a:noFill/>
          <a:ln w="101600" cap="flat" cmpd="dbl">
            <a:solidFill>
              <a:srgbClr val="595959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22" name="Google Shape;222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45073" y="3361639"/>
            <a:ext cx="5455917" cy="2127994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28"/>
          <p:cNvSpPr txBox="1">
            <a:spLocks noGrp="1"/>
          </p:cNvSpPr>
          <p:nvPr>
            <p:ph type="ftr" idx="11"/>
          </p:nvPr>
        </p:nvSpPr>
        <p:spPr>
          <a:xfrm>
            <a:off x="4038600" y="6522430"/>
            <a:ext cx="4114800" cy="347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Foreldremøter august 2018</a:t>
            </a:r>
            <a:endParaRPr/>
          </a:p>
        </p:txBody>
      </p:sp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725BF3C7-9381-42F5-BB0D-204022FBE37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80390D8-5653-49A8-AC8D-F03D828955F4}" type="datetime1">
              <a:rPr lang="nb-NO" smtClean="0"/>
              <a:t>28.08.2018</a:t>
            </a:fld>
            <a:endParaRPr lang="nb-NO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_Office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563</Words>
  <Application>Microsoft Office PowerPoint</Application>
  <PresentationFormat>Widescreen</PresentationFormat>
  <Paragraphs>118</Paragraphs>
  <Slides>16</Slides>
  <Notes>16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16</vt:i4>
      </vt:variant>
    </vt:vector>
  </HeadingPairs>
  <TitlesOfParts>
    <vt:vector size="19" baseType="lpstr">
      <vt:lpstr>Arial</vt:lpstr>
      <vt:lpstr>Calibri</vt:lpstr>
      <vt:lpstr>2_Office-tema</vt:lpstr>
      <vt:lpstr>VELKOMMEN   FORELDREMØTE LUNDEHAUGEN UNGDOMSSKOLE  8.TRINN (presentasjonen legges på hjemmesiden)</vt:lpstr>
      <vt:lpstr>Felles 1800- 1845 Klassevis 1845- 2000</vt:lpstr>
      <vt:lpstr>PowerPoint-presentasjon</vt:lpstr>
      <vt:lpstr>Forsterket skoletilbud</vt:lpstr>
      <vt:lpstr>Samarbeid hjem/skole </vt:lpstr>
      <vt:lpstr>Å være ungdom – på godt og vondt?</vt:lpstr>
      <vt:lpstr>Fra første skoledag- hvem vil du være?</vt:lpstr>
      <vt:lpstr>§9A nulltolleranse</vt:lpstr>
      <vt:lpstr>Elevene skal ha det trygt og godt</vt:lpstr>
      <vt:lpstr>Hvis du mener at skolen ikke har gjort nok</vt:lpstr>
      <vt:lpstr>Du har rett til å ha det bra</vt:lpstr>
      <vt:lpstr> Vurdering og vurderingsformer et verktøy for å fremme læring </vt:lpstr>
      <vt:lpstr>Forskriften til Opplæringslova  §3-16 (§ 3-15).  Samanhengen mellom undervegsvurderinga og standpunktkarakteren i fag. </vt:lpstr>
      <vt:lpstr>Hvem kontakter du når?</vt:lpstr>
      <vt:lpstr>PowerPoint-presentasjon</vt:lpstr>
      <vt:lpstr>Kontaktinformasjon  finner du på: Lundehaugen ungdomsskole - Nyheter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VELKOMMEN   FORELDREMØTE LUNDEHAUGEN UNGDOMSSKOLE  FORSTERKET SKOLETILBUD,  8., 9. OG 10.TRINN</dc:title>
  <dc:creator>Basso, Anne-Marthe Nygård</dc:creator>
  <cp:lastModifiedBy>Basso, Anne-Marthe Nygård</cp:lastModifiedBy>
  <cp:revision>8</cp:revision>
  <dcterms:modified xsi:type="dcterms:W3CDTF">2018-08-28T19:37:21Z</dcterms:modified>
</cp:coreProperties>
</file>