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 id="2147483662" r:id="rId2"/>
  </p:sldMasterIdLst>
  <p:notesMasterIdLst>
    <p:notesMasterId r:id="rId29"/>
  </p:notesMasterIdLst>
  <p:sldIdLst>
    <p:sldId id="256" r:id="rId3"/>
    <p:sldId id="273" r:id="rId4"/>
    <p:sldId id="286" r:id="rId5"/>
    <p:sldId id="287" r:id="rId6"/>
    <p:sldId id="257" r:id="rId7"/>
    <p:sldId id="259" r:id="rId8"/>
    <p:sldId id="261" r:id="rId9"/>
    <p:sldId id="263" r:id="rId10"/>
    <p:sldId id="266" r:id="rId11"/>
    <p:sldId id="267" r:id="rId12"/>
    <p:sldId id="268" r:id="rId13"/>
    <p:sldId id="269" r:id="rId14"/>
    <p:sldId id="270" r:id="rId15"/>
    <p:sldId id="271" r:id="rId16"/>
    <p:sldId id="272" r:id="rId17"/>
    <p:sldId id="275" r:id="rId18"/>
    <p:sldId id="277" r:id="rId19"/>
    <p:sldId id="278" r:id="rId20"/>
    <p:sldId id="279" r:id="rId21"/>
    <p:sldId id="283" r:id="rId22"/>
    <p:sldId id="284" r:id="rId23"/>
    <p:sldId id="258" r:id="rId24"/>
    <p:sldId id="285" r:id="rId25"/>
    <p:sldId id="281" r:id="rId26"/>
    <p:sldId id="274" r:id="rId27"/>
    <p:sldId id="282" r:id="rId28"/>
  </p:sldIdLst>
  <p:sldSz cx="12192000" cy="6858000"/>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sso, Anne-Marthe Nygård" initials="BAN" lastIdx="1" clrIdx="0">
    <p:extLst>
      <p:ext uri="{19B8F6BF-5375-455C-9EA6-DF929625EA0E}">
        <p15:presenceInfo xmlns:p15="http://schemas.microsoft.com/office/powerpoint/2012/main" userId="S-1-5-21-2108236516-2123962399-1343317095-1226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4" d="100"/>
          <a:sy n="64" d="100"/>
        </p:scale>
        <p:origin x="2340" y="10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04" name="Google Shape;104;p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26" name="Google Shape;226;p1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7" name="Google Shape;237;p1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45" name="Google Shape;245;p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52" name="Google Shape;252;p1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8: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77" name="Google Shape;277;p1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92" name="Google Shape;292;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01" name="Google Shape;301;p2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08" name="Google Shape;308;p2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338ce6db69_0_0: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g338ce6db69_0_0:notes"/>
          <p:cNvSpPr txBox="1">
            <a:spLocks noGrp="1"/>
          </p:cNvSpPr>
          <p:nvPr>
            <p:ph type="body" idx="1"/>
          </p:nvPr>
        </p:nvSpPr>
        <p:spPr>
          <a:xfrm>
            <a:off x="679750" y="4715900"/>
            <a:ext cx="5438100" cy="4467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4:notes"/>
          <p:cNvSpPr txBox="1">
            <a:spLocks noGrp="1"/>
          </p:cNvSpPr>
          <p:nvPr>
            <p:ph type="body" idx="1"/>
          </p:nvPr>
        </p:nvSpPr>
        <p:spPr>
          <a:xfrm>
            <a:off x="679750" y="4715900"/>
            <a:ext cx="5438125" cy="4467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9" name="Google Shape;59;p4: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59" name="Google Shape;259;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7:notes"/>
          <p:cNvSpPr txBox="1">
            <a:spLocks noGrp="1"/>
          </p:cNvSpPr>
          <p:nvPr>
            <p:ph type="body" idx="1"/>
          </p:nvPr>
        </p:nvSpPr>
        <p:spPr>
          <a:xfrm>
            <a:off x="679750" y="4715900"/>
            <a:ext cx="5438125" cy="4467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7" name="Google Shape;67;p7: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8:notes"/>
          <p:cNvSpPr txBox="1">
            <a:spLocks noGrp="1"/>
          </p:cNvSpPr>
          <p:nvPr>
            <p:ph type="body" idx="1"/>
          </p:nvPr>
        </p:nvSpPr>
        <p:spPr>
          <a:xfrm>
            <a:off x="679750" y="4715900"/>
            <a:ext cx="5438125" cy="4467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5" name="Google Shape;75;p8:notes"/>
          <p:cNvSpPr>
            <a:spLocks noGrp="1" noRot="1" noChangeAspect="1"/>
          </p:cNvSpPr>
          <p:nvPr>
            <p:ph type="sldImg" idx="2"/>
          </p:nvPr>
        </p:nvSpPr>
        <p:spPr>
          <a:xfrm>
            <a:off x="919163" y="744538"/>
            <a:ext cx="4960937"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27" name="Google Shape;327;p2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69" name="Google Shape;269;p2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8" name="Google Shape;258;p2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59" name="Google Shape;259;p2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no-NO"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1" name="Google Shape;111;p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34" name="Google Shape;134;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54" name="Google Shape;154;p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0" name="Google Shape;170;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fd9d2a9d4_0_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3fd9d2a9d4_0_2:notes"/>
          <p:cNvSpPr txBox="1">
            <a:spLocks noGrp="1"/>
          </p:cNvSpPr>
          <p:nvPr>
            <p:ph type="body" idx="1"/>
          </p:nvPr>
        </p:nvSpPr>
        <p:spPr>
          <a:xfrm>
            <a:off x="673577" y="4748163"/>
            <a:ext cx="5388600" cy="38850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01" name="Google Shape;201;g3fd9d2a9d4_0_2:notes"/>
          <p:cNvSpPr txBox="1">
            <a:spLocks noGrp="1"/>
          </p:cNvSpPr>
          <p:nvPr>
            <p:ph type="sldNum" idx="12"/>
          </p:nvPr>
        </p:nvSpPr>
        <p:spPr>
          <a:xfrm>
            <a:off x="3815373" y="9371286"/>
            <a:ext cx="2918700" cy="4950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no-NO"/>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07" name="Google Shape;207;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5" name="Google Shape;215;p1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507CDE45-F895-4415-B7AF-68A591FD9396}" type="datetime1">
              <a:rPr lang="nb-NO" smtClean="0"/>
              <a:t>30.08.2018</a:t>
            </a:fld>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49F620EB-ABB0-4B4F-9602-E46C921804BB}" type="datetime1">
              <a:rPr lang="nb-NO" smtClean="0"/>
              <a:t>30.08.2018</a:t>
            </a:fld>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141F8DBE-0CA1-4112-9090-78A5F829FDB6}" type="datetime1">
              <a:rPr lang="nb-NO" smtClean="0"/>
              <a:t>30.08.2018</a:t>
            </a:fld>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tellysbilde" type="title">
  <p:cSld name="TITLE">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endParaRPr/>
          </a:p>
        </p:txBody>
      </p:sp>
      <p:sp>
        <p:nvSpPr>
          <p:cNvPr id="99" name="Google Shape;9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fld id="{C215FAD9-449F-422C-A5B9-9779D277B450}" type="datetime1">
              <a:rPr lang="nb-NO" smtClean="0"/>
              <a:t>30.08.2018</a:t>
            </a:fld>
            <a:endParaRPr/>
          </a:p>
        </p:txBody>
      </p:sp>
      <p:sp>
        <p:nvSpPr>
          <p:cNvPr id="100" name="Google Shape;10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r>
              <a:rPr lang="nb-NO"/>
              <a:t>Foreldremøter august 2018</a:t>
            </a:r>
            <a:endParaRPr/>
          </a:p>
        </p:txBody>
      </p:sp>
      <p:sp>
        <p:nvSpPr>
          <p:cNvPr id="101" name="Google Shape;10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81659E3A-6CBD-48D6-864A-7A075A7CAB84}" type="datetime1">
              <a:rPr lang="nb-NO" smtClean="0"/>
              <a:t>30.08.2018</a:t>
            </a:fld>
            <a:endParaRPr/>
          </a:p>
        </p:txBody>
      </p:sp>
      <p:sp>
        <p:nvSpPr>
          <p:cNvPr id="24" name="Google Shape;24;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25" name="Google Shape;2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26"/>
        <p:cNvGrpSpPr/>
        <p:nvPr/>
      </p:nvGrpSpPr>
      <p:grpSpPr>
        <a:xfrm>
          <a:off x="0" y="0"/>
          <a:ext cx="0" cy="0"/>
          <a:chOff x="0" y="0"/>
          <a:chExt cx="0" cy="0"/>
        </a:xfrm>
      </p:grpSpPr>
      <p:sp>
        <p:nvSpPr>
          <p:cNvPr id="27" name="Google Shape;27;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F33F06C2-9AB8-46CC-A9A1-899E033E6A1A}" type="datetime1">
              <a:rPr lang="nb-NO" smtClean="0"/>
              <a:t>30.08.2018</a:t>
            </a:fld>
            <a:endParaRPr/>
          </a:p>
        </p:txBody>
      </p:sp>
      <p:sp>
        <p:nvSpPr>
          <p:cNvPr id="28" name="Google Shape;28;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29" name="Google Shape;29;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AFA16CC6-2588-4E84-A803-64C55679ACCF}" type="datetime1">
              <a:rPr lang="nb-NO" smtClean="0"/>
              <a:t>30.08.2018</a:t>
            </a:fld>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loverskrift"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9" name="Google Shape;39;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CD21D098-F30C-4CB3-AD72-73549F55F3FA}" type="datetime1">
              <a:rPr lang="nb-NO" smtClean="0"/>
              <a:t>30.08.2018</a:t>
            </a:fld>
            <a:endParaRPr/>
          </a:p>
        </p:txBody>
      </p:sp>
      <p:sp>
        <p:nvSpPr>
          <p:cNvPr id="40" name="Google Shape;4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41" name="Google Shape;41;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Google Shape;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917B285D-D555-4CFB-AB24-BD387809C544}" type="datetime1">
              <a:rPr lang="nb-NO" smtClean="0"/>
              <a:t>30.08.2018</a:t>
            </a:fld>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4C7B9C1C-D3D0-47F7-BC65-1324BEC3B0D7}" type="datetime1">
              <a:rPr lang="nb-NO" smtClean="0"/>
              <a:t>30.08.2018</a:t>
            </a:fld>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0C9629B7-40B8-4AFD-BDFC-CF9FC535E67B}" type="datetime1">
              <a:rPr lang="nb-NO" smtClean="0"/>
              <a:t>30.08.2018</a:t>
            </a:fld>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C978E04E-9AD6-455B-99D8-9742D30330D2}" type="datetime1">
              <a:rPr lang="nb-NO" smtClean="0"/>
              <a:t>30.08.2018</a:t>
            </a:fld>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fld id="{CF206F79-F38D-4E8E-B894-693B8E078540}" type="datetime1">
              <a:rPr lang="nb-NO" smtClean="0"/>
              <a:t>30.08.2018</a:t>
            </a:fld>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nb-NO"/>
              <a:t>Foreldremøter august 2018</a:t>
            </a:r>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fld id="{86A6F8A7-0A58-4831-8BC5-3201A270E2BF}" type="datetime1">
              <a:rPr lang="nb-NO" smtClean="0"/>
              <a:t>30.08.2018</a:t>
            </a:fld>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r>
              <a:rPr lang="nb-NO"/>
              <a:t>Foreldremøter august 2018</a:t>
            </a:r>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60" r:id="rId1"/>
  </p:sldLayoutIdLst>
  <p:hf sldNum="0"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udir.no/laring-og-trivsel/vurdering/om-vurdering/underveisvurderi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ovdata.no/dokument/SF/forskrift/2006-06-23-724/KAPITTEL_4#KAPITTEL_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udir.no/eksamen-og-prover/eksame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ylkesmannen.no/Rogaland/Barnehage-og-opplarin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www.minskole.no/lundehaugen" TargetMode="External"/><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http://www.rogaland.skoleogarbeidsliv.no/" TargetMode="External"/><Relationship Id="rId5" Type="http://schemas.openxmlformats.org/officeDocument/2006/relationships/hyperlink" Target="http://www.utdanning.no/" TargetMode="External"/><Relationship Id="rId4" Type="http://schemas.openxmlformats.org/officeDocument/2006/relationships/hyperlink" Target="http://www.vilbli.no/"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Dag.thomas.kvalvik@sandnes.kommune.no"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mailto:siri.myhren.petersen@sandnes.kommune.no"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minskole.no/lundehauge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hyperlink" Target="mailto:rita.moller.halvorsen@sandnes.kommune.no" TargetMode="External"/><Relationship Id="rId7" Type="http://schemas.openxmlformats.org/officeDocument/2006/relationships/hyperlink" Target="mailto:aslaug.neteland2@sandnes.kommune.no" TargetMode="External"/><Relationship Id="rId12"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mailto:tone.warhaug@sandnes.kommune.no" TargetMode="External"/><Relationship Id="rId11" Type="http://schemas.openxmlformats.org/officeDocument/2006/relationships/image" Target="../media/image30.jpg"/><Relationship Id="rId5" Type="http://schemas.openxmlformats.org/officeDocument/2006/relationships/hyperlink" Target="mailto:espen.thorsen.hegna@sandnes.kommune.no" TargetMode="External"/><Relationship Id="rId10" Type="http://schemas.openxmlformats.org/officeDocument/2006/relationships/image" Target="../media/image29.jpg"/><Relationship Id="rId4" Type="http://schemas.openxmlformats.org/officeDocument/2006/relationships/hyperlink" Target="mailto:audun.hembre@sandnes.kommune.no" TargetMode="External"/><Relationship Id="rId9"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6"/>
          <p:cNvSpPr/>
          <p:nvPr/>
        </p:nvSpPr>
        <p:spPr>
          <a:xfrm>
            <a:off x="336884" y="311449"/>
            <a:ext cx="4332307" cy="6179552"/>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16"/>
          <p:cNvSpPr txBox="1">
            <a:spLocks noGrp="1"/>
          </p:cNvSpPr>
          <p:nvPr>
            <p:ph type="ctrTitle"/>
          </p:nvPr>
        </p:nvSpPr>
        <p:spPr>
          <a:xfrm>
            <a:off x="742950" y="742950"/>
            <a:ext cx="3768000" cy="4962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700"/>
              <a:buFont typeface="Calibri"/>
              <a:buNone/>
            </a:pPr>
            <a:r>
              <a:rPr lang="no-NO" sz="3700" b="1" i="0" u="none" strike="noStrike" cap="none" dirty="0">
                <a:solidFill>
                  <a:srgbClr val="FFFFFF"/>
                </a:solidFill>
                <a:latin typeface="Calibri"/>
                <a:ea typeface="Calibri"/>
                <a:cs typeface="Calibri"/>
                <a:sym typeface="Calibri"/>
              </a:rPr>
              <a:t>VELKOMMEN </a:t>
            </a:r>
            <a:br>
              <a:rPr lang="no-NO" sz="3700" b="1" i="0" u="none" strike="noStrike" cap="none" dirty="0">
                <a:solidFill>
                  <a:srgbClr val="FFFFFF"/>
                </a:solidFill>
                <a:latin typeface="Calibri"/>
                <a:ea typeface="Calibri"/>
                <a:cs typeface="Calibri"/>
                <a:sym typeface="Calibri"/>
              </a:rPr>
            </a:br>
            <a:br>
              <a:rPr lang="no-NO" sz="3700" b="1" i="0" u="none" strike="noStrike" cap="none" dirty="0">
                <a:solidFill>
                  <a:srgbClr val="FFFFFF"/>
                </a:solidFill>
                <a:latin typeface="Calibri"/>
                <a:ea typeface="Calibri"/>
                <a:cs typeface="Calibri"/>
                <a:sym typeface="Calibri"/>
              </a:rPr>
            </a:br>
            <a:r>
              <a:rPr lang="no-NO" sz="3700" b="1" i="0" u="none" strike="noStrike" cap="none" dirty="0">
                <a:solidFill>
                  <a:srgbClr val="FFFFFF"/>
                </a:solidFill>
                <a:latin typeface="Calibri"/>
                <a:ea typeface="Calibri"/>
                <a:cs typeface="Calibri"/>
                <a:sym typeface="Calibri"/>
              </a:rPr>
              <a:t>FORELDREMØTE LUNDEHAUGEN UNGDOMSSKOLE </a:t>
            </a:r>
            <a:br>
              <a:rPr lang="no-NO" sz="3700" b="1" i="0" u="none" strike="noStrike" cap="none" dirty="0">
                <a:solidFill>
                  <a:srgbClr val="FFFFFF"/>
                </a:solidFill>
                <a:latin typeface="Calibri"/>
                <a:ea typeface="Calibri"/>
                <a:cs typeface="Calibri"/>
                <a:sym typeface="Calibri"/>
              </a:rPr>
            </a:br>
            <a:r>
              <a:rPr lang="no-NO" sz="3700" b="1" i="0" u="none" strike="noStrike" cap="none" dirty="0">
                <a:solidFill>
                  <a:srgbClr val="FFFFFF"/>
                </a:solidFill>
                <a:latin typeface="Calibri"/>
                <a:ea typeface="Calibri"/>
                <a:cs typeface="Calibri"/>
                <a:sym typeface="Calibri"/>
              </a:rPr>
              <a:t> 10.TRINN</a:t>
            </a:r>
            <a:br>
              <a:rPr lang="nb-NO" sz="3700" b="1" i="0" u="none" strike="noStrike" cap="none" dirty="0">
                <a:solidFill>
                  <a:srgbClr val="FFFFFF"/>
                </a:solidFill>
                <a:latin typeface="Calibri"/>
                <a:ea typeface="Calibri"/>
                <a:cs typeface="Calibri"/>
                <a:sym typeface="Calibri"/>
              </a:rPr>
            </a:br>
            <a:r>
              <a:rPr lang="nb-NO" sz="3700" b="1" i="0" u="none" strike="noStrike" cap="none" dirty="0">
                <a:solidFill>
                  <a:srgbClr val="FFFFFF"/>
                </a:solidFill>
                <a:latin typeface="Calibri"/>
                <a:ea typeface="Calibri"/>
                <a:cs typeface="Calibri"/>
                <a:sym typeface="Calibri"/>
              </a:rPr>
              <a:t>300818</a:t>
            </a:r>
            <a:br>
              <a:rPr lang="nb-NO" sz="3700" b="1" i="0" u="none" strike="noStrike" cap="none" dirty="0">
                <a:solidFill>
                  <a:srgbClr val="FFFFFF"/>
                </a:solidFill>
                <a:latin typeface="Calibri"/>
                <a:ea typeface="Calibri"/>
                <a:cs typeface="Calibri"/>
                <a:sym typeface="Calibri"/>
              </a:rPr>
            </a:br>
            <a:r>
              <a:rPr lang="nb-NO" sz="3700" b="1" i="0" u="none" strike="noStrike" cap="none" dirty="0">
                <a:solidFill>
                  <a:srgbClr val="FFFFFF"/>
                </a:solidFill>
                <a:latin typeface="Calibri"/>
                <a:ea typeface="Calibri"/>
                <a:cs typeface="Calibri"/>
                <a:sym typeface="Calibri"/>
              </a:rPr>
              <a:t>(</a:t>
            </a:r>
            <a:r>
              <a:rPr lang="nb-NO" sz="2400" b="1" i="0" u="none" strike="noStrike" cap="none" dirty="0">
                <a:solidFill>
                  <a:srgbClr val="FFFFFF"/>
                </a:solidFill>
                <a:latin typeface="Calibri"/>
                <a:ea typeface="Calibri"/>
                <a:cs typeface="Calibri"/>
                <a:sym typeface="Calibri"/>
              </a:rPr>
              <a:t>presentasjonen legges på hjemmesiden)</a:t>
            </a:r>
            <a:endParaRPr sz="2400" dirty="0"/>
          </a:p>
        </p:txBody>
      </p:sp>
      <p:pic>
        <p:nvPicPr>
          <p:cNvPr id="108" name="Google Shape;108;p16"/>
          <p:cNvPicPr preferRelativeResize="0"/>
          <p:nvPr/>
        </p:nvPicPr>
        <p:blipFill rotWithShape="1">
          <a:blip r:embed="rId3">
            <a:alphaModFix/>
          </a:blip>
          <a:srcRect/>
          <a:stretch/>
        </p:blipFill>
        <p:spPr>
          <a:xfrm>
            <a:off x="5153822" y="614946"/>
            <a:ext cx="6553545" cy="5636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27"/>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27"/>
          <p:cNvSpPr txBox="1">
            <a:spLocks noGrp="1"/>
          </p:cNvSpPr>
          <p:nvPr>
            <p:ph type="title"/>
          </p:nvPr>
        </p:nvSpPr>
        <p:spPr>
          <a:xfrm>
            <a:off x="1028699" y="1967266"/>
            <a:ext cx="2847561" cy="25472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600"/>
              <a:buFont typeface="Calibri"/>
              <a:buNone/>
            </a:pPr>
            <a:r>
              <a:rPr lang="no-NO" sz="3600" b="0" i="0" u="none" strike="noStrike" cap="none">
                <a:solidFill>
                  <a:srgbClr val="FFFFFF"/>
                </a:solidFill>
                <a:latin typeface="Calibri"/>
                <a:ea typeface="Calibri"/>
                <a:cs typeface="Calibri"/>
                <a:sym typeface="Calibri"/>
              </a:rPr>
              <a:t>§9A nulltolleranse</a:t>
            </a:r>
            <a:endParaRPr sz="3600" b="0" i="0" u="none" strike="noStrike" cap="none">
              <a:solidFill>
                <a:srgbClr val="FFFFFF"/>
              </a:solidFill>
              <a:latin typeface="Calibri"/>
              <a:ea typeface="Calibri"/>
              <a:cs typeface="Calibri"/>
              <a:sym typeface="Calibri"/>
            </a:endParaRPr>
          </a:p>
        </p:txBody>
      </p:sp>
      <p:pic>
        <p:nvPicPr>
          <p:cNvPr id="211" name="Google Shape;211;p27"/>
          <p:cNvPicPr preferRelativeResize="0"/>
          <p:nvPr/>
        </p:nvPicPr>
        <p:blipFill rotWithShape="1">
          <a:blip r:embed="rId3">
            <a:alphaModFix/>
          </a:blip>
          <a:srcRect/>
          <a:stretch/>
        </p:blipFill>
        <p:spPr>
          <a:xfrm>
            <a:off x="4527803" y="1738730"/>
            <a:ext cx="7425263" cy="4051195"/>
          </a:xfrm>
          <a:prstGeom prst="rect">
            <a:avLst/>
          </a:prstGeom>
          <a:noFill/>
          <a:ln>
            <a:noFill/>
          </a:ln>
        </p:spPr>
      </p:pic>
      <p:sp>
        <p:nvSpPr>
          <p:cNvPr id="212" name="Google Shape;212;p27"/>
          <p:cNvSpPr txBox="1">
            <a:spLocks noGrp="1"/>
          </p:cNvSpPr>
          <p:nvPr>
            <p:ph type="ftr" idx="11"/>
          </p:nvPr>
        </p:nvSpPr>
        <p:spPr>
          <a:xfrm>
            <a:off x="1028700" y="6356350"/>
            <a:ext cx="62103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nb-NO" sz="1200">
                <a:solidFill>
                  <a:schemeClr val="dk1"/>
                </a:solidFill>
                <a:latin typeface="Calibri"/>
                <a:ea typeface="Calibri"/>
                <a:cs typeface="Calibri"/>
                <a:sym typeface="Calibri"/>
              </a:rPr>
              <a:t>Foreldremøter august 2018</a:t>
            </a:r>
            <a:endParaRPr/>
          </a:p>
        </p:txBody>
      </p:sp>
      <p:sp>
        <p:nvSpPr>
          <p:cNvPr id="2" name="Plassholder for dato 1">
            <a:extLst>
              <a:ext uri="{FF2B5EF4-FFF2-40B4-BE49-F238E27FC236}">
                <a16:creationId xmlns:a16="http://schemas.microsoft.com/office/drawing/2014/main" id="{BE9F1655-139D-47E4-A874-DFD942E9DE35}"/>
              </a:ext>
            </a:extLst>
          </p:cNvPr>
          <p:cNvSpPr>
            <a:spLocks noGrp="1"/>
          </p:cNvSpPr>
          <p:nvPr>
            <p:ph type="dt" idx="10"/>
          </p:nvPr>
        </p:nvSpPr>
        <p:spPr/>
        <p:txBody>
          <a:bodyPr/>
          <a:lstStyle/>
          <a:p>
            <a:fld id="{A381406C-43FE-4564-A02D-FA14E3040D1A}" type="datetime1">
              <a:rPr lang="nb-NO" smtClean="0"/>
              <a:t>30.08.2018</a:t>
            </a:fld>
            <a:endParaRPr lang="nb-NO"/>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28"/>
          <p:cNvSpPr/>
          <p:nvPr/>
        </p:nvSpPr>
        <p:spPr>
          <a:xfrm>
            <a:off x="396882" y="280374"/>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8" name="Google Shape;218;p28"/>
          <p:cNvSpPr txBox="1">
            <a:spLocks noGrp="1"/>
          </p:cNvSpPr>
          <p:nvPr>
            <p:ph type="title"/>
          </p:nvPr>
        </p:nvSpPr>
        <p:spPr>
          <a:xfrm>
            <a:off x="546351" y="433545"/>
            <a:ext cx="11139854" cy="93044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FFFFF"/>
              </a:buClr>
              <a:buSzPts val="5400"/>
              <a:buFont typeface="Calibri"/>
              <a:buNone/>
            </a:pPr>
            <a:r>
              <a:rPr lang="no-NO" sz="5400" b="0" i="0" u="none" strike="noStrike" cap="none">
                <a:solidFill>
                  <a:srgbClr val="FFFFFF"/>
                </a:solidFill>
                <a:latin typeface="Calibri"/>
                <a:ea typeface="Calibri"/>
                <a:cs typeface="Calibri"/>
                <a:sym typeface="Calibri"/>
              </a:rPr>
              <a:t>Elevene skal ha det trygt og godt</a:t>
            </a:r>
            <a:endParaRPr sz="5400" b="0" i="0" u="none" strike="noStrike" cap="none">
              <a:solidFill>
                <a:srgbClr val="FFFFFF"/>
              </a:solidFill>
              <a:latin typeface="Calibri"/>
              <a:ea typeface="Calibri"/>
              <a:cs typeface="Calibri"/>
              <a:sym typeface="Calibri"/>
            </a:endParaRPr>
          </a:p>
        </p:txBody>
      </p:sp>
      <p:cxnSp>
        <p:nvCxnSpPr>
          <p:cNvPr id="219" name="Google Shape;219;p28"/>
          <p:cNvCxnSpPr/>
          <p:nvPr/>
        </p:nvCxnSpPr>
        <p:spPr>
          <a:xfrm>
            <a:off x="2230078" y="1522292"/>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220" name="Google Shape;220;p28"/>
          <p:cNvPicPr preferRelativeResize="0"/>
          <p:nvPr/>
        </p:nvPicPr>
        <p:blipFill rotWithShape="1">
          <a:blip r:embed="rId3">
            <a:alphaModFix/>
          </a:blip>
          <a:srcRect/>
          <a:stretch/>
        </p:blipFill>
        <p:spPr>
          <a:xfrm>
            <a:off x="331567" y="2656633"/>
            <a:ext cx="5455917" cy="3538007"/>
          </a:xfrm>
          <a:prstGeom prst="rect">
            <a:avLst/>
          </a:prstGeom>
          <a:noFill/>
          <a:ln>
            <a:noFill/>
          </a:ln>
        </p:spPr>
      </p:pic>
      <p:cxnSp>
        <p:nvCxnSpPr>
          <p:cNvPr id="221" name="Google Shape;221;p28"/>
          <p:cNvCxnSpPr/>
          <p:nvPr/>
        </p:nvCxnSpPr>
        <p:spPr>
          <a:xfrm>
            <a:off x="6116278" y="2596836"/>
            <a:ext cx="0" cy="3657600"/>
          </a:xfrm>
          <a:prstGeom prst="straightConnector1">
            <a:avLst/>
          </a:prstGeom>
          <a:noFill/>
          <a:ln w="101600" cap="flat" cmpd="dbl">
            <a:solidFill>
              <a:srgbClr val="595959"/>
            </a:solidFill>
            <a:prstDash val="solid"/>
            <a:miter lim="800000"/>
            <a:headEnd type="none" w="sm" len="sm"/>
            <a:tailEnd type="none" w="sm" len="sm"/>
          </a:ln>
        </p:spPr>
      </p:cxnSp>
      <p:pic>
        <p:nvPicPr>
          <p:cNvPr id="222" name="Google Shape;222;p28"/>
          <p:cNvPicPr preferRelativeResize="0"/>
          <p:nvPr/>
        </p:nvPicPr>
        <p:blipFill rotWithShape="1">
          <a:blip r:embed="rId4">
            <a:alphaModFix/>
          </a:blip>
          <a:srcRect/>
          <a:stretch/>
        </p:blipFill>
        <p:spPr>
          <a:xfrm>
            <a:off x="6445073" y="3361639"/>
            <a:ext cx="5455917" cy="2127994"/>
          </a:xfrm>
          <a:prstGeom prst="rect">
            <a:avLst/>
          </a:prstGeom>
          <a:noFill/>
          <a:ln>
            <a:noFill/>
          </a:ln>
        </p:spPr>
      </p:pic>
      <p:sp>
        <p:nvSpPr>
          <p:cNvPr id="223" name="Google Shape;223;p28"/>
          <p:cNvSpPr txBox="1">
            <a:spLocks noGrp="1"/>
          </p:cNvSpPr>
          <p:nvPr>
            <p:ph type="ftr" idx="11"/>
          </p:nvPr>
        </p:nvSpPr>
        <p:spPr>
          <a:xfrm>
            <a:off x="4038600" y="6522430"/>
            <a:ext cx="4114800" cy="34747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a:solidFill>
                  <a:srgbClr val="898989"/>
                </a:solidFill>
                <a:latin typeface="Calibri"/>
                <a:ea typeface="Calibri"/>
                <a:cs typeface="Calibri"/>
                <a:sym typeface="Calibri"/>
              </a:rPr>
              <a:t>Foreldremøter august 2018</a:t>
            </a:r>
            <a:endParaRPr/>
          </a:p>
        </p:txBody>
      </p:sp>
      <p:sp>
        <p:nvSpPr>
          <p:cNvPr id="2" name="Plassholder for dato 1">
            <a:extLst>
              <a:ext uri="{FF2B5EF4-FFF2-40B4-BE49-F238E27FC236}">
                <a16:creationId xmlns:a16="http://schemas.microsoft.com/office/drawing/2014/main" id="{725BF3C7-9381-42F5-BB0D-204022FBE37E}"/>
              </a:ext>
            </a:extLst>
          </p:cNvPr>
          <p:cNvSpPr>
            <a:spLocks noGrp="1"/>
          </p:cNvSpPr>
          <p:nvPr>
            <p:ph type="dt" idx="10"/>
          </p:nvPr>
        </p:nvSpPr>
        <p:spPr/>
        <p:txBody>
          <a:bodyPr/>
          <a:lstStyle/>
          <a:p>
            <a:fld id="{E80390D8-5653-49A8-AC8D-F03D828955F4}" type="datetime1">
              <a:rPr lang="nb-NO" smtClean="0"/>
              <a:t>30.08.2018</a:t>
            </a:fld>
            <a:endParaRPr lang="nb-NO"/>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29"/>
          <p:cNvSpPr/>
          <p:nvPr/>
        </p:nvSpPr>
        <p:spPr>
          <a:xfrm>
            <a:off x="396882" y="280374"/>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29"/>
          <p:cNvSpPr txBox="1">
            <a:spLocks noGrp="1"/>
          </p:cNvSpPr>
          <p:nvPr>
            <p:ph type="title"/>
          </p:nvPr>
        </p:nvSpPr>
        <p:spPr>
          <a:xfrm>
            <a:off x="546351" y="433545"/>
            <a:ext cx="11139854" cy="93044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FFFFF"/>
              </a:buClr>
              <a:buSzPts val="5000"/>
              <a:buFont typeface="Calibri"/>
              <a:buNone/>
            </a:pPr>
            <a:r>
              <a:rPr lang="no-NO" sz="5000" b="0" i="0" u="none" strike="noStrike" cap="none">
                <a:solidFill>
                  <a:srgbClr val="FFFFFF"/>
                </a:solidFill>
                <a:latin typeface="Calibri"/>
                <a:ea typeface="Calibri"/>
                <a:cs typeface="Calibri"/>
                <a:sym typeface="Calibri"/>
              </a:rPr>
              <a:t>Hvis du mener at skolen ikke har gjort nok</a:t>
            </a:r>
            <a:endParaRPr/>
          </a:p>
        </p:txBody>
      </p:sp>
      <p:cxnSp>
        <p:nvCxnSpPr>
          <p:cNvPr id="230" name="Google Shape;230;p29"/>
          <p:cNvCxnSpPr/>
          <p:nvPr/>
        </p:nvCxnSpPr>
        <p:spPr>
          <a:xfrm>
            <a:off x="2230078" y="1522292"/>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231" name="Google Shape;231;p29"/>
          <p:cNvPicPr preferRelativeResize="0"/>
          <p:nvPr/>
        </p:nvPicPr>
        <p:blipFill rotWithShape="1">
          <a:blip r:embed="rId3">
            <a:alphaModFix/>
          </a:blip>
          <a:srcRect/>
          <a:stretch/>
        </p:blipFill>
        <p:spPr>
          <a:xfrm>
            <a:off x="576389" y="2426818"/>
            <a:ext cx="4966273" cy="3997637"/>
          </a:xfrm>
          <a:prstGeom prst="rect">
            <a:avLst/>
          </a:prstGeom>
          <a:noFill/>
          <a:ln>
            <a:noFill/>
          </a:ln>
        </p:spPr>
      </p:pic>
      <p:cxnSp>
        <p:nvCxnSpPr>
          <p:cNvPr id="232" name="Google Shape;232;p29"/>
          <p:cNvCxnSpPr/>
          <p:nvPr/>
        </p:nvCxnSpPr>
        <p:spPr>
          <a:xfrm>
            <a:off x="6116278" y="2596836"/>
            <a:ext cx="0" cy="3657600"/>
          </a:xfrm>
          <a:prstGeom prst="straightConnector1">
            <a:avLst/>
          </a:prstGeom>
          <a:noFill/>
          <a:ln w="101600" cap="flat" cmpd="dbl">
            <a:solidFill>
              <a:srgbClr val="595959"/>
            </a:solidFill>
            <a:prstDash val="solid"/>
            <a:miter lim="800000"/>
            <a:headEnd type="none" w="sm" len="sm"/>
            <a:tailEnd type="none" w="sm" len="sm"/>
          </a:ln>
        </p:spPr>
      </p:cxnSp>
      <p:pic>
        <p:nvPicPr>
          <p:cNvPr id="233" name="Google Shape;233;p29"/>
          <p:cNvPicPr preferRelativeResize="0"/>
          <p:nvPr/>
        </p:nvPicPr>
        <p:blipFill rotWithShape="1">
          <a:blip r:embed="rId4">
            <a:alphaModFix/>
          </a:blip>
          <a:srcRect/>
          <a:stretch/>
        </p:blipFill>
        <p:spPr>
          <a:xfrm>
            <a:off x="6445073" y="3215766"/>
            <a:ext cx="5455917" cy="2419740"/>
          </a:xfrm>
          <a:prstGeom prst="rect">
            <a:avLst/>
          </a:prstGeom>
          <a:noFill/>
          <a:ln>
            <a:noFill/>
          </a:ln>
        </p:spPr>
      </p:pic>
      <p:sp>
        <p:nvSpPr>
          <p:cNvPr id="234" name="Google Shape;234;p29"/>
          <p:cNvSpPr txBox="1">
            <a:spLocks noGrp="1"/>
          </p:cNvSpPr>
          <p:nvPr>
            <p:ph type="ftr" idx="11"/>
          </p:nvPr>
        </p:nvSpPr>
        <p:spPr>
          <a:xfrm>
            <a:off x="4038600" y="6522430"/>
            <a:ext cx="4114800" cy="34747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a:solidFill>
                  <a:srgbClr val="898989"/>
                </a:solidFill>
                <a:latin typeface="Calibri"/>
                <a:ea typeface="Calibri"/>
                <a:cs typeface="Calibri"/>
                <a:sym typeface="Calibri"/>
              </a:rPr>
              <a:t>Foreldremøter august 2018</a:t>
            </a:r>
            <a:endParaRPr/>
          </a:p>
        </p:txBody>
      </p:sp>
      <p:sp>
        <p:nvSpPr>
          <p:cNvPr id="2" name="Plassholder for dato 1">
            <a:extLst>
              <a:ext uri="{FF2B5EF4-FFF2-40B4-BE49-F238E27FC236}">
                <a16:creationId xmlns:a16="http://schemas.microsoft.com/office/drawing/2014/main" id="{5CA7C88E-5E68-4B35-B490-88C419DF3C64}"/>
              </a:ext>
            </a:extLst>
          </p:cNvPr>
          <p:cNvSpPr>
            <a:spLocks noGrp="1"/>
          </p:cNvSpPr>
          <p:nvPr>
            <p:ph type="dt" idx="10"/>
          </p:nvPr>
        </p:nvSpPr>
        <p:spPr/>
        <p:txBody>
          <a:bodyPr/>
          <a:lstStyle/>
          <a:p>
            <a:fld id="{6B84B468-7B38-442D-9CD4-75D447C0331E}" type="datetime1">
              <a:rPr lang="nb-NO" smtClean="0"/>
              <a:t>30.08.2018</a:t>
            </a:fld>
            <a:endParaRPr lang="nb-NO"/>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30"/>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30"/>
          <p:cNvSpPr txBox="1">
            <a:spLocks noGrp="1"/>
          </p:cNvSpPr>
          <p:nvPr>
            <p:ph type="title"/>
          </p:nvPr>
        </p:nvSpPr>
        <p:spPr>
          <a:xfrm>
            <a:off x="1028700" y="1967266"/>
            <a:ext cx="2628900" cy="254725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600"/>
              <a:buFont typeface="Calibri"/>
              <a:buNone/>
            </a:pPr>
            <a:r>
              <a:rPr lang="no-NO" sz="3600" b="0" i="0" u="none" strike="noStrike" cap="none">
                <a:solidFill>
                  <a:srgbClr val="FFFFFF"/>
                </a:solidFill>
                <a:latin typeface="Calibri"/>
                <a:ea typeface="Calibri"/>
                <a:cs typeface="Calibri"/>
                <a:sym typeface="Calibri"/>
              </a:rPr>
              <a:t>Du har rett til å ha det bra</a:t>
            </a:r>
            <a:endParaRPr/>
          </a:p>
        </p:txBody>
      </p:sp>
      <p:pic>
        <p:nvPicPr>
          <p:cNvPr id="241" name="Google Shape;241;p30"/>
          <p:cNvPicPr preferRelativeResize="0"/>
          <p:nvPr/>
        </p:nvPicPr>
        <p:blipFill rotWithShape="1">
          <a:blip r:embed="rId3">
            <a:alphaModFix/>
          </a:blip>
          <a:srcRect/>
          <a:stretch/>
        </p:blipFill>
        <p:spPr>
          <a:xfrm>
            <a:off x="4777316" y="724668"/>
            <a:ext cx="6780700" cy="5406335"/>
          </a:xfrm>
          <a:prstGeom prst="rect">
            <a:avLst/>
          </a:prstGeom>
          <a:noFill/>
          <a:ln>
            <a:noFill/>
          </a:ln>
        </p:spPr>
      </p:pic>
      <p:sp>
        <p:nvSpPr>
          <p:cNvPr id="242" name="Google Shape;242;p30"/>
          <p:cNvSpPr txBox="1">
            <a:spLocks noGrp="1"/>
          </p:cNvSpPr>
          <p:nvPr>
            <p:ph type="dt" idx="10"/>
          </p:nvPr>
        </p:nvSpPr>
        <p:spPr>
          <a:xfrm>
            <a:off x="8842248" y="6356350"/>
            <a:ext cx="1997202"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824941D-5EC7-494A-B4DB-64D48EEE0CE4}" type="datetime1">
              <a:rPr lang="nb-NO" sz="1200" smtClean="0">
                <a:solidFill>
                  <a:schemeClr val="dk1"/>
                </a:solidFill>
                <a:latin typeface="Calibri"/>
                <a:cs typeface="Calibri"/>
                <a:sym typeface="Calibri"/>
              </a:rPr>
              <a:t>30.08.2018</a:t>
            </a:fld>
            <a:endParaRPr sz="1200">
              <a:solidFill>
                <a:schemeClr val="dk1"/>
              </a:solidFill>
              <a:latin typeface="Calibri"/>
              <a:ea typeface="Calibri"/>
              <a:cs typeface="Calibri"/>
              <a:sym typeface="Calibri"/>
            </a:endParaRPr>
          </a:p>
        </p:txBody>
      </p:sp>
      <p:sp>
        <p:nvSpPr>
          <p:cNvPr id="2" name="Plassholder for bunntekst 1">
            <a:extLst>
              <a:ext uri="{FF2B5EF4-FFF2-40B4-BE49-F238E27FC236}">
                <a16:creationId xmlns:a16="http://schemas.microsoft.com/office/drawing/2014/main" id="{211B0902-E2A3-42D7-BFC0-B14E8719E248}"/>
              </a:ext>
            </a:extLst>
          </p:cNvPr>
          <p:cNvSpPr>
            <a:spLocks noGrp="1"/>
          </p:cNvSpPr>
          <p:nvPr>
            <p:ph type="ftr" idx="11"/>
          </p:nvPr>
        </p:nvSpPr>
        <p:spPr/>
        <p:txBody>
          <a:bodyPr/>
          <a:lstStyle/>
          <a:p>
            <a:r>
              <a:rPr lang="nb-NO"/>
              <a:t>Foreldremøter august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1"/>
          <p:cNvSpPr txBox="1">
            <a:spLocks noGrp="1"/>
          </p:cNvSpPr>
          <p:nvPr>
            <p:ph type="title"/>
          </p:nvPr>
        </p:nvSpPr>
        <p:spPr>
          <a:xfrm>
            <a:off x="838200" y="365125"/>
            <a:ext cx="10515600" cy="862090"/>
          </a:xfrm>
          <a:prstGeom prst="rect">
            <a:avLst/>
          </a:prstGeom>
          <a:solidFill>
            <a:srgbClr val="3F3F3F"/>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3200"/>
              <a:buFont typeface="Calibri"/>
              <a:buNone/>
            </a:pPr>
            <a:br>
              <a:rPr lang="no-NO" sz="3200" b="1" i="0" u="none" strike="noStrike" cap="none">
                <a:solidFill>
                  <a:schemeClr val="lt1"/>
                </a:solidFill>
                <a:latin typeface="Calibri"/>
                <a:ea typeface="Calibri"/>
                <a:cs typeface="Calibri"/>
                <a:sym typeface="Calibri"/>
              </a:rPr>
            </a:br>
            <a:r>
              <a:rPr lang="no-NO" sz="3200" b="1" i="0" u="none" strike="noStrike" cap="none">
                <a:solidFill>
                  <a:schemeClr val="lt1"/>
                </a:solidFill>
                <a:latin typeface="Calibri"/>
                <a:ea typeface="Calibri"/>
                <a:cs typeface="Calibri"/>
                <a:sym typeface="Calibri"/>
              </a:rPr>
              <a:t>Vurdering og vurderingsformer et verktøy for å fremme læring</a:t>
            </a:r>
            <a:br>
              <a:rPr lang="no-NO" sz="3200" b="0" i="0" u="none" strike="noStrike" cap="none">
                <a:solidFill>
                  <a:schemeClr val="lt1"/>
                </a:solidFill>
                <a:latin typeface="Calibri"/>
                <a:ea typeface="Calibri"/>
                <a:cs typeface="Calibri"/>
                <a:sym typeface="Calibri"/>
              </a:rPr>
            </a:br>
            <a:endParaRPr sz="3200" b="0" i="0" u="none" strike="noStrike" cap="none">
              <a:solidFill>
                <a:schemeClr val="lt1"/>
              </a:solidFill>
              <a:latin typeface="Calibri"/>
              <a:ea typeface="Calibri"/>
              <a:cs typeface="Calibri"/>
              <a:sym typeface="Calibri"/>
            </a:endParaRPr>
          </a:p>
        </p:txBody>
      </p:sp>
      <p:sp>
        <p:nvSpPr>
          <p:cNvPr id="248" name="Google Shape;24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a:solidFill>
                  <a:srgbClr val="888888"/>
                </a:solidFill>
                <a:latin typeface="Calibri"/>
                <a:ea typeface="Calibri"/>
                <a:cs typeface="Calibri"/>
                <a:sym typeface="Calibri"/>
              </a:rPr>
              <a:t>Foreldremøter august 2018</a:t>
            </a:r>
            <a:endParaRPr sz="1200">
              <a:solidFill>
                <a:srgbClr val="888888"/>
              </a:solidFill>
              <a:latin typeface="Calibri"/>
              <a:ea typeface="Calibri"/>
              <a:cs typeface="Calibri"/>
              <a:sym typeface="Calibri"/>
            </a:endParaRPr>
          </a:p>
        </p:txBody>
      </p:sp>
      <p:sp>
        <p:nvSpPr>
          <p:cNvPr id="249" name="Google Shape;249;p31"/>
          <p:cNvSpPr/>
          <p:nvPr/>
        </p:nvSpPr>
        <p:spPr>
          <a:xfrm>
            <a:off x="735500" y="1227225"/>
            <a:ext cx="10618200" cy="54408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2000"/>
              <a:buFont typeface="Arial"/>
              <a:buChar char="•"/>
            </a:pPr>
            <a:r>
              <a:rPr lang="no-NO" sz="2000">
                <a:solidFill>
                  <a:schemeClr val="dk1"/>
                </a:solidFill>
                <a:latin typeface="Calibri"/>
                <a:ea typeface="Calibri"/>
                <a:cs typeface="Calibri"/>
                <a:sym typeface="Calibri"/>
              </a:rPr>
              <a:t>Den viktigste vurderingsformen -  </a:t>
            </a:r>
            <a:r>
              <a:rPr lang="no-NO" sz="2000" b="1">
                <a:solidFill>
                  <a:schemeClr val="dk1"/>
                </a:solidFill>
                <a:latin typeface="Calibri"/>
                <a:ea typeface="Calibri"/>
                <a:cs typeface="Calibri"/>
                <a:sym typeface="Calibri"/>
              </a:rPr>
              <a:t>underveisvurdering. </a:t>
            </a:r>
            <a:r>
              <a:rPr lang="no-NO" i="1">
                <a:solidFill>
                  <a:schemeClr val="dk1"/>
                </a:solidFill>
                <a:latin typeface="Calibri"/>
                <a:ea typeface="Calibri"/>
                <a:cs typeface="Calibri"/>
                <a:sym typeface="Calibri"/>
              </a:rPr>
              <a:t>Forskrift i opplæringsloven </a:t>
            </a:r>
            <a:r>
              <a:rPr lang="no-NO" i="1"/>
              <a:t>§ 3-2</a:t>
            </a:r>
            <a:endParaRPr i="1"/>
          </a:p>
          <a:p>
            <a:pPr marL="285750" marR="0" lvl="0" indent="-285750" algn="l" rtl="0">
              <a:spcBef>
                <a:spcPts val="0"/>
              </a:spcBef>
              <a:spcAft>
                <a:spcPts val="0"/>
              </a:spcAft>
              <a:buClr>
                <a:schemeClr val="dk1"/>
              </a:buClr>
              <a:buSzPts val="2000"/>
              <a:buFont typeface="Arial"/>
              <a:buChar char="•"/>
            </a:pPr>
            <a:r>
              <a:rPr lang="no-NO" sz="2000">
                <a:solidFill>
                  <a:schemeClr val="dk1"/>
                </a:solidFill>
                <a:latin typeface="Calibri"/>
                <a:ea typeface="Calibri"/>
                <a:cs typeface="Calibri"/>
                <a:sym typeface="Calibri"/>
              </a:rPr>
              <a:t>Denne vurderingsformen skal til enhver tid si noe om hvor du er, og hva du kan gjøre enda bedre for å få høyere måloppnåelse. </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0" marR="0" lvl="0" indent="0" algn="l" rtl="0">
              <a:spcBef>
                <a:spcPts val="0"/>
              </a:spcBef>
              <a:spcAft>
                <a:spcPts val="0"/>
              </a:spcAft>
              <a:buNone/>
            </a:pPr>
            <a:r>
              <a:rPr lang="no-NO" sz="2000" b="1">
                <a:solidFill>
                  <a:schemeClr val="dk1"/>
                </a:solidFill>
                <a:latin typeface="Calibri"/>
                <a:ea typeface="Calibri"/>
                <a:cs typeface="Calibri"/>
                <a:sym typeface="Calibri"/>
              </a:rPr>
              <a:t>Forskning viser at læringsfremmende underveisvurdering har fire sentrale prinsipper som har vist å være læringsfremmende:</a:t>
            </a:r>
            <a:r>
              <a:rPr lang="no-NO" sz="2000">
                <a:solidFill>
                  <a:schemeClr val="dk1"/>
                </a:solidFill>
                <a:latin typeface="Calibri"/>
                <a:ea typeface="Calibri"/>
                <a:cs typeface="Calibri"/>
                <a:sym typeface="Calibri"/>
              </a:rPr>
              <a:t> </a:t>
            </a:r>
            <a:r>
              <a:rPr lang="no-NO" sz="2000" u="sng">
                <a:solidFill>
                  <a:schemeClr val="hlink"/>
                </a:solidFill>
                <a:latin typeface="Calibri"/>
                <a:ea typeface="Calibri"/>
                <a:cs typeface="Calibri"/>
                <a:sym typeface="Calibri"/>
                <a:hlinkClick r:id="rId3"/>
              </a:rPr>
              <a:t>https://www.udir.no/laring-og-trivsel/vurdering/om-vurdering/underveisvurdering/</a:t>
            </a:r>
            <a:endParaRPr sz="2000">
              <a:solidFill>
                <a:schemeClr val="dk1"/>
              </a:solidFill>
              <a:latin typeface="Calibri"/>
              <a:ea typeface="Calibri"/>
              <a:cs typeface="Calibri"/>
              <a:sym typeface="Calibri"/>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no-NO" sz="2000">
                <a:solidFill>
                  <a:schemeClr val="dk1"/>
                </a:solidFill>
                <a:latin typeface="Calibri"/>
                <a:ea typeface="Calibri"/>
                <a:cs typeface="Calibri"/>
                <a:sym typeface="Calibri"/>
              </a:rPr>
              <a:t>Elevene skal forstå hva de skal lære og hva som er forventet av dem.  </a:t>
            </a:r>
            <a:endParaRPr/>
          </a:p>
          <a:p>
            <a:pPr marL="285750" marR="0" lvl="0" indent="-285750" algn="l" rtl="0">
              <a:spcBef>
                <a:spcPts val="0"/>
              </a:spcBef>
              <a:spcAft>
                <a:spcPts val="0"/>
              </a:spcAft>
              <a:buClr>
                <a:schemeClr val="dk1"/>
              </a:buClr>
              <a:buSzPts val="2000"/>
              <a:buFont typeface="Arial"/>
              <a:buChar char="•"/>
            </a:pPr>
            <a:r>
              <a:rPr lang="no-NO" sz="2000">
                <a:solidFill>
                  <a:schemeClr val="dk1"/>
                </a:solidFill>
                <a:latin typeface="Calibri"/>
                <a:ea typeface="Calibri"/>
                <a:cs typeface="Calibri"/>
                <a:sym typeface="Calibri"/>
              </a:rPr>
              <a:t>Elevene skal få tilbakemeldinger som forteller dem om kvaliteten på arbeidet eller prestasjonen.</a:t>
            </a:r>
            <a:endParaRPr/>
          </a:p>
          <a:p>
            <a:pPr marL="285750" marR="0" lvl="0" indent="-285750" algn="l" rtl="0">
              <a:spcBef>
                <a:spcPts val="0"/>
              </a:spcBef>
              <a:spcAft>
                <a:spcPts val="0"/>
              </a:spcAft>
              <a:buClr>
                <a:schemeClr val="dk1"/>
              </a:buClr>
              <a:buSzPts val="2000"/>
              <a:buFont typeface="Arial"/>
              <a:buChar char="•"/>
            </a:pPr>
            <a:r>
              <a:rPr lang="no-NO" sz="2000">
                <a:solidFill>
                  <a:schemeClr val="dk1"/>
                </a:solidFill>
                <a:latin typeface="Calibri"/>
                <a:ea typeface="Calibri"/>
                <a:cs typeface="Calibri"/>
                <a:sym typeface="Calibri"/>
              </a:rPr>
              <a:t>Elevene  skal få råd om hvordan de kan forbedre seg. </a:t>
            </a:r>
            <a:endParaRPr/>
          </a:p>
          <a:p>
            <a:pPr marL="285750" marR="0" lvl="0" indent="-285750" algn="l" rtl="0">
              <a:spcBef>
                <a:spcPts val="0"/>
              </a:spcBef>
              <a:spcAft>
                <a:spcPts val="0"/>
              </a:spcAft>
              <a:buClr>
                <a:schemeClr val="dk1"/>
              </a:buClr>
              <a:buSzPts val="2000"/>
              <a:buFont typeface="Arial"/>
              <a:buChar char="•"/>
            </a:pPr>
            <a:r>
              <a:rPr lang="no-NO" sz="2000">
                <a:solidFill>
                  <a:schemeClr val="dk1"/>
                </a:solidFill>
                <a:latin typeface="Calibri"/>
                <a:ea typeface="Calibri"/>
                <a:cs typeface="Calibri"/>
                <a:sym typeface="Calibri"/>
              </a:rPr>
              <a:t>Elevene  skal være involvert i eget læringsarbeid ved blant annet å vurdere eget arbeid og utvikling. </a:t>
            </a:r>
            <a:endParaRPr/>
          </a:p>
        </p:txBody>
      </p:sp>
      <p:sp>
        <p:nvSpPr>
          <p:cNvPr id="2" name="Plassholder for dato 1">
            <a:extLst>
              <a:ext uri="{FF2B5EF4-FFF2-40B4-BE49-F238E27FC236}">
                <a16:creationId xmlns:a16="http://schemas.microsoft.com/office/drawing/2014/main" id="{D58FCA52-EE22-4004-88BA-C5A04A6B8CE5}"/>
              </a:ext>
            </a:extLst>
          </p:cNvPr>
          <p:cNvSpPr>
            <a:spLocks noGrp="1"/>
          </p:cNvSpPr>
          <p:nvPr>
            <p:ph type="dt" idx="10"/>
          </p:nvPr>
        </p:nvSpPr>
        <p:spPr/>
        <p:txBody>
          <a:bodyPr/>
          <a:lstStyle/>
          <a:p>
            <a:fld id="{3ADE8C38-D7FA-4685-844B-4FD8034C65C4}" type="datetime1">
              <a:rPr lang="nb-NO" smtClean="0"/>
              <a:t>30.08.2018</a:t>
            </a:fld>
            <a:endParaRPr lang="nb-NO"/>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2"/>
          <p:cNvSpPr txBox="1">
            <a:spLocks noGrp="1"/>
          </p:cNvSpPr>
          <p:nvPr>
            <p:ph type="title"/>
          </p:nvPr>
        </p:nvSpPr>
        <p:spPr>
          <a:xfrm>
            <a:off x="109325" y="0"/>
            <a:ext cx="12082800" cy="15009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800"/>
              <a:buFont typeface="Calibri"/>
              <a:buNone/>
            </a:pPr>
            <a:r>
              <a:rPr lang="no-NO" sz="2800" b="1" i="0" u="none" strike="noStrike" cap="none">
                <a:solidFill>
                  <a:schemeClr val="lt1"/>
                </a:solidFill>
                <a:latin typeface="Calibri"/>
                <a:ea typeface="Calibri"/>
                <a:cs typeface="Calibri"/>
                <a:sym typeface="Calibri"/>
              </a:rPr>
              <a:t>Forskriften til Opplæringslova  §3-16 (§ 3-15). </a:t>
            </a:r>
            <a:br>
              <a:rPr lang="no-NO" sz="2800" b="1" i="0" u="none" strike="noStrike" cap="none">
                <a:solidFill>
                  <a:schemeClr val="lt1"/>
                </a:solidFill>
                <a:latin typeface="Calibri"/>
                <a:ea typeface="Calibri"/>
                <a:cs typeface="Calibri"/>
                <a:sym typeface="Calibri"/>
              </a:rPr>
            </a:br>
            <a:r>
              <a:rPr lang="no-NO" sz="2800" b="1" i="0" u="none" strike="noStrike" cap="none">
                <a:solidFill>
                  <a:schemeClr val="lt1"/>
                </a:solidFill>
                <a:latin typeface="Calibri"/>
                <a:ea typeface="Calibri"/>
                <a:cs typeface="Calibri"/>
                <a:sym typeface="Calibri"/>
              </a:rPr>
              <a:t>Samanhengen mellom undervegsvurderinga og standpunktkarakteren i fag.</a:t>
            </a:r>
            <a:br>
              <a:rPr lang="no-NO" sz="2800" b="1" i="0" u="none" strike="noStrike" cap="none">
                <a:solidFill>
                  <a:schemeClr val="lt1"/>
                </a:solidFill>
                <a:latin typeface="Calibri"/>
                <a:ea typeface="Calibri"/>
                <a:cs typeface="Calibri"/>
                <a:sym typeface="Calibri"/>
              </a:rPr>
            </a:br>
            <a:endParaRPr sz="2800" b="1" i="0" u="none" strike="noStrike" cap="none">
              <a:solidFill>
                <a:schemeClr val="lt1"/>
              </a:solidFill>
              <a:latin typeface="Calibri"/>
              <a:ea typeface="Calibri"/>
              <a:cs typeface="Calibri"/>
              <a:sym typeface="Calibri"/>
            </a:endParaRPr>
          </a:p>
        </p:txBody>
      </p:sp>
      <p:sp>
        <p:nvSpPr>
          <p:cNvPr id="255" name="Google Shape;25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a:solidFill>
                  <a:srgbClr val="888888"/>
                </a:solidFill>
                <a:latin typeface="Calibri"/>
                <a:ea typeface="Calibri"/>
                <a:cs typeface="Calibri"/>
                <a:sym typeface="Calibri"/>
              </a:rPr>
              <a:t>Foreldremøter august 2018</a:t>
            </a:r>
            <a:endParaRPr sz="1200">
              <a:solidFill>
                <a:srgbClr val="888888"/>
              </a:solidFill>
              <a:latin typeface="Calibri"/>
              <a:ea typeface="Calibri"/>
              <a:cs typeface="Calibri"/>
              <a:sym typeface="Calibri"/>
            </a:endParaRPr>
          </a:p>
        </p:txBody>
      </p:sp>
      <p:sp>
        <p:nvSpPr>
          <p:cNvPr id="256" name="Google Shape;256;p32"/>
          <p:cNvSpPr/>
          <p:nvPr/>
        </p:nvSpPr>
        <p:spPr>
          <a:xfrm>
            <a:off x="384314" y="1500810"/>
            <a:ext cx="11244470"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no-NO" sz="1800" b="1">
                <a:solidFill>
                  <a:schemeClr val="dk1"/>
                </a:solidFill>
                <a:latin typeface="Calibri"/>
                <a:ea typeface="Calibri"/>
                <a:cs typeface="Calibri"/>
                <a:sym typeface="Calibri"/>
              </a:rPr>
              <a:t>Underveisvurdering</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no-NO" sz="1800">
                <a:solidFill>
                  <a:schemeClr val="dk1"/>
                </a:solidFill>
                <a:latin typeface="Calibri"/>
                <a:ea typeface="Calibri"/>
                <a:cs typeface="Calibri"/>
                <a:sym typeface="Calibri"/>
              </a:rPr>
              <a:t>Undervegsvurderinga skal fremje læring og gi eleven høve til å forbetre kompetansen sin gjennom opplæringstida i faget. Den kompetansen eleven har vist undervegs i opplæringa er ein del av grunnlaget for vurderinga når standpunktkarakteren i fag skal fastsetjast, jf. § 3-3 og § 3-18.§ 3-17 (§ 3-16).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no-NO" sz="1800" b="1">
                <a:solidFill>
                  <a:schemeClr val="dk1"/>
                </a:solidFill>
                <a:latin typeface="Calibri"/>
                <a:ea typeface="Calibri"/>
                <a:cs typeface="Calibri"/>
                <a:sym typeface="Calibri"/>
              </a:rPr>
              <a:t>Sluttvurdering i fag</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no-NO" sz="1800">
                <a:solidFill>
                  <a:schemeClr val="dk1"/>
                </a:solidFill>
                <a:latin typeface="Calibri"/>
                <a:ea typeface="Calibri"/>
                <a:cs typeface="Calibri"/>
                <a:sym typeface="Calibri"/>
              </a:rPr>
              <a:t>Sluttvurderinga skal gi informasjon om kompetansen til eleven, lærlingen og lærekandidaten ved avslutninga av opplæringa i fag i læreplanverket, jf. § 3-3. (Utdrag)§ 3-18 (§ 3-17).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no-NO" sz="1800" b="1">
                <a:solidFill>
                  <a:schemeClr val="dk1"/>
                </a:solidFill>
                <a:latin typeface="Calibri"/>
                <a:ea typeface="Calibri"/>
                <a:cs typeface="Calibri"/>
                <a:sym typeface="Calibri"/>
              </a:rPr>
              <a:t>Standpunktkarakterar i fag</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no-NO" sz="1800">
                <a:solidFill>
                  <a:schemeClr val="dk1"/>
                </a:solidFill>
                <a:latin typeface="Calibri"/>
                <a:ea typeface="Calibri"/>
                <a:cs typeface="Calibri"/>
                <a:sym typeface="Calibri"/>
              </a:rPr>
              <a:t>Standpunktkarakteren må baserast på eit breitt vurderingsgrunnlag som samla viser den kompetansen eleven har i faget, jf. § 3-3 og § 3-16. Eleven skal vere kjend med kva det blir lagt vekt på i fastsetjinga av hennar eller hans standpunktkarakter.«</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no-NO" sz="1800" u="sng">
                <a:solidFill>
                  <a:schemeClr val="hlink"/>
                </a:solidFill>
                <a:latin typeface="Calibri"/>
                <a:ea typeface="Calibri"/>
                <a:cs typeface="Calibri"/>
                <a:sym typeface="Calibri"/>
                <a:hlinkClick r:id="rId3"/>
              </a:rPr>
              <a:t>Forskrift til opplæringslova - Kapittel 3. Individuell vurdering i grunnskolen og i vidaregåande opplæring - Lovdata</a:t>
            </a:r>
            <a:endParaRPr sz="1800">
              <a:solidFill>
                <a:schemeClr val="dk1"/>
              </a:solidFill>
              <a:latin typeface="Calibri"/>
              <a:ea typeface="Calibri"/>
              <a:cs typeface="Calibri"/>
              <a:sym typeface="Calibri"/>
            </a:endParaRPr>
          </a:p>
        </p:txBody>
      </p:sp>
      <p:sp>
        <p:nvSpPr>
          <p:cNvPr id="2" name="Plassholder for dato 1">
            <a:extLst>
              <a:ext uri="{FF2B5EF4-FFF2-40B4-BE49-F238E27FC236}">
                <a16:creationId xmlns:a16="http://schemas.microsoft.com/office/drawing/2014/main" id="{49088017-FE37-43B0-A9FE-0BFC6DD9EA9E}"/>
              </a:ext>
            </a:extLst>
          </p:cNvPr>
          <p:cNvSpPr>
            <a:spLocks noGrp="1"/>
          </p:cNvSpPr>
          <p:nvPr>
            <p:ph type="dt" idx="10"/>
          </p:nvPr>
        </p:nvSpPr>
        <p:spPr/>
        <p:txBody>
          <a:bodyPr/>
          <a:lstStyle/>
          <a:p>
            <a:fld id="{E995B1D3-7D1A-4499-BC14-712E79E6AC0F}" type="datetime1">
              <a:rPr lang="nb-NO" smtClean="0"/>
              <a:t>30.08.2018</a:t>
            </a:fld>
            <a:endParaRPr lang="nb-NO"/>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a:spLocks noGrp="1"/>
          </p:cNvSpPr>
          <p:nvPr>
            <p:ph type="title"/>
          </p:nvPr>
        </p:nvSpPr>
        <p:spPr>
          <a:xfrm>
            <a:off x="838200" y="237304"/>
            <a:ext cx="10515600" cy="1325563"/>
          </a:xfrm>
          <a:prstGeom prst="rect">
            <a:avLst/>
          </a:prstGeom>
          <a:solidFill>
            <a:schemeClr val="tx1"/>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nb-NO" sz="4400" b="0" i="0" u="none" strike="noStrike" cap="none" dirty="0">
                <a:solidFill>
                  <a:schemeClr val="bg1"/>
                </a:solidFill>
                <a:latin typeface="Calibri"/>
                <a:ea typeface="Calibri"/>
                <a:cs typeface="Calibri"/>
                <a:sym typeface="Calibri"/>
              </a:rPr>
              <a:t>Skriftlig </a:t>
            </a:r>
            <a:r>
              <a:rPr lang="nb-NO" dirty="0">
                <a:solidFill>
                  <a:schemeClr val="bg1"/>
                </a:solidFill>
              </a:rPr>
              <a:t>e</a:t>
            </a:r>
            <a:r>
              <a:rPr lang="no-NO" sz="4400" b="0" i="0" u="none" strike="noStrike" cap="none" dirty="0">
                <a:solidFill>
                  <a:schemeClr val="bg1"/>
                </a:solidFill>
                <a:latin typeface="Calibri"/>
                <a:ea typeface="Calibri"/>
                <a:cs typeface="Calibri"/>
                <a:sym typeface="Calibri"/>
              </a:rPr>
              <a:t>ksamen 10.trinn våren 2019</a:t>
            </a:r>
            <a:br>
              <a:rPr lang="no-NO" sz="4400" b="0" i="0" u="none" strike="noStrike" cap="none" dirty="0">
                <a:solidFill>
                  <a:schemeClr val="bg1"/>
                </a:solidFill>
                <a:latin typeface="Calibri"/>
                <a:ea typeface="Calibri"/>
                <a:cs typeface="Calibri"/>
                <a:sym typeface="Calibri"/>
              </a:rPr>
            </a:br>
            <a:r>
              <a:rPr lang="no-NO" sz="2400" b="0" i="0" u="sng" strike="noStrike" cap="none" dirty="0">
                <a:solidFill>
                  <a:schemeClr val="bg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Eksamen</a:t>
            </a:r>
            <a:r>
              <a:rPr lang="no-NO" sz="2400" b="0" i="0" u="none" strike="noStrike" cap="none" dirty="0">
                <a:solidFill>
                  <a:schemeClr val="bg1"/>
                </a:solidFill>
                <a:latin typeface="Calibri"/>
                <a:ea typeface="Calibri"/>
                <a:cs typeface="Calibri"/>
                <a:sym typeface="Calibri"/>
              </a:rPr>
              <a:t> informasjon fra UDIR</a:t>
            </a:r>
            <a:r>
              <a:rPr lang="nb-NO" sz="2400" b="0" i="0" u="none" strike="noStrike" cap="none" dirty="0">
                <a:solidFill>
                  <a:schemeClr val="bg1"/>
                </a:solidFill>
                <a:sym typeface="Calibri"/>
              </a:rPr>
              <a:t> - Utdanningsdirektoratet</a:t>
            </a:r>
            <a:endParaRPr dirty="0">
              <a:solidFill>
                <a:schemeClr val="bg1"/>
              </a:solidFill>
            </a:endParaRPr>
          </a:p>
        </p:txBody>
      </p:sp>
      <p:sp>
        <p:nvSpPr>
          <p:cNvPr id="280" name="Google Shape;28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a:solidFill>
                  <a:srgbClr val="888888"/>
                </a:solidFill>
                <a:latin typeface="Calibri"/>
                <a:ea typeface="Calibri"/>
                <a:cs typeface="Calibri"/>
                <a:sym typeface="Calibri"/>
              </a:rPr>
              <a:t>Foreldremøter august 2018</a:t>
            </a:r>
            <a:endParaRPr sz="1200">
              <a:solidFill>
                <a:srgbClr val="888888"/>
              </a:solidFill>
              <a:latin typeface="Calibri"/>
              <a:ea typeface="Calibri"/>
              <a:cs typeface="Calibri"/>
              <a:sym typeface="Calibri"/>
            </a:endParaRPr>
          </a:p>
        </p:txBody>
      </p:sp>
      <p:sp>
        <p:nvSpPr>
          <p:cNvPr id="281" name="Google Shape;281;p35"/>
          <p:cNvSpPr/>
          <p:nvPr/>
        </p:nvSpPr>
        <p:spPr>
          <a:xfrm>
            <a:off x="838200" y="1562867"/>
            <a:ext cx="8219661" cy="57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b="1" i="1" dirty="0"/>
          </a:p>
          <a:p>
            <a:pPr marR="0" lvl="0" algn="l" rtl="0">
              <a:spcBef>
                <a:spcPts val="0"/>
              </a:spcBef>
              <a:spcAft>
                <a:spcPts val="0"/>
              </a:spcAft>
              <a:buClr>
                <a:schemeClr val="dk1"/>
              </a:buClr>
              <a:buSzPts val="1800"/>
            </a:pPr>
            <a:r>
              <a:rPr lang="no-NO" sz="1800" b="1" i="1" dirty="0">
                <a:solidFill>
                  <a:schemeClr val="dk1"/>
                </a:solidFill>
                <a:latin typeface="Calibri"/>
                <a:ea typeface="Calibri"/>
                <a:cs typeface="Calibri"/>
                <a:sym typeface="Calibri"/>
              </a:rPr>
              <a:t>14. mai kl. 09:00</a:t>
            </a:r>
            <a:endParaRPr b="1" i="1" dirty="0"/>
          </a:p>
          <a:p>
            <a:pPr marL="0" marR="0" lvl="0" indent="0" algn="l" rtl="0">
              <a:spcBef>
                <a:spcPts val="0"/>
              </a:spcBef>
              <a:spcAft>
                <a:spcPts val="0"/>
              </a:spcAft>
              <a:buClr>
                <a:schemeClr val="dk1"/>
              </a:buClr>
              <a:buSzPts val="1800"/>
              <a:buFont typeface="Arial"/>
              <a:buNone/>
            </a:pPr>
            <a:endParaRPr sz="1800" b="1" i="1" dirty="0">
              <a:solidFill>
                <a:schemeClr val="dk1"/>
              </a:solidFill>
              <a:latin typeface="Calibri"/>
              <a:ea typeface="Calibri"/>
              <a:cs typeface="Calibri"/>
              <a:sym typeface="Calibri"/>
            </a:endParaRPr>
          </a:p>
          <a:p>
            <a:pPr marL="0" marR="0" lvl="0" indent="0" algn="l" rtl="0">
              <a:spcBef>
                <a:spcPts val="0"/>
              </a:spcBef>
              <a:spcAft>
                <a:spcPts val="0"/>
              </a:spcAft>
              <a:buNone/>
            </a:pPr>
            <a:endParaRPr b="1" i="1" dirty="0"/>
          </a:p>
        </p:txBody>
      </p:sp>
      <p:sp>
        <p:nvSpPr>
          <p:cNvPr id="2" name="Plassholder for dato 1">
            <a:extLst>
              <a:ext uri="{FF2B5EF4-FFF2-40B4-BE49-F238E27FC236}">
                <a16:creationId xmlns:a16="http://schemas.microsoft.com/office/drawing/2014/main" id="{BEB7D29E-342D-4D0C-8766-965AA4C73C8B}"/>
              </a:ext>
            </a:extLst>
          </p:cNvPr>
          <p:cNvSpPr>
            <a:spLocks noGrp="1"/>
          </p:cNvSpPr>
          <p:nvPr>
            <p:ph type="dt" idx="10"/>
          </p:nvPr>
        </p:nvSpPr>
        <p:spPr/>
        <p:txBody>
          <a:bodyPr/>
          <a:lstStyle/>
          <a:p>
            <a:fld id="{6B100498-E6AA-4CF8-9B26-67E7F3576BE7}" type="datetime1">
              <a:rPr lang="nb-NO" smtClean="0"/>
              <a:t>30.08.2018</a:t>
            </a:fld>
            <a:endParaRPr lang="nb-NO"/>
          </a:p>
        </p:txBody>
      </p:sp>
      <p:pic>
        <p:nvPicPr>
          <p:cNvPr id="3" name="Bilde 2">
            <a:extLst>
              <a:ext uri="{FF2B5EF4-FFF2-40B4-BE49-F238E27FC236}">
                <a16:creationId xmlns:a16="http://schemas.microsoft.com/office/drawing/2014/main" id="{CF013B1D-AEAF-4EE1-87B7-328A9CEEF354}"/>
              </a:ext>
            </a:extLst>
          </p:cNvPr>
          <p:cNvPicPr>
            <a:picLocks noChangeAspect="1"/>
          </p:cNvPicPr>
          <p:nvPr/>
        </p:nvPicPr>
        <p:blipFill>
          <a:blip r:embed="rId4"/>
          <a:stretch>
            <a:fillRect/>
          </a:stretch>
        </p:blipFill>
        <p:spPr>
          <a:xfrm>
            <a:off x="927991" y="2564296"/>
            <a:ext cx="10534801" cy="350550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37"/>
          <p:cNvSpPr/>
          <p:nvPr/>
        </p:nvSpPr>
        <p:spPr>
          <a:xfrm>
            <a:off x="378068" y="343486"/>
            <a:ext cx="11438793" cy="1844256"/>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5" name="Google Shape;295;p37"/>
          <p:cNvSpPr txBox="1">
            <a:spLocks noGrp="1"/>
          </p:cNvSpPr>
          <p:nvPr>
            <p:ph type="title"/>
          </p:nvPr>
        </p:nvSpPr>
        <p:spPr>
          <a:xfrm>
            <a:off x="527538" y="466578"/>
            <a:ext cx="11139854" cy="930447"/>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FFFFFF"/>
              </a:buClr>
              <a:buSzPts val="5400"/>
              <a:buFont typeface="Calibri"/>
              <a:buNone/>
            </a:pPr>
            <a:r>
              <a:rPr lang="no-NO" sz="5400" b="0" i="0" u="none" strike="noStrike" cap="none">
                <a:solidFill>
                  <a:srgbClr val="FFFFFF"/>
                </a:solidFill>
                <a:latin typeface="Calibri"/>
                <a:ea typeface="Calibri"/>
                <a:cs typeface="Calibri"/>
                <a:sym typeface="Calibri"/>
              </a:rPr>
              <a:t>Tilrettelegging på eksamen</a:t>
            </a:r>
            <a:endParaRPr/>
          </a:p>
        </p:txBody>
      </p:sp>
      <p:cxnSp>
        <p:nvCxnSpPr>
          <p:cNvPr id="296" name="Google Shape;296;p37"/>
          <p:cNvCxnSpPr/>
          <p:nvPr/>
        </p:nvCxnSpPr>
        <p:spPr>
          <a:xfrm>
            <a:off x="2209800" y="1448631"/>
            <a:ext cx="7772400" cy="0"/>
          </a:xfrm>
          <a:prstGeom prst="straightConnector1">
            <a:avLst/>
          </a:prstGeom>
          <a:noFill/>
          <a:ln w="22225" cap="flat" cmpd="sng">
            <a:solidFill>
              <a:srgbClr val="D9D9D9"/>
            </a:solidFill>
            <a:prstDash val="solid"/>
            <a:miter lim="800000"/>
            <a:headEnd type="none" w="sm" len="sm"/>
            <a:tailEnd type="none" w="sm" len="sm"/>
          </a:ln>
        </p:spPr>
      </p:cxnSp>
      <p:pic>
        <p:nvPicPr>
          <p:cNvPr id="297" name="Google Shape;297;p37"/>
          <p:cNvPicPr preferRelativeResize="0"/>
          <p:nvPr/>
        </p:nvPicPr>
        <p:blipFill rotWithShape="1">
          <a:blip r:embed="rId3">
            <a:alphaModFix/>
          </a:blip>
          <a:srcRect/>
          <a:stretch/>
        </p:blipFill>
        <p:spPr>
          <a:xfrm>
            <a:off x="1401932" y="2438891"/>
            <a:ext cx="8808540" cy="3055722"/>
          </a:xfrm>
          <a:prstGeom prst="rect">
            <a:avLst/>
          </a:prstGeom>
          <a:noFill/>
          <a:ln>
            <a:noFill/>
          </a:ln>
        </p:spPr>
      </p:pic>
      <p:sp>
        <p:nvSpPr>
          <p:cNvPr id="298" name="Google Shape;298;p37"/>
          <p:cNvSpPr txBox="1">
            <a:spLocks noGrp="1"/>
          </p:cNvSpPr>
          <p:nvPr>
            <p:ph type="ftr" idx="11"/>
          </p:nvPr>
        </p:nvSpPr>
        <p:spPr>
          <a:xfrm>
            <a:off x="4038600" y="6522430"/>
            <a:ext cx="4114800" cy="34747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a:solidFill>
                  <a:srgbClr val="898989"/>
                </a:solidFill>
                <a:latin typeface="Calibri"/>
                <a:ea typeface="Calibri"/>
                <a:cs typeface="Calibri"/>
                <a:sym typeface="Calibri"/>
              </a:rPr>
              <a:t>Foreldremøter august 2018</a:t>
            </a:r>
            <a:endParaRPr/>
          </a:p>
        </p:txBody>
      </p:sp>
      <p:sp>
        <p:nvSpPr>
          <p:cNvPr id="2" name="Plassholder for dato 1">
            <a:extLst>
              <a:ext uri="{FF2B5EF4-FFF2-40B4-BE49-F238E27FC236}">
                <a16:creationId xmlns:a16="http://schemas.microsoft.com/office/drawing/2014/main" id="{AC685004-2FD3-4C12-BFDA-EDA2D9CC1321}"/>
              </a:ext>
            </a:extLst>
          </p:cNvPr>
          <p:cNvSpPr>
            <a:spLocks noGrp="1"/>
          </p:cNvSpPr>
          <p:nvPr>
            <p:ph type="dt" idx="10"/>
          </p:nvPr>
        </p:nvSpPr>
        <p:spPr/>
        <p:txBody>
          <a:bodyPr/>
          <a:lstStyle/>
          <a:p>
            <a:fld id="{4D718AEB-41AC-4B4D-B226-DA87816781F1}" type="datetime1">
              <a:rPr lang="nb-NO" smtClean="0"/>
              <a:t>30.08.2018</a:t>
            </a:fld>
            <a:endParaRPr lang="nb-NO"/>
          </a:p>
        </p:txBody>
      </p:sp>
      <p:sp>
        <p:nvSpPr>
          <p:cNvPr id="3" name="TekstSylinder 2">
            <a:extLst>
              <a:ext uri="{FF2B5EF4-FFF2-40B4-BE49-F238E27FC236}">
                <a16:creationId xmlns:a16="http://schemas.microsoft.com/office/drawing/2014/main" id="{3204ABD0-8931-4D61-AC56-9BFA05EF74B3}"/>
              </a:ext>
            </a:extLst>
          </p:cNvPr>
          <p:cNvSpPr txBox="1"/>
          <p:nvPr/>
        </p:nvSpPr>
        <p:spPr>
          <a:xfrm>
            <a:off x="1401932" y="5406501"/>
            <a:ext cx="8931676" cy="307777"/>
          </a:xfrm>
          <a:prstGeom prst="rect">
            <a:avLst/>
          </a:prstGeom>
          <a:noFill/>
        </p:spPr>
        <p:txBody>
          <a:bodyPr wrap="square" rtlCol="0">
            <a:spAutoFit/>
          </a:bodyPr>
          <a:lstStyle/>
          <a:p>
            <a:r>
              <a:rPr lang="nb-NO" b="1" dirty="0"/>
              <a:t>FRIST FOR Å SØK UTVIDET TID ER: 1.APRIL 2019. Husk legeerklæring!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8"/>
          <p:cNvSpPr txBox="1">
            <a:spLocks noGrp="1"/>
          </p:cNvSpPr>
          <p:nvPr>
            <p:ph type="title"/>
          </p:nvPr>
        </p:nvSpPr>
        <p:spPr>
          <a:xfrm>
            <a:off x="838200" y="365125"/>
            <a:ext cx="10515600" cy="1325563"/>
          </a:xfrm>
          <a:prstGeom prst="rect">
            <a:avLst/>
          </a:prstGeom>
          <a:solidFill>
            <a:srgbClr val="3F3F3F"/>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no-NO" sz="4400" b="1" i="0" u="none" strike="noStrike" cap="none">
                <a:solidFill>
                  <a:schemeClr val="lt1"/>
                </a:solidFill>
                <a:latin typeface="Calibri"/>
                <a:ea typeface="Calibri"/>
                <a:cs typeface="Calibri"/>
                <a:sym typeface="Calibri"/>
              </a:rPr>
              <a:t>Klagerett  på standpunktvurdering</a:t>
            </a:r>
            <a:endParaRPr/>
          </a:p>
        </p:txBody>
      </p:sp>
      <p:sp>
        <p:nvSpPr>
          <p:cNvPr id="304" name="Google Shape;30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a:solidFill>
                  <a:srgbClr val="888888"/>
                </a:solidFill>
                <a:latin typeface="Calibri"/>
                <a:ea typeface="Calibri"/>
                <a:cs typeface="Calibri"/>
                <a:sym typeface="Calibri"/>
              </a:rPr>
              <a:t>Foreldremøter august 2018</a:t>
            </a:r>
            <a:endParaRPr sz="1200">
              <a:solidFill>
                <a:srgbClr val="888888"/>
              </a:solidFill>
              <a:latin typeface="Calibri"/>
              <a:ea typeface="Calibri"/>
              <a:cs typeface="Calibri"/>
              <a:sym typeface="Calibri"/>
            </a:endParaRPr>
          </a:p>
        </p:txBody>
      </p:sp>
      <p:sp>
        <p:nvSpPr>
          <p:cNvPr id="305" name="Google Shape;305;p38"/>
          <p:cNvSpPr/>
          <p:nvPr/>
        </p:nvSpPr>
        <p:spPr>
          <a:xfrm>
            <a:off x="838199" y="2136339"/>
            <a:ext cx="10691191" cy="397031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no-NO" sz="1800" dirty="0">
                <a:solidFill>
                  <a:schemeClr val="dk1"/>
                </a:solidFill>
                <a:latin typeface="Calibri"/>
                <a:ea typeface="Calibri"/>
                <a:cs typeface="Calibri"/>
                <a:sym typeface="Calibri"/>
              </a:rPr>
              <a:t> Skolen skal informere elevene og foreldrene om retten til å klage, klagefrist og hva klagen skal inneholde.</a:t>
            </a:r>
            <a:endParaRPr dirty="0"/>
          </a:p>
          <a:p>
            <a:pPr marL="0" marR="0" lvl="0" indent="0" algn="l" rtl="0">
              <a:spcBef>
                <a:spcPts val="0"/>
              </a:spcBef>
              <a:spcAft>
                <a:spcPts val="0"/>
              </a:spcAft>
              <a:buNone/>
            </a:pPr>
            <a:r>
              <a:rPr lang="no-NO" sz="1800" dirty="0">
                <a:solidFill>
                  <a:schemeClr val="dk1"/>
                </a:solidFill>
                <a:latin typeface="Calibri"/>
                <a:ea typeface="Calibri"/>
                <a:cs typeface="Calibri"/>
                <a:sym typeface="Calibri"/>
              </a:rPr>
              <a:t>       Klagen må være skriftlig, og signeres av eleven eller foreldrene. </a:t>
            </a:r>
            <a:endParaRPr dirty="0"/>
          </a:p>
          <a:p>
            <a:pPr marL="285750" marR="0" lvl="0" indent="-285750" algn="l" rtl="0">
              <a:spcBef>
                <a:spcPts val="0"/>
              </a:spcBef>
              <a:spcAft>
                <a:spcPts val="0"/>
              </a:spcAft>
              <a:buClr>
                <a:schemeClr val="dk1"/>
              </a:buClr>
              <a:buSzPts val="1800"/>
              <a:buFont typeface="Arial"/>
              <a:buChar char="•"/>
            </a:pPr>
            <a:r>
              <a:rPr lang="no-NO" sz="1800" dirty="0">
                <a:solidFill>
                  <a:schemeClr val="dk1"/>
                </a:solidFill>
                <a:latin typeface="Calibri"/>
                <a:ea typeface="Calibri"/>
                <a:cs typeface="Calibri"/>
                <a:sym typeface="Calibri"/>
              </a:rPr>
              <a:t>Det må gå fram hva eleven klager på, og klagen bør inneholde annen relevant informasjon og begrunnelsen for klagen.</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no-NO" sz="1800" dirty="0">
                <a:solidFill>
                  <a:schemeClr val="dk1"/>
                </a:solidFill>
                <a:latin typeface="Calibri"/>
                <a:ea typeface="Calibri"/>
                <a:cs typeface="Calibri"/>
                <a:sym typeface="Calibri"/>
              </a:rPr>
              <a:t>Fristen for å klage på standpunktkarakterer er 10 dager. Fristen går fra den dagen eleven har fått karakteren, eller den dagen han eller hun har fått begrunnelsen.</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no-NO" sz="1800" dirty="0">
                <a:solidFill>
                  <a:schemeClr val="dk1"/>
                </a:solidFill>
                <a:latin typeface="Calibri"/>
                <a:ea typeface="Calibri"/>
                <a:cs typeface="Calibri"/>
                <a:sym typeface="Calibri"/>
              </a:rPr>
              <a:t>Klagen skal sendes til skolen.</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no-NO" sz="1800" dirty="0">
                <a:solidFill>
                  <a:schemeClr val="dk1"/>
                </a:solidFill>
                <a:latin typeface="Calibri"/>
                <a:ea typeface="Calibri"/>
                <a:cs typeface="Calibri"/>
                <a:sym typeface="Calibri"/>
              </a:rPr>
              <a:t>Faglærer har samtale med eleven om klagen</a:t>
            </a:r>
            <a:endParaRPr dirty="0"/>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no-NO" sz="1800" b="1" dirty="0">
                <a:solidFill>
                  <a:schemeClr val="dk1"/>
                </a:solidFill>
                <a:latin typeface="Calibri"/>
                <a:ea typeface="Calibri"/>
                <a:cs typeface="Calibri"/>
                <a:sym typeface="Calibri"/>
              </a:rPr>
              <a:t>Fylkesmannen i Rogaland er klageinstans </a:t>
            </a:r>
            <a:r>
              <a:rPr lang="no-NO" sz="1800" b="1" u="sng" dirty="0">
                <a:solidFill>
                  <a:schemeClr val="hlink"/>
                </a:solidFill>
                <a:latin typeface="Calibri"/>
                <a:ea typeface="Calibri"/>
                <a:cs typeface="Calibri"/>
                <a:sym typeface="Calibri"/>
                <a:hlinkClick r:id="rId3"/>
              </a:rPr>
              <a:t>Barnehage og opplæring - Fylkesmannen i Rogaland</a:t>
            </a:r>
            <a:endParaRPr sz="18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Plassholder for dato 1">
            <a:extLst>
              <a:ext uri="{FF2B5EF4-FFF2-40B4-BE49-F238E27FC236}">
                <a16:creationId xmlns:a16="http://schemas.microsoft.com/office/drawing/2014/main" id="{C21AD28E-02EB-4FC5-8117-FCA6473D8C0A}"/>
              </a:ext>
            </a:extLst>
          </p:cNvPr>
          <p:cNvSpPr>
            <a:spLocks noGrp="1"/>
          </p:cNvSpPr>
          <p:nvPr>
            <p:ph type="dt" idx="10"/>
          </p:nvPr>
        </p:nvSpPr>
        <p:spPr/>
        <p:txBody>
          <a:bodyPr/>
          <a:lstStyle/>
          <a:p>
            <a:fld id="{1CB11D6D-A2F6-4230-87C9-635C462BB952}" type="datetime1">
              <a:rPr lang="nb-NO" smtClean="0"/>
              <a:t>30.08.2018</a:t>
            </a:fld>
            <a:endParaRPr lang="nb-NO"/>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288235" y="365125"/>
            <a:ext cx="11065565" cy="1325563"/>
          </a:xfrm>
          <a:prstGeom prst="rect">
            <a:avLst/>
          </a:prstGeom>
          <a:solidFill>
            <a:srgbClr val="3A3838"/>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no-NO" sz="4400" b="0" i="0" u="none" strike="noStrike" cap="none">
                <a:solidFill>
                  <a:schemeClr val="lt1"/>
                </a:solidFill>
                <a:latin typeface="Calibri"/>
                <a:ea typeface="Calibri"/>
                <a:cs typeface="Calibri"/>
                <a:sym typeface="Calibri"/>
              </a:rPr>
              <a:t>Klagerett på eksamen </a:t>
            </a:r>
            <a:endParaRPr/>
          </a:p>
        </p:txBody>
      </p:sp>
      <p:sp>
        <p:nvSpPr>
          <p:cNvPr id="311" name="Google Shape;31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A71B0BA9-5AE8-481F-BBB8-C4F6C267933F}" type="datetime1">
              <a:rPr lang="nb-NO" sz="1200" smtClean="0">
                <a:solidFill>
                  <a:srgbClr val="888888"/>
                </a:solidFill>
                <a:latin typeface="Calibri"/>
                <a:cs typeface="Calibri"/>
                <a:sym typeface="Calibri"/>
              </a:rPr>
              <a:t>30.08.2018</a:t>
            </a:fld>
            <a:endParaRPr sz="1200">
              <a:solidFill>
                <a:srgbClr val="888888"/>
              </a:solidFill>
              <a:latin typeface="Calibri"/>
              <a:ea typeface="Calibri"/>
              <a:cs typeface="Calibri"/>
              <a:sym typeface="Calibri"/>
            </a:endParaRPr>
          </a:p>
        </p:txBody>
      </p:sp>
      <p:sp>
        <p:nvSpPr>
          <p:cNvPr id="312" name="Google Shape;31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a:solidFill>
                  <a:srgbClr val="888888"/>
                </a:solidFill>
                <a:latin typeface="Calibri"/>
                <a:ea typeface="Calibri"/>
                <a:cs typeface="Calibri"/>
                <a:sym typeface="Calibri"/>
              </a:rPr>
              <a:t>Foreldremøter august 2018</a:t>
            </a:r>
            <a:endParaRPr sz="1200">
              <a:solidFill>
                <a:srgbClr val="888888"/>
              </a:solidFill>
              <a:latin typeface="Calibri"/>
              <a:ea typeface="Calibri"/>
              <a:cs typeface="Calibri"/>
              <a:sym typeface="Calibri"/>
            </a:endParaRPr>
          </a:p>
        </p:txBody>
      </p:sp>
      <p:sp>
        <p:nvSpPr>
          <p:cNvPr id="313" name="Google Shape;313;p39"/>
          <p:cNvSpPr/>
          <p:nvPr/>
        </p:nvSpPr>
        <p:spPr>
          <a:xfrm>
            <a:off x="288235" y="1720840"/>
            <a:ext cx="11817626" cy="501675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o-NO" sz="2000" b="1" dirty="0">
                <a:solidFill>
                  <a:schemeClr val="dk1"/>
                </a:solidFill>
                <a:latin typeface="Calibri"/>
                <a:ea typeface="Calibri"/>
                <a:cs typeface="Calibri"/>
                <a:sym typeface="Calibri"/>
              </a:rPr>
              <a:t>Skriftlig eksamen</a:t>
            </a:r>
            <a:endParaRPr dirty="0"/>
          </a:p>
          <a:p>
            <a:pPr marL="285750" marR="0" lvl="0" indent="-285750" algn="l" rtl="0">
              <a:spcBef>
                <a:spcPts val="0"/>
              </a:spcBef>
              <a:spcAft>
                <a:spcPts val="0"/>
              </a:spcAft>
              <a:buClr>
                <a:schemeClr val="dk1"/>
              </a:buClr>
              <a:buSzPts val="2000"/>
              <a:buFont typeface="Arial"/>
              <a:buChar char="•"/>
            </a:pPr>
            <a:r>
              <a:rPr lang="no-NO" sz="2000" dirty="0">
                <a:solidFill>
                  <a:schemeClr val="dk1"/>
                </a:solidFill>
                <a:latin typeface="Calibri"/>
                <a:ea typeface="Calibri"/>
                <a:cs typeface="Calibri"/>
                <a:sym typeface="Calibri"/>
              </a:rPr>
              <a:t>Må gjøres  skriftlig.</a:t>
            </a:r>
            <a:endParaRPr dirty="0"/>
          </a:p>
          <a:p>
            <a:pPr marL="285750" marR="0" lvl="0" indent="-285750" algn="l" rtl="0">
              <a:spcBef>
                <a:spcPts val="0"/>
              </a:spcBef>
              <a:spcAft>
                <a:spcPts val="0"/>
              </a:spcAft>
              <a:buClr>
                <a:schemeClr val="dk1"/>
              </a:buClr>
              <a:buSzPts val="2000"/>
              <a:buFont typeface="Arial"/>
              <a:buChar char="•"/>
            </a:pPr>
            <a:r>
              <a:rPr lang="no-NO" sz="2000" dirty="0">
                <a:solidFill>
                  <a:schemeClr val="dk1"/>
                </a:solidFill>
                <a:latin typeface="Calibri"/>
                <a:ea typeface="Calibri"/>
                <a:cs typeface="Calibri"/>
                <a:sym typeface="Calibri"/>
              </a:rPr>
              <a:t>Undertegn klagen  og send den til skolen pr mail eller lever klagen.</a:t>
            </a:r>
            <a:endParaRPr dirty="0"/>
          </a:p>
          <a:p>
            <a:pPr marL="285750" marR="0" lvl="0" indent="-285750" algn="l" rtl="0">
              <a:spcBef>
                <a:spcPts val="0"/>
              </a:spcBef>
              <a:spcAft>
                <a:spcPts val="0"/>
              </a:spcAft>
              <a:buClr>
                <a:schemeClr val="dk1"/>
              </a:buClr>
              <a:buSzPts val="2000"/>
              <a:buFont typeface="Arial"/>
              <a:buChar char="•"/>
            </a:pPr>
            <a:r>
              <a:rPr lang="no-NO" sz="2000" dirty="0">
                <a:solidFill>
                  <a:schemeClr val="dk1"/>
                </a:solidFill>
                <a:latin typeface="Calibri"/>
                <a:ea typeface="Calibri"/>
                <a:cs typeface="Calibri"/>
                <a:sym typeface="Calibri"/>
              </a:rPr>
              <a:t>Klagen trenger ikke begrunnelse.</a:t>
            </a:r>
            <a:endParaRPr dirty="0"/>
          </a:p>
          <a:p>
            <a:pPr marL="285750" marR="0" lvl="0" indent="-285750" algn="l" rtl="0">
              <a:spcBef>
                <a:spcPts val="0"/>
              </a:spcBef>
              <a:spcAft>
                <a:spcPts val="0"/>
              </a:spcAft>
              <a:buClr>
                <a:schemeClr val="dk1"/>
              </a:buClr>
              <a:buSzPts val="2000"/>
              <a:buFont typeface="Arial"/>
              <a:buChar char="•"/>
            </a:pPr>
            <a:r>
              <a:rPr lang="no-NO" sz="2000" dirty="0">
                <a:solidFill>
                  <a:schemeClr val="dk1"/>
                </a:solidFill>
                <a:latin typeface="Calibri"/>
                <a:ea typeface="Calibri"/>
                <a:cs typeface="Calibri"/>
                <a:sym typeface="Calibri"/>
              </a:rPr>
              <a:t>Dersom elevene er under 15 år, kan de ikke klage uten skriftlig samtykke fra foreldrene eller foresatte. </a:t>
            </a:r>
            <a:endParaRPr dirty="0"/>
          </a:p>
          <a:p>
            <a:pPr marL="285750" marR="0" lvl="0" indent="-285750" algn="l" rtl="0">
              <a:spcBef>
                <a:spcPts val="0"/>
              </a:spcBef>
              <a:spcAft>
                <a:spcPts val="0"/>
              </a:spcAft>
              <a:buClr>
                <a:schemeClr val="dk1"/>
              </a:buClr>
              <a:buSzPts val="2000"/>
              <a:buFont typeface="Arial"/>
              <a:buChar char="•"/>
            </a:pPr>
            <a:r>
              <a:rPr lang="no-NO" sz="2000" dirty="0">
                <a:solidFill>
                  <a:schemeClr val="dk1"/>
                </a:solidFill>
                <a:latin typeface="Calibri"/>
                <a:ea typeface="Calibri"/>
                <a:cs typeface="Calibri"/>
                <a:sym typeface="Calibri"/>
              </a:rPr>
              <a:t>Elevene bør rådføre seg med en faglærer før han/hun klager på eksamenskarakteren.</a:t>
            </a:r>
            <a:endParaRPr dirty="0"/>
          </a:p>
          <a:p>
            <a:pPr marL="285750" marR="0" lvl="0" indent="-285750" algn="l" rtl="0">
              <a:spcBef>
                <a:spcPts val="0"/>
              </a:spcBef>
              <a:spcAft>
                <a:spcPts val="0"/>
              </a:spcAft>
              <a:buClr>
                <a:schemeClr val="dk1"/>
              </a:buClr>
              <a:buSzPts val="2000"/>
              <a:buFont typeface="Arial"/>
              <a:buChar char="•"/>
            </a:pPr>
            <a:r>
              <a:rPr lang="no-NO" sz="2000" dirty="0">
                <a:solidFill>
                  <a:schemeClr val="dk1"/>
                </a:solidFill>
                <a:latin typeface="Calibri"/>
                <a:ea typeface="Calibri"/>
                <a:cs typeface="Calibri"/>
                <a:sym typeface="Calibri"/>
              </a:rPr>
              <a:t>Fristen for å klage på karakter er 10 dager, og regnes fra tidspunktet for når karakteren er satt.  </a:t>
            </a:r>
            <a:endParaRPr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spcBef>
                <a:spcPts val="0"/>
              </a:spcBef>
              <a:spcAft>
                <a:spcPts val="0"/>
              </a:spcAft>
              <a:buNone/>
            </a:pPr>
            <a:r>
              <a:rPr lang="no-NO" sz="2000" b="1" dirty="0">
                <a:solidFill>
                  <a:schemeClr val="dk1"/>
                </a:solidFill>
                <a:latin typeface="Calibri"/>
                <a:ea typeface="Calibri"/>
                <a:cs typeface="Calibri"/>
                <a:sym typeface="Calibri"/>
              </a:rPr>
              <a:t>Muntlig eksamen</a:t>
            </a:r>
            <a:endParaRPr dirty="0"/>
          </a:p>
          <a:p>
            <a:pPr marL="285750" marR="0" lvl="0" indent="-285750" algn="l" rtl="0">
              <a:spcBef>
                <a:spcPts val="0"/>
              </a:spcBef>
              <a:spcAft>
                <a:spcPts val="0"/>
              </a:spcAft>
              <a:buClr>
                <a:schemeClr val="dk1"/>
              </a:buClr>
              <a:buSzPts val="2000"/>
              <a:buFont typeface="Arial"/>
              <a:buChar char="•"/>
            </a:pPr>
            <a:r>
              <a:rPr lang="no-NO" sz="2000" dirty="0">
                <a:solidFill>
                  <a:schemeClr val="dk1"/>
                </a:solidFill>
                <a:latin typeface="Calibri"/>
                <a:ea typeface="Calibri"/>
                <a:cs typeface="Calibri"/>
                <a:sym typeface="Calibri"/>
              </a:rPr>
              <a:t>Ved muntlig eksamen kan det bare klages på </a:t>
            </a:r>
            <a:r>
              <a:rPr lang="no-NO" sz="2000" i="1" u="sng" dirty="0">
                <a:solidFill>
                  <a:schemeClr val="dk1"/>
                </a:solidFill>
                <a:latin typeface="Calibri"/>
                <a:ea typeface="Calibri"/>
                <a:cs typeface="Calibri"/>
                <a:sym typeface="Calibri"/>
              </a:rPr>
              <a:t>formelle feil </a:t>
            </a:r>
            <a:r>
              <a:rPr lang="no-NO" sz="2000" dirty="0">
                <a:solidFill>
                  <a:schemeClr val="dk1"/>
                </a:solidFill>
                <a:latin typeface="Calibri"/>
                <a:ea typeface="Calibri"/>
                <a:cs typeface="Calibri"/>
                <a:sym typeface="Calibri"/>
              </a:rPr>
              <a:t>som kan ha noe å si for resultatet. Dersom elevene er under 15 år, kan de ikke klage uten skriftlig samtykke fra foreldrene eller foresatte. </a:t>
            </a:r>
            <a:endParaRPr dirty="0"/>
          </a:p>
          <a:p>
            <a:pPr marL="285750" marR="0" lvl="0" indent="-285750" algn="l" rtl="0">
              <a:spcBef>
                <a:spcPts val="0"/>
              </a:spcBef>
              <a:spcAft>
                <a:spcPts val="0"/>
              </a:spcAft>
              <a:buClr>
                <a:schemeClr val="dk1"/>
              </a:buClr>
              <a:buSzPts val="2000"/>
              <a:buFont typeface="Arial"/>
              <a:buChar char="•"/>
            </a:pPr>
            <a:r>
              <a:rPr lang="no-NO" sz="2000" dirty="0">
                <a:solidFill>
                  <a:schemeClr val="dk1"/>
                </a:solidFill>
                <a:latin typeface="Calibri"/>
                <a:ea typeface="Calibri"/>
                <a:cs typeface="Calibri"/>
                <a:sym typeface="Calibri"/>
              </a:rPr>
              <a:t>Klagen må fremmes skriftlig, og underskrives av klageren eller av en med fullmakt. </a:t>
            </a:r>
            <a:endParaRPr dirty="0"/>
          </a:p>
          <a:p>
            <a:pPr marL="285750" marR="0" lvl="0" indent="-285750" algn="l" rtl="0">
              <a:spcBef>
                <a:spcPts val="0"/>
              </a:spcBef>
              <a:spcAft>
                <a:spcPts val="0"/>
              </a:spcAft>
              <a:buClr>
                <a:schemeClr val="dk1"/>
              </a:buClr>
              <a:buSzPts val="2000"/>
              <a:buFont typeface="Arial"/>
              <a:buChar char="•"/>
            </a:pPr>
            <a:r>
              <a:rPr lang="no-NO" sz="2000" dirty="0">
                <a:solidFill>
                  <a:schemeClr val="dk1"/>
                </a:solidFill>
                <a:latin typeface="Calibri"/>
                <a:ea typeface="Calibri"/>
                <a:cs typeface="Calibri"/>
                <a:sym typeface="Calibri"/>
              </a:rPr>
              <a:t>Fristen for å klage er ti dager. Fristen skal regnes fra det tidspunktet når meldingen om vedtaket er kommet fram til den som har klagerett, eller når den som har klagerett, burde ha gjort seg kjent med vedtaket.</a:t>
            </a:r>
            <a:endParaRPr dirty="0"/>
          </a:p>
          <a:p>
            <a:pPr marL="0" marR="0" lvl="0" indent="0" algn="l" rtl="0">
              <a:spcBef>
                <a:spcPts val="0"/>
              </a:spcBef>
              <a:spcAft>
                <a:spcPts val="0"/>
              </a:spcAft>
              <a:buNone/>
            </a:pPr>
            <a:endParaRPr sz="20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sp>
        <p:nvSpPr>
          <p:cNvPr id="314" name="Google Shape;314;p39"/>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no-NO"/>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sp>
        <p:nvSpPr>
          <p:cNvPr id="261" name="Google Shape;261;p33"/>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2" name="Google Shape;262;p33"/>
          <p:cNvSpPr>
            <a:spLocks noGrp="1"/>
          </p:cNvSpPr>
          <p:nvPr>
            <p:ph type="title"/>
          </p:nvPr>
        </p:nvSpPr>
        <p:spPr>
          <a:xfrm>
            <a:off x="556532" y="643467"/>
            <a:ext cx="11210925" cy="744836"/>
          </a:xfrm>
          <a:prstGeom prst="ellipse">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no-NO" sz="3000" b="0" i="0" u="none" strike="noStrike" cap="none" dirty="0">
                <a:solidFill>
                  <a:schemeClr val="lt1"/>
                </a:solidFill>
                <a:latin typeface="Calibri"/>
                <a:ea typeface="Calibri"/>
                <a:cs typeface="Calibri"/>
                <a:sym typeface="Calibri"/>
              </a:rPr>
              <a:t>Hvem kontakter du når?</a:t>
            </a:r>
            <a:endParaRPr dirty="0"/>
          </a:p>
        </p:txBody>
      </p:sp>
      <p:pic>
        <p:nvPicPr>
          <p:cNvPr id="263" name="Google Shape;263;p33"/>
          <p:cNvPicPr preferRelativeResize="0"/>
          <p:nvPr/>
        </p:nvPicPr>
        <p:blipFill rotWithShape="1">
          <a:blip r:embed="rId3">
            <a:alphaModFix/>
          </a:blip>
          <a:srcRect/>
          <a:stretch/>
        </p:blipFill>
        <p:spPr>
          <a:xfrm>
            <a:off x="1229193" y="1425436"/>
            <a:ext cx="9216833" cy="4930913"/>
          </a:xfrm>
          <a:prstGeom prst="rect">
            <a:avLst/>
          </a:prstGeom>
          <a:noFill/>
          <a:ln>
            <a:noFill/>
          </a:ln>
        </p:spPr>
      </p:pic>
      <p:sp>
        <p:nvSpPr>
          <p:cNvPr id="264" name="Google Shape;26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7C223A2B-D59C-498B-B73B-1EF3B18FAAB6}" type="datetime1">
              <a:rPr lang="nb-NO" sz="1200" b="0" i="0" u="none" strike="noStrike" cap="none" smtClean="0">
                <a:solidFill>
                  <a:srgbClr val="888888"/>
                </a:solidFill>
                <a:latin typeface="Calibri"/>
                <a:cs typeface="Calibri"/>
                <a:sym typeface="Calibri"/>
              </a:rPr>
              <a:t>30.08.2018</a:t>
            </a:fld>
            <a:endParaRPr sz="1200" b="0" i="0" u="none" strike="noStrike" cap="none">
              <a:solidFill>
                <a:srgbClr val="888888"/>
              </a:solidFill>
              <a:latin typeface="Calibri"/>
              <a:ea typeface="Calibri"/>
              <a:cs typeface="Calibri"/>
              <a:sym typeface="Calibri"/>
            </a:endParaRPr>
          </a:p>
        </p:txBody>
      </p:sp>
      <p:sp>
        <p:nvSpPr>
          <p:cNvPr id="265" name="Google Shape;26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b="0" i="0" u="none" strike="noStrike" cap="none">
                <a:solidFill>
                  <a:srgbClr val="888888"/>
                </a:solidFill>
                <a:latin typeface="Calibri"/>
                <a:ea typeface="Calibri"/>
                <a:cs typeface="Calibri"/>
                <a:sym typeface="Calibri"/>
              </a:rPr>
              <a:t>Foreldremøter august 2018</a:t>
            </a:r>
            <a:endParaRPr/>
          </a:p>
        </p:txBody>
      </p:sp>
      <p:sp>
        <p:nvSpPr>
          <p:cNvPr id="266" name="Google Shape;266;p33"/>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no-NO"/>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5"/>
          <p:cNvSpPr txBox="1">
            <a:spLocks noGrp="1"/>
          </p:cNvSpPr>
          <p:nvPr>
            <p:ph type="title"/>
          </p:nvPr>
        </p:nvSpPr>
        <p:spPr>
          <a:xfrm>
            <a:off x="1981200" y="274637"/>
            <a:ext cx="7467600" cy="1143000"/>
          </a:xfrm>
          <a:prstGeom prst="rect">
            <a:avLst/>
          </a:prstGeom>
        </p:spPr>
        <p:txBody>
          <a:bodyPr spcFirstLastPara="1" wrap="square" lIns="91425" tIns="45700" rIns="91425" bIns="45700" anchor="b" anchorCtr="0">
            <a:noAutofit/>
          </a:bodyPr>
          <a:lstStyle/>
          <a:p>
            <a:r>
              <a:rPr lang="en-US"/>
              <a:t>Hva skal skje i utv kommende skoleår</a:t>
            </a:r>
            <a:endParaRPr/>
          </a:p>
        </p:txBody>
      </p:sp>
      <p:sp>
        <p:nvSpPr>
          <p:cNvPr id="56" name="Google Shape;56;p5"/>
          <p:cNvSpPr txBox="1">
            <a:spLocks noGrp="1"/>
          </p:cNvSpPr>
          <p:nvPr>
            <p:ph type="body" idx="1"/>
          </p:nvPr>
        </p:nvSpPr>
        <p:spPr>
          <a:xfrm>
            <a:off x="1981200" y="1600200"/>
            <a:ext cx="7467600" cy="4873800"/>
          </a:xfrm>
          <a:prstGeom prst="rect">
            <a:avLst/>
          </a:prstGeom>
        </p:spPr>
        <p:txBody>
          <a:bodyPr spcFirstLastPara="1" wrap="square" lIns="91425" tIns="45700" rIns="91425" bIns="45700" anchor="t" anchorCtr="0">
            <a:noAutofit/>
          </a:bodyPr>
          <a:lstStyle/>
          <a:p>
            <a:pPr indent="-381317">
              <a:lnSpc>
                <a:spcPct val="115000"/>
              </a:lnSpc>
              <a:spcBef>
                <a:spcPts val="0"/>
              </a:spcBef>
              <a:buClr>
                <a:srgbClr val="00FFFF"/>
              </a:buClr>
              <a:buSzPts val="2405"/>
              <a:buFont typeface="Constantia"/>
              <a:buChar char="●"/>
            </a:pPr>
            <a:r>
              <a:rPr lang="en-US" sz="2405">
                <a:latin typeface="Constantia"/>
                <a:ea typeface="Constantia"/>
                <a:cs typeface="Constantia"/>
                <a:sym typeface="Constantia"/>
              </a:rPr>
              <a:t>Valg av hospitering (uke 36) </a:t>
            </a:r>
            <a:endParaRPr sz="2405">
              <a:latin typeface="Constantia"/>
              <a:ea typeface="Constantia"/>
              <a:cs typeface="Constantia"/>
              <a:sym typeface="Constantia"/>
            </a:endParaRPr>
          </a:p>
          <a:p>
            <a:pPr indent="-381317">
              <a:lnSpc>
                <a:spcPct val="115000"/>
              </a:lnSpc>
              <a:spcBef>
                <a:spcPts val="0"/>
              </a:spcBef>
              <a:buClr>
                <a:srgbClr val="00FFFF"/>
              </a:buClr>
              <a:buSzPts val="2405"/>
              <a:buChar char="●"/>
            </a:pPr>
            <a:r>
              <a:rPr lang="en-US" sz="2405">
                <a:latin typeface="Constantia"/>
                <a:ea typeface="Constantia"/>
                <a:cs typeface="Constantia"/>
                <a:sym typeface="Constantia"/>
              </a:rPr>
              <a:t>Hospitering (uke 44)</a:t>
            </a:r>
            <a:endParaRPr sz="2405">
              <a:latin typeface="Constantia"/>
              <a:ea typeface="Constantia"/>
              <a:cs typeface="Constantia"/>
              <a:sym typeface="Constantia"/>
            </a:endParaRPr>
          </a:p>
          <a:p>
            <a:pPr indent="-381317">
              <a:lnSpc>
                <a:spcPct val="115000"/>
              </a:lnSpc>
              <a:spcBef>
                <a:spcPts val="0"/>
              </a:spcBef>
              <a:buClr>
                <a:srgbClr val="00FFFF"/>
              </a:buClr>
              <a:buSzPts val="2405"/>
              <a:buChar char="●"/>
            </a:pPr>
            <a:r>
              <a:rPr lang="en-US" sz="2405">
                <a:latin typeface="Constantia"/>
                <a:ea typeface="Constantia"/>
                <a:cs typeface="Constantia"/>
                <a:sym typeface="Constantia"/>
              </a:rPr>
              <a:t>Utdanningsmesse for elever og foresatte (6. november, uke 45)</a:t>
            </a:r>
            <a:endParaRPr sz="2405">
              <a:latin typeface="Constantia"/>
              <a:ea typeface="Constantia"/>
              <a:cs typeface="Constantia"/>
              <a:sym typeface="Constantia"/>
            </a:endParaRPr>
          </a:p>
          <a:p>
            <a:pPr indent="-381317">
              <a:lnSpc>
                <a:spcPct val="115000"/>
              </a:lnSpc>
              <a:spcBef>
                <a:spcPts val="0"/>
              </a:spcBef>
              <a:buClr>
                <a:srgbClr val="00FFFF"/>
              </a:buClr>
              <a:buSzPts val="2405"/>
              <a:buChar char="●"/>
            </a:pPr>
            <a:r>
              <a:rPr lang="en-US" sz="2405">
                <a:latin typeface="Constantia"/>
                <a:ea typeface="Constantia"/>
                <a:cs typeface="Constantia"/>
                <a:sym typeface="Constantia"/>
              </a:rPr>
              <a:t>Informasjonsmøte om videregående innsøking for elever og foresatte (november)</a:t>
            </a:r>
            <a:endParaRPr sz="2405">
              <a:latin typeface="Constantia"/>
              <a:ea typeface="Constantia"/>
              <a:cs typeface="Constantia"/>
              <a:sym typeface="Constantia"/>
            </a:endParaRPr>
          </a:p>
          <a:p>
            <a:pPr indent="-381317">
              <a:lnSpc>
                <a:spcPct val="115000"/>
              </a:lnSpc>
              <a:spcBef>
                <a:spcPts val="0"/>
              </a:spcBef>
              <a:buClr>
                <a:srgbClr val="00FFFF"/>
              </a:buClr>
              <a:buSzPts val="2405"/>
              <a:buFont typeface="Constantia"/>
              <a:buChar char="●"/>
            </a:pPr>
            <a:r>
              <a:rPr lang="en-US" sz="2405">
                <a:latin typeface="Constantia"/>
                <a:ea typeface="Constantia"/>
                <a:cs typeface="Constantia"/>
                <a:sym typeface="Constantia"/>
              </a:rPr>
              <a:t>Lundehaugen yrkesmesse (man - ons i uke 51)</a:t>
            </a:r>
            <a:endParaRPr sz="2405">
              <a:latin typeface="Constantia"/>
              <a:ea typeface="Constantia"/>
              <a:cs typeface="Constantia"/>
              <a:sym typeface="Constantia"/>
            </a:endParaRPr>
          </a:p>
          <a:p>
            <a:pPr indent="-381317">
              <a:lnSpc>
                <a:spcPct val="115000"/>
              </a:lnSpc>
              <a:spcBef>
                <a:spcPts val="0"/>
              </a:spcBef>
              <a:buClr>
                <a:srgbClr val="00FFFF"/>
              </a:buClr>
              <a:buSzPts val="2405"/>
              <a:buFont typeface="Constantia"/>
              <a:buChar char="●"/>
            </a:pPr>
            <a:r>
              <a:rPr lang="en-US" sz="2405">
                <a:latin typeface="Constantia"/>
                <a:ea typeface="Constantia"/>
                <a:cs typeface="Constantia"/>
                <a:sym typeface="Constantia"/>
              </a:rPr>
              <a:t>Åpent hus på VGS (desember-januar)</a:t>
            </a:r>
            <a:endParaRPr sz="2405">
              <a:latin typeface="Constantia"/>
              <a:ea typeface="Constantia"/>
              <a:cs typeface="Constantia"/>
              <a:sym typeface="Constantia"/>
            </a:endParaRPr>
          </a:p>
          <a:p>
            <a:pPr indent="-381317">
              <a:lnSpc>
                <a:spcPct val="115000"/>
              </a:lnSpc>
              <a:spcBef>
                <a:spcPts val="0"/>
              </a:spcBef>
              <a:buClr>
                <a:srgbClr val="00FFFF"/>
              </a:buClr>
              <a:buSzPts val="2405"/>
              <a:buFont typeface="Constantia"/>
              <a:buChar char="●"/>
            </a:pPr>
            <a:r>
              <a:rPr lang="en-US" sz="2405">
                <a:latin typeface="Constantia"/>
                <a:ea typeface="Constantia"/>
                <a:cs typeface="Constantia"/>
                <a:sym typeface="Constantia"/>
              </a:rPr>
              <a:t>Rekrutteringsdager for ulike utdanningsprogram</a:t>
            </a:r>
            <a:endParaRPr sz="2405">
              <a:latin typeface="Constantia"/>
              <a:ea typeface="Constantia"/>
              <a:cs typeface="Constantia"/>
              <a:sym typeface="Constantia"/>
            </a:endParaRPr>
          </a:p>
          <a:p>
            <a:pPr indent="-385445">
              <a:lnSpc>
                <a:spcPct val="115000"/>
              </a:lnSpc>
              <a:spcBef>
                <a:spcPts val="0"/>
              </a:spcBef>
              <a:buClr>
                <a:srgbClr val="00FFFF"/>
              </a:buClr>
              <a:buSzPts val="2470"/>
              <a:buFont typeface="Calibri"/>
              <a:buChar char="●"/>
            </a:pPr>
            <a:r>
              <a:rPr lang="en-US" sz="2405">
                <a:latin typeface="Constantia"/>
                <a:ea typeface="Constantia"/>
                <a:cs typeface="Constantia"/>
                <a:sym typeface="Constantia"/>
              </a:rPr>
              <a:t>Innsøking til VGS (1. februar / 1. mars)</a:t>
            </a:r>
            <a:endParaRPr sz="2405">
              <a:latin typeface="Constantia"/>
              <a:ea typeface="Constantia"/>
              <a:cs typeface="Constantia"/>
              <a:sym typeface="Constantia"/>
            </a:endParaRPr>
          </a:p>
          <a:p>
            <a:pPr indent="-385445">
              <a:lnSpc>
                <a:spcPct val="115000"/>
              </a:lnSpc>
              <a:spcBef>
                <a:spcPts val="0"/>
              </a:spcBef>
              <a:buClr>
                <a:srgbClr val="00FFFF"/>
              </a:buClr>
              <a:buSzPts val="2470"/>
              <a:buFont typeface="Calibri"/>
              <a:buChar char="●"/>
            </a:pPr>
            <a:r>
              <a:rPr lang="en-US" sz="2405">
                <a:latin typeface="Constantia"/>
                <a:ea typeface="Constantia"/>
                <a:cs typeface="Constantia"/>
                <a:sym typeface="Constantia"/>
              </a:rPr>
              <a:t>Individuell veiledning (september – januar)</a:t>
            </a:r>
            <a:endParaRPr sz="2405">
              <a:latin typeface="Constantia"/>
              <a:ea typeface="Constantia"/>
              <a:cs typeface="Constantia"/>
              <a:sym typeface="Constantia"/>
            </a:endParaRPr>
          </a:p>
          <a:p>
            <a:pPr marL="0" indent="0">
              <a:spcBef>
                <a:spcPts val="600"/>
              </a:spcBef>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1981200" y="274637"/>
            <a:ext cx="7467600" cy="1143000"/>
          </a:xfrm>
          <a:prstGeom prst="rect">
            <a:avLst/>
          </a:prstGeom>
          <a:noFill/>
          <a:ln>
            <a:noFill/>
          </a:ln>
        </p:spPr>
        <p:txBody>
          <a:bodyPr spcFirstLastPara="1" wrap="square" lIns="91425" tIns="45700" rIns="91425" bIns="45700" anchor="b" anchorCtr="0">
            <a:noAutofit/>
          </a:bodyPr>
          <a:lstStyle/>
          <a:p>
            <a:pPr>
              <a:lnSpc>
                <a:spcPct val="100000"/>
              </a:lnSpc>
              <a:buClr>
                <a:schemeClr val="dk2"/>
              </a:buClr>
              <a:buSzPts val="3000"/>
            </a:pPr>
            <a:r>
              <a:rPr lang="en-US" sz="3000" cap="small">
                <a:solidFill>
                  <a:schemeClr val="dk2"/>
                </a:solidFill>
                <a:latin typeface="Century Schoolbook"/>
                <a:ea typeface="Century Schoolbook"/>
                <a:cs typeface="Century Schoolbook"/>
                <a:sym typeface="Century Schoolbook"/>
              </a:rPr>
              <a:t>INNSØKING</a:t>
            </a:r>
            <a:endParaRPr/>
          </a:p>
        </p:txBody>
      </p:sp>
      <p:sp>
        <p:nvSpPr>
          <p:cNvPr id="62" name="Google Shape;62;p6"/>
          <p:cNvSpPr txBox="1">
            <a:spLocks noGrp="1"/>
          </p:cNvSpPr>
          <p:nvPr>
            <p:ph type="body" idx="1"/>
          </p:nvPr>
        </p:nvSpPr>
        <p:spPr>
          <a:xfrm>
            <a:off x="1981200" y="1600201"/>
            <a:ext cx="7467600" cy="4873625"/>
          </a:xfrm>
          <a:prstGeom prst="rect">
            <a:avLst/>
          </a:prstGeom>
          <a:noFill/>
          <a:ln>
            <a:noFill/>
          </a:ln>
        </p:spPr>
        <p:txBody>
          <a:bodyPr spcFirstLastPara="1" wrap="square" lIns="91425" tIns="45700" rIns="91425" bIns="45700" anchor="t" anchorCtr="0">
            <a:noAutofit/>
          </a:bodyPr>
          <a:lstStyle/>
          <a:p>
            <a:pPr marL="273050" indent="-273050">
              <a:lnSpc>
                <a:spcPct val="100000"/>
              </a:lnSpc>
              <a:spcBef>
                <a:spcPts val="0"/>
              </a:spcBef>
              <a:buClr>
                <a:schemeClr val="accent1"/>
              </a:buClr>
              <a:buSzPts val="1680"/>
              <a:buFont typeface="Noto Sans Symbols"/>
              <a:buChar char="•"/>
            </a:pPr>
            <a:r>
              <a:rPr lang="en-US" sz="2400">
                <a:latin typeface="Century Schoolbook"/>
                <a:ea typeface="Century Schoolbook"/>
                <a:cs typeface="Century Schoolbook"/>
                <a:sym typeface="Century Schoolbook"/>
              </a:rPr>
              <a:t>1. mars (1. februar): Søknadsfrist for valg av videregående opplæring</a:t>
            </a:r>
            <a:endParaRPr/>
          </a:p>
          <a:p>
            <a:pPr marL="639762" lvl="1" indent="-273049">
              <a:lnSpc>
                <a:spcPct val="100000"/>
              </a:lnSpc>
              <a:spcBef>
                <a:spcPts val="420"/>
              </a:spcBef>
              <a:buClr>
                <a:schemeClr val="accent1"/>
              </a:buClr>
              <a:buSzPts val="1680"/>
              <a:buFont typeface="Noto Sans Symbols"/>
              <a:buChar char="●"/>
            </a:pPr>
            <a:r>
              <a:rPr lang="en-US" sz="2100">
                <a:latin typeface="Century Schoolbook"/>
                <a:ea typeface="Century Schoolbook"/>
                <a:cs typeface="Century Schoolbook"/>
                <a:sym typeface="Century Schoolbook"/>
              </a:rPr>
              <a:t>De som skal søke privat søker seg inn på grunnlag av karakterene de fikk til jul</a:t>
            </a:r>
            <a:endParaRPr/>
          </a:p>
          <a:p>
            <a:pPr marL="639762" lvl="1" indent="-273049">
              <a:lnSpc>
                <a:spcPct val="100000"/>
              </a:lnSpc>
              <a:spcBef>
                <a:spcPts val="420"/>
              </a:spcBef>
              <a:buClr>
                <a:schemeClr val="accent1"/>
              </a:buClr>
              <a:buSzPts val="1680"/>
              <a:buFont typeface="Noto Sans Symbols"/>
              <a:buChar char="●"/>
            </a:pPr>
            <a:r>
              <a:rPr lang="en-US" sz="2100">
                <a:latin typeface="Century Schoolbook"/>
                <a:ea typeface="Century Schoolbook"/>
                <a:cs typeface="Century Schoolbook"/>
                <a:sym typeface="Century Schoolbook"/>
              </a:rPr>
              <a:t>Søknadsprosessen vil foregå på nettstedet vigo.no ved hjelp av MinID</a:t>
            </a:r>
            <a:endParaRPr/>
          </a:p>
          <a:p>
            <a:pPr marL="914400" lvl="2" indent="-182562">
              <a:lnSpc>
                <a:spcPct val="100000"/>
              </a:lnSpc>
              <a:spcBef>
                <a:spcPts val="360"/>
              </a:spcBef>
              <a:buClr>
                <a:srgbClr val="E0752F"/>
              </a:buClr>
              <a:buSzPts val="1080"/>
              <a:buFont typeface="Noto Sans Symbols"/>
              <a:buChar char="•"/>
            </a:pPr>
            <a:r>
              <a:rPr lang="en-US" sz="1800">
                <a:latin typeface="Century Schoolbook"/>
                <a:ea typeface="Century Schoolbook"/>
                <a:cs typeface="Century Schoolbook"/>
                <a:sym typeface="Century Schoolbook"/>
              </a:rPr>
              <a:t>Dette vil bli gjort på skolen, men også foreldres ansvar at det blir gjort.</a:t>
            </a:r>
            <a:endParaRPr/>
          </a:p>
          <a:p>
            <a:pPr marL="273050" indent="-193040">
              <a:spcBef>
                <a:spcPts val="600"/>
              </a:spcBef>
              <a:buClr>
                <a:schemeClr val="accent1"/>
              </a:buClr>
              <a:buSzPts val="1260"/>
              <a:buNone/>
            </a:pPr>
            <a:endParaRPr sz="1800">
              <a:latin typeface="Century Schoolbook"/>
              <a:ea typeface="Century Schoolbook"/>
              <a:cs typeface="Century Schoolbook"/>
              <a:sym typeface="Century Schoolbook"/>
            </a:endParaRPr>
          </a:p>
        </p:txBody>
      </p:sp>
      <p:pic>
        <p:nvPicPr>
          <p:cNvPr id="63" name="Google Shape;63;p6"/>
          <p:cNvPicPr preferRelativeResize="0"/>
          <p:nvPr/>
        </p:nvPicPr>
        <p:blipFill rotWithShape="1">
          <a:blip r:embed="rId3">
            <a:alphaModFix/>
          </a:blip>
          <a:srcRect/>
          <a:stretch/>
        </p:blipFill>
        <p:spPr>
          <a:xfrm>
            <a:off x="2566988" y="5522913"/>
            <a:ext cx="2016125" cy="1436687"/>
          </a:xfrm>
          <a:prstGeom prst="rect">
            <a:avLst/>
          </a:prstGeom>
          <a:noFill/>
          <a:ln>
            <a:noFill/>
          </a:ln>
        </p:spPr>
      </p:pic>
      <p:pic>
        <p:nvPicPr>
          <p:cNvPr id="64" name="Google Shape;64;p6"/>
          <p:cNvPicPr preferRelativeResize="0"/>
          <p:nvPr/>
        </p:nvPicPr>
        <p:blipFill rotWithShape="1">
          <a:blip r:embed="rId4">
            <a:alphaModFix/>
          </a:blip>
          <a:srcRect/>
          <a:stretch/>
        </p:blipFill>
        <p:spPr>
          <a:xfrm>
            <a:off x="6959601" y="5589588"/>
            <a:ext cx="2376487" cy="13033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1981200" y="274637"/>
            <a:ext cx="7467600" cy="1143000"/>
          </a:xfrm>
          <a:prstGeom prst="rect">
            <a:avLst/>
          </a:prstGeom>
          <a:noFill/>
          <a:ln>
            <a:noFill/>
          </a:ln>
        </p:spPr>
        <p:txBody>
          <a:bodyPr spcFirstLastPara="1" wrap="square" lIns="91425" tIns="45700" rIns="91425" bIns="45700" anchor="b" anchorCtr="0">
            <a:noAutofit/>
          </a:bodyPr>
          <a:lstStyle/>
          <a:p>
            <a:pPr>
              <a:lnSpc>
                <a:spcPct val="100000"/>
              </a:lnSpc>
              <a:buClr>
                <a:schemeClr val="dk2"/>
              </a:buClr>
              <a:buSzPts val="3000"/>
            </a:pPr>
            <a:r>
              <a:rPr lang="en-US" sz="3000" cap="small">
                <a:solidFill>
                  <a:schemeClr val="dk2"/>
                </a:solidFill>
                <a:latin typeface="Century Schoolbook"/>
                <a:ea typeface="Century Schoolbook"/>
                <a:cs typeface="Century Schoolbook"/>
                <a:sym typeface="Century Schoolbook"/>
              </a:rPr>
              <a:t>NETTADRESSER:</a:t>
            </a:r>
            <a:endParaRPr/>
          </a:p>
        </p:txBody>
      </p:sp>
      <p:sp>
        <p:nvSpPr>
          <p:cNvPr id="70" name="Google Shape;70;p7"/>
          <p:cNvSpPr txBox="1">
            <a:spLocks noGrp="1"/>
          </p:cNvSpPr>
          <p:nvPr>
            <p:ph type="body" idx="1"/>
          </p:nvPr>
        </p:nvSpPr>
        <p:spPr>
          <a:xfrm>
            <a:off x="1981200" y="1600201"/>
            <a:ext cx="7467600" cy="4873625"/>
          </a:xfrm>
          <a:prstGeom prst="rect">
            <a:avLst/>
          </a:prstGeom>
          <a:noFill/>
          <a:ln>
            <a:noFill/>
          </a:ln>
        </p:spPr>
        <p:txBody>
          <a:bodyPr spcFirstLastPara="1" wrap="square" lIns="91425" tIns="45700" rIns="91425" bIns="45700" anchor="t" anchorCtr="0">
            <a:noAutofit/>
          </a:bodyPr>
          <a:lstStyle/>
          <a:p>
            <a:pPr marL="273050" indent="-273050">
              <a:lnSpc>
                <a:spcPct val="100000"/>
              </a:lnSpc>
              <a:spcBef>
                <a:spcPts val="0"/>
              </a:spcBef>
              <a:buClr>
                <a:schemeClr val="accent1"/>
              </a:buClr>
              <a:buSzPts val="1680"/>
              <a:buFont typeface="Noto Sans Symbols"/>
              <a:buChar char="•"/>
            </a:pPr>
            <a:r>
              <a:rPr lang="en-US" sz="2400" u="sng">
                <a:solidFill>
                  <a:schemeClr val="hlink"/>
                </a:solidFill>
                <a:latin typeface="Century Schoolbook"/>
                <a:ea typeface="Century Schoolbook"/>
                <a:cs typeface="Century Schoolbook"/>
                <a:sym typeface="Century Schoolbook"/>
                <a:hlinkClick r:id="rId3"/>
              </a:rPr>
              <a:t>www.minskole.no/lundehaugen</a:t>
            </a:r>
            <a:r>
              <a:rPr lang="en-US" sz="2400">
                <a:latin typeface="Century Schoolbook"/>
                <a:ea typeface="Century Schoolbook"/>
                <a:cs typeface="Century Schoolbook"/>
                <a:sym typeface="Century Schoolbook"/>
              </a:rPr>
              <a:t> - rådgiver</a:t>
            </a:r>
            <a:endParaRPr/>
          </a:p>
          <a:p>
            <a:pPr marL="273050" indent="-273050">
              <a:lnSpc>
                <a:spcPct val="100000"/>
              </a:lnSpc>
              <a:spcBef>
                <a:spcPts val="600"/>
              </a:spcBef>
              <a:buClr>
                <a:schemeClr val="accent1"/>
              </a:buClr>
              <a:buSzPts val="1680"/>
              <a:buFont typeface="Noto Sans Symbols"/>
              <a:buChar char="•"/>
            </a:pPr>
            <a:r>
              <a:rPr lang="en-US" sz="2400" u="sng">
                <a:solidFill>
                  <a:schemeClr val="hlink"/>
                </a:solidFill>
                <a:latin typeface="Century Schoolbook"/>
                <a:ea typeface="Century Schoolbook"/>
                <a:cs typeface="Century Schoolbook"/>
                <a:sym typeface="Century Schoolbook"/>
                <a:hlinkClick r:id="rId4"/>
              </a:rPr>
              <a:t>www.vilbli.no</a:t>
            </a:r>
            <a:endParaRPr/>
          </a:p>
          <a:p>
            <a:pPr marL="273050" indent="-273050">
              <a:lnSpc>
                <a:spcPct val="100000"/>
              </a:lnSpc>
              <a:spcBef>
                <a:spcPts val="600"/>
              </a:spcBef>
              <a:buClr>
                <a:schemeClr val="accent1"/>
              </a:buClr>
              <a:buSzPts val="1680"/>
              <a:buFont typeface="Noto Sans Symbols"/>
              <a:buChar char="•"/>
            </a:pPr>
            <a:r>
              <a:rPr lang="en-US" sz="2400" u="sng">
                <a:solidFill>
                  <a:schemeClr val="hlink"/>
                </a:solidFill>
                <a:latin typeface="Century Schoolbook"/>
                <a:ea typeface="Century Schoolbook"/>
                <a:cs typeface="Century Schoolbook"/>
                <a:sym typeface="Century Schoolbook"/>
                <a:hlinkClick r:id="rId5"/>
              </a:rPr>
              <a:t>www.utdanning.no</a:t>
            </a:r>
            <a:endParaRPr sz="2400">
              <a:latin typeface="Century Schoolbook"/>
              <a:ea typeface="Century Schoolbook"/>
              <a:cs typeface="Century Schoolbook"/>
              <a:sym typeface="Century Schoolbook"/>
            </a:endParaRPr>
          </a:p>
          <a:p>
            <a:pPr marL="273050" indent="-273050">
              <a:lnSpc>
                <a:spcPct val="100000"/>
              </a:lnSpc>
              <a:spcBef>
                <a:spcPts val="600"/>
              </a:spcBef>
              <a:buClr>
                <a:schemeClr val="accent1"/>
              </a:buClr>
              <a:buSzPts val="1680"/>
              <a:buFont typeface="Noto Sans Symbols"/>
              <a:buChar char="•"/>
            </a:pPr>
            <a:r>
              <a:rPr lang="en-US" sz="2400" u="sng">
                <a:solidFill>
                  <a:schemeClr val="hlink"/>
                </a:solidFill>
                <a:latin typeface="Century Schoolbook"/>
                <a:ea typeface="Century Schoolbook"/>
                <a:cs typeface="Century Schoolbook"/>
                <a:sym typeface="Century Schoolbook"/>
                <a:hlinkClick r:id="rId6"/>
              </a:rPr>
              <a:t>www.rogaland.skoleogarbeidsliv.no</a:t>
            </a:r>
            <a:endParaRPr/>
          </a:p>
          <a:p>
            <a:pPr marL="273050" indent="-273050">
              <a:lnSpc>
                <a:spcPct val="100000"/>
              </a:lnSpc>
              <a:spcBef>
                <a:spcPts val="600"/>
              </a:spcBef>
              <a:buClr>
                <a:schemeClr val="accent1"/>
              </a:buClr>
              <a:buSzPts val="1680"/>
              <a:buNone/>
            </a:pPr>
            <a:endParaRPr sz="2400">
              <a:latin typeface="Century Schoolbook"/>
              <a:ea typeface="Century Schoolbook"/>
              <a:cs typeface="Century Schoolbook"/>
              <a:sym typeface="Century Schoolbook"/>
            </a:endParaRPr>
          </a:p>
          <a:p>
            <a:pPr marL="273050" indent="-273050">
              <a:lnSpc>
                <a:spcPct val="100000"/>
              </a:lnSpc>
              <a:spcBef>
                <a:spcPts val="600"/>
              </a:spcBef>
              <a:buClr>
                <a:schemeClr val="accent1"/>
              </a:buClr>
              <a:buSzPts val="1680"/>
              <a:buFont typeface="Noto Sans Symbols"/>
              <a:buChar char="•"/>
            </a:pPr>
            <a:r>
              <a:rPr lang="en-US" sz="2400">
                <a:latin typeface="Century Schoolbook"/>
                <a:ea typeface="Century Schoolbook"/>
                <a:cs typeface="Century Schoolbook"/>
                <a:sym typeface="Century Schoolbook"/>
              </a:rPr>
              <a:t>De ulike videregående skolenes hjemmesider</a:t>
            </a:r>
            <a:endParaRPr sz="2400">
              <a:latin typeface="Century Schoolbook"/>
              <a:ea typeface="Century Schoolbook"/>
              <a:cs typeface="Century Schoolbook"/>
              <a:sym typeface="Century Schoolbook"/>
            </a:endParaRPr>
          </a:p>
          <a:p>
            <a:pPr marL="273050" indent="0">
              <a:lnSpc>
                <a:spcPct val="100000"/>
              </a:lnSpc>
              <a:spcBef>
                <a:spcPts val="600"/>
              </a:spcBef>
              <a:buNone/>
            </a:pPr>
            <a:endParaRPr/>
          </a:p>
          <a:p>
            <a:pPr marL="273050" indent="-318770">
              <a:spcBef>
                <a:spcPts val="420"/>
              </a:spcBef>
              <a:buClr>
                <a:schemeClr val="accent1"/>
              </a:buClr>
              <a:buSzPts val="2400"/>
              <a:buFont typeface="Noto Sans Symbols"/>
              <a:buChar char="•"/>
            </a:pPr>
            <a:r>
              <a:rPr lang="en-US"/>
              <a:t>Svært viktig at dere engasjerer dere og viser interesse for ditt barns fremtid</a:t>
            </a:r>
            <a:endParaRPr/>
          </a:p>
          <a:p>
            <a:pPr marL="273050" indent="-166370">
              <a:lnSpc>
                <a:spcPct val="100000"/>
              </a:lnSpc>
              <a:spcBef>
                <a:spcPts val="600"/>
              </a:spcBef>
              <a:buClr>
                <a:schemeClr val="accent1"/>
              </a:buClr>
              <a:buSzPts val="1680"/>
              <a:buNone/>
            </a:pPr>
            <a:endParaRPr sz="2400">
              <a:latin typeface="Century Schoolbook"/>
              <a:ea typeface="Century Schoolbook"/>
              <a:cs typeface="Century Schoolbook"/>
              <a:sym typeface="Century Schoolbook"/>
            </a:endParaRPr>
          </a:p>
          <a:p>
            <a:pPr marL="273050" indent="0">
              <a:lnSpc>
                <a:spcPct val="100000"/>
              </a:lnSpc>
              <a:spcBef>
                <a:spcPts val="600"/>
              </a:spcBef>
              <a:buNone/>
            </a:pPr>
            <a:endParaRPr/>
          </a:p>
          <a:p>
            <a:pPr marL="273050" indent="-273050">
              <a:lnSpc>
                <a:spcPct val="100000"/>
              </a:lnSpc>
              <a:spcBef>
                <a:spcPts val="600"/>
              </a:spcBef>
              <a:buClr>
                <a:schemeClr val="accent1"/>
              </a:buClr>
              <a:buSzPts val="1680"/>
              <a:buNone/>
            </a:pPr>
            <a:endParaRPr sz="2400">
              <a:latin typeface="Century Schoolbook"/>
              <a:ea typeface="Century Schoolbook"/>
              <a:cs typeface="Century Schoolbook"/>
              <a:sym typeface="Century Schoolbook"/>
            </a:endParaRPr>
          </a:p>
          <a:p>
            <a:pPr marL="273050" indent="-273050">
              <a:lnSpc>
                <a:spcPct val="100000"/>
              </a:lnSpc>
              <a:spcBef>
                <a:spcPts val="600"/>
              </a:spcBef>
              <a:buClr>
                <a:schemeClr val="accent1"/>
              </a:buClr>
              <a:buSzPts val="1680"/>
              <a:buNone/>
            </a:pPr>
            <a:endParaRPr sz="2400">
              <a:latin typeface="Century Schoolbook"/>
              <a:ea typeface="Century Schoolbook"/>
              <a:cs typeface="Century Schoolbook"/>
              <a:sym typeface="Century Schoolbook"/>
            </a:endParaRPr>
          </a:p>
          <a:p>
            <a:pPr marL="273050" indent="-166370">
              <a:spcBef>
                <a:spcPts val="600"/>
              </a:spcBef>
              <a:buClr>
                <a:schemeClr val="accent1"/>
              </a:buClr>
              <a:buSzPts val="1680"/>
              <a:buNone/>
            </a:pPr>
            <a:endParaRPr sz="2400">
              <a:latin typeface="Century Schoolbook"/>
              <a:ea typeface="Century Schoolbook"/>
              <a:cs typeface="Century Schoolbook"/>
              <a:sym typeface="Century Schoolbook"/>
            </a:endParaRPr>
          </a:p>
        </p:txBody>
      </p:sp>
      <p:pic>
        <p:nvPicPr>
          <p:cNvPr id="71" name="Google Shape;71;p7"/>
          <p:cNvPicPr preferRelativeResize="0"/>
          <p:nvPr/>
        </p:nvPicPr>
        <p:blipFill rotWithShape="1">
          <a:blip r:embed="rId7">
            <a:alphaModFix/>
          </a:blip>
          <a:srcRect/>
          <a:stretch/>
        </p:blipFill>
        <p:spPr>
          <a:xfrm>
            <a:off x="5907087" y="2328862"/>
            <a:ext cx="2063750" cy="709612"/>
          </a:xfrm>
          <a:prstGeom prst="rect">
            <a:avLst/>
          </a:prstGeom>
          <a:noFill/>
          <a:ln>
            <a:noFill/>
          </a:ln>
        </p:spPr>
      </p:pic>
      <p:pic>
        <p:nvPicPr>
          <p:cNvPr id="72" name="Google Shape;72;p7"/>
          <p:cNvPicPr preferRelativeResize="0"/>
          <p:nvPr/>
        </p:nvPicPr>
        <p:blipFill rotWithShape="1">
          <a:blip r:embed="rId8">
            <a:alphaModFix/>
          </a:blip>
          <a:srcRect/>
          <a:stretch/>
        </p:blipFill>
        <p:spPr>
          <a:xfrm>
            <a:off x="8256587" y="2276475"/>
            <a:ext cx="1943100" cy="647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8"/>
          <p:cNvSpPr txBox="1">
            <a:spLocks noGrp="1"/>
          </p:cNvSpPr>
          <p:nvPr>
            <p:ph type="title"/>
          </p:nvPr>
        </p:nvSpPr>
        <p:spPr>
          <a:xfrm>
            <a:off x="1981200" y="274637"/>
            <a:ext cx="7467600" cy="1143000"/>
          </a:xfrm>
          <a:prstGeom prst="rect">
            <a:avLst/>
          </a:prstGeom>
          <a:noFill/>
          <a:ln>
            <a:noFill/>
          </a:ln>
        </p:spPr>
        <p:txBody>
          <a:bodyPr spcFirstLastPara="1" wrap="square" lIns="91425" tIns="45700" rIns="91425" bIns="45700" anchor="b" anchorCtr="0">
            <a:noAutofit/>
          </a:bodyPr>
          <a:lstStyle/>
          <a:p>
            <a:pPr>
              <a:lnSpc>
                <a:spcPct val="100000"/>
              </a:lnSpc>
              <a:buClr>
                <a:schemeClr val="dk2"/>
              </a:buClr>
              <a:buSzPts val="3000"/>
            </a:pPr>
            <a:r>
              <a:rPr lang="en-US" sz="3000" cap="small">
                <a:solidFill>
                  <a:schemeClr val="dk2"/>
                </a:solidFill>
                <a:latin typeface="Century Schoolbook"/>
                <a:ea typeface="Century Schoolbook"/>
                <a:cs typeface="Century Schoolbook"/>
                <a:sym typeface="Century Schoolbook"/>
              </a:rPr>
              <a:t>KONTAKTINFORMASJON:</a:t>
            </a:r>
            <a:endParaRPr/>
          </a:p>
        </p:txBody>
      </p:sp>
      <p:sp>
        <p:nvSpPr>
          <p:cNvPr id="78" name="Google Shape;78;p8"/>
          <p:cNvSpPr txBox="1">
            <a:spLocks noGrp="1"/>
          </p:cNvSpPr>
          <p:nvPr>
            <p:ph type="body" idx="1"/>
          </p:nvPr>
        </p:nvSpPr>
        <p:spPr>
          <a:xfrm>
            <a:off x="1981200" y="1600201"/>
            <a:ext cx="7467600" cy="4873625"/>
          </a:xfrm>
          <a:prstGeom prst="rect">
            <a:avLst/>
          </a:prstGeom>
          <a:noFill/>
          <a:ln>
            <a:noFill/>
          </a:ln>
        </p:spPr>
        <p:txBody>
          <a:bodyPr spcFirstLastPara="1" wrap="square" lIns="91425" tIns="45700" rIns="91425" bIns="45700" anchor="t" anchorCtr="0">
            <a:noAutofit/>
          </a:bodyPr>
          <a:lstStyle/>
          <a:p>
            <a:pPr marL="273050" indent="-166370">
              <a:lnSpc>
                <a:spcPct val="100000"/>
              </a:lnSpc>
              <a:spcBef>
                <a:spcPts val="0"/>
              </a:spcBef>
              <a:buClr>
                <a:schemeClr val="accent1"/>
              </a:buClr>
              <a:buSzPts val="1680"/>
              <a:buNone/>
            </a:pPr>
            <a:endParaRPr sz="2400">
              <a:latin typeface="Century Schoolbook"/>
              <a:ea typeface="Century Schoolbook"/>
              <a:cs typeface="Century Schoolbook"/>
              <a:sym typeface="Century Schoolbook"/>
            </a:endParaRPr>
          </a:p>
          <a:p>
            <a:pPr marL="273050" indent="-273050">
              <a:lnSpc>
                <a:spcPct val="100000"/>
              </a:lnSpc>
              <a:spcBef>
                <a:spcPts val="600"/>
              </a:spcBef>
              <a:buClr>
                <a:schemeClr val="accent1"/>
              </a:buClr>
              <a:buSzPts val="1680"/>
              <a:buFont typeface="Noto Sans Symbols"/>
              <a:buChar char="•"/>
            </a:pPr>
            <a:r>
              <a:rPr lang="en-US" sz="2400">
                <a:latin typeface="Century Schoolbook"/>
                <a:ea typeface="Century Schoolbook"/>
                <a:cs typeface="Century Schoolbook"/>
                <a:sym typeface="Century Schoolbook"/>
              </a:rPr>
              <a:t>Thomas Kvalvik (10A, 10C, 10D)</a:t>
            </a:r>
            <a:endParaRPr sz="2400">
              <a:latin typeface="Century Schoolbook"/>
              <a:ea typeface="Century Schoolbook"/>
              <a:cs typeface="Century Schoolbook"/>
              <a:sym typeface="Century Schoolbook"/>
            </a:endParaRPr>
          </a:p>
          <a:p>
            <a:pPr marL="639762" lvl="1" indent="-273049">
              <a:lnSpc>
                <a:spcPct val="100000"/>
              </a:lnSpc>
              <a:spcBef>
                <a:spcPts val="420"/>
              </a:spcBef>
              <a:buClr>
                <a:schemeClr val="accent1"/>
              </a:buClr>
              <a:buSzPts val="1680"/>
              <a:buFont typeface="Noto Sans Symbols"/>
              <a:buChar char="●"/>
            </a:pPr>
            <a:r>
              <a:rPr lang="en-US" sz="2100" u="sng">
                <a:solidFill>
                  <a:schemeClr val="hlink"/>
                </a:solidFill>
                <a:latin typeface="Century Schoolbook"/>
                <a:ea typeface="Century Schoolbook"/>
                <a:cs typeface="Century Schoolbook"/>
                <a:sym typeface="Century Schoolbook"/>
                <a:hlinkClick r:id="rId3"/>
              </a:rPr>
              <a:t>dag.thomas.kvalvik@sandnes.kommune.no</a:t>
            </a:r>
            <a:endParaRPr/>
          </a:p>
          <a:p>
            <a:pPr marL="639762" lvl="1" indent="-273049">
              <a:lnSpc>
                <a:spcPct val="100000"/>
              </a:lnSpc>
              <a:spcBef>
                <a:spcPts val="420"/>
              </a:spcBef>
              <a:buClr>
                <a:schemeClr val="accent1"/>
              </a:buClr>
              <a:buSzPts val="1680"/>
              <a:buFont typeface="Noto Sans Symbols"/>
              <a:buChar char="●"/>
            </a:pPr>
            <a:r>
              <a:rPr lang="en-US" sz="2100">
                <a:latin typeface="Century Schoolbook"/>
                <a:ea typeface="Century Schoolbook"/>
                <a:cs typeface="Century Schoolbook"/>
                <a:sym typeface="Century Schoolbook"/>
              </a:rPr>
              <a:t>Tlf: 51 33 79 15</a:t>
            </a:r>
            <a:endParaRPr/>
          </a:p>
          <a:p>
            <a:pPr marL="639762" lvl="1" indent="-273049">
              <a:lnSpc>
                <a:spcPct val="100000"/>
              </a:lnSpc>
              <a:spcBef>
                <a:spcPts val="420"/>
              </a:spcBef>
              <a:buClr>
                <a:schemeClr val="accent1"/>
              </a:buClr>
              <a:buSzPts val="1680"/>
              <a:buNone/>
            </a:pPr>
            <a:endParaRPr sz="2100">
              <a:latin typeface="Century Schoolbook"/>
              <a:ea typeface="Century Schoolbook"/>
              <a:cs typeface="Century Schoolbook"/>
              <a:sym typeface="Century Schoolbook"/>
            </a:endParaRPr>
          </a:p>
          <a:p>
            <a:pPr marL="273050" indent="-273050">
              <a:lnSpc>
                <a:spcPct val="100000"/>
              </a:lnSpc>
              <a:spcBef>
                <a:spcPts val="600"/>
              </a:spcBef>
              <a:buClr>
                <a:schemeClr val="accent1"/>
              </a:buClr>
              <a:buSzPts val="1680"/>
              <a:buFont typeface="Noto Sans Symbols"/>
              <a:buChar char="•"/>
            </a:pPr>
            <a:r>
              <a:rPr lang="en-US" sz="2400">
                <a:latin typeface="Century Schoolbook"/>
                <a:ea typeface="Century Schoolbook"/>
                <a:cs typeface="Century Schoolbook"/>
                <a:sym typeface="Century Schoolbook"/>
              </a:rPr>
              <a:t>Siri Myhren Petersen (10B, 10E, 10F)</a:t>
            </a:r>
            <a:endParaRPr/>
          </a:p>
          <a:p>
            <a:pPr marL="639762" lvl="1" indent="-273049">
              <a:lnSpc>
                <a:spcPct val="100000"/>
              </a:lnSpc>
              <a:spcBef>
                <a:spcPts val="420"/>
              </a:spcBef>
              <a:buClr>
                <a:schemeClr val="accent1"/>
              </a:buClr>
              <a:buSzPts val="1680"/>
              <a:buFont typeface="Noto Sans Symbols"/>
              <a:buChar char="●"/>
            </a:pPr>
            <a:r>
              <a:rPr lang="en-US" sz="2100" u="sng">
                <a:solidFill>
                  <a:schemeClr val="hlink"/>
                </a:solidFill>
                <a:latin typeface="Century Schoolbook"/>
                <a:ea typeface="Century Schoolbook"/>
                <a:cs typeface="Century Schoolbook"/>
                <a:sym typeface="Century Schoolbook"/>
                <a:hlinkClick r:id="rId4"/>
              </a:rPr>
              <a:t>siri.myhren.petersen@sandnes.kommune.no</a:t>
            </a:r>
            <a:endParaRPr sz="2100">
              <a:latin typeface="Century Schoolbook"/>
              <a:ea typeface="Century Schoolbook"/>
              <a:cs typeface="Century Schoolbook"/>
              <a:sym typeface="Century Schoolbook"/>
            </a:endParaRPr>
          </a:p>
          <a:p>
            <a:pPr marL="639762" lvl="1" indent="-273049">
              <a:lnSpc>
                <a:spcPct val="100000"/>
              </a:lnSpc>
              <a:spcBef>
                <a:spcPts val="420"/>
              </a:spcBef>
              <a:buClr>
                <a:schemeClr val="accent1"/>
              </a:buClr>
              <a:buSzPts val="1680"/>
              <a:buFont typeface="Noto Sans Symbols"/>
              <a:buChar char="●"/>
            </a:pPr>
            <a:r>
              <a:rPr lang="en-US" sz="2100">
                <a:latin typeface="Century Schoolbook"/>
                <a:ea typeface="Century Schoolbook"/>
                <a:cs typeface="Century Schoolbook"/>
                <a:sym typeface="Century Schoolbook"/>
              </a:rPr>
              <a:t>Tlf: 51 33 79 29</a:t>
            </a:r>
            <a:endParaRPr sz="2100">
              <a:latin typeface="Century Schoolbook"/>
              <a:ea typeface="Century Schoolbook"/>
              <a:cs typeface="Century Schoolbook"/>
              <a:sym typeface="Century Schoolbook"/>
            </a:endParaRPr>
          </a:p>
          <a:p>
            <a:pPr marL="273050" indent="0">
              <a:lnSpc>
                <a:spcPct val="100000"/>
              </a:lnSpc>
              <a:spcBef>
                <a:spcPts val="420"/>
              </a:spcBef>
              <a:buNone/>
            </a:pPr>
            <a:endParaRPr/>
          </a:p>
          <a:p>
            <a:pPr marL="639762" lvl="1" indent="-166369">
              <a:lnSpc>
                <a:spcPct val="100000"/>
              </a:lnSpc>
              <a:spcBef>
                <a:spcPts val="420"/>
              </a:spcBef>
              <a:buClr>
                <a:schemeClr val="accent1"/>
              </a:buClr>
              <a:buSzPts val="1680"/>
              <a:buNone/>
            </a:pPr>
            <a:endParaRPr sz="2100">
              <a:latin typeface="Century Schoolbook"/>
              <a:ea typeface="Century Schoolbook"/>
              <a:cs typeface="Century Schoolbook"/>
              <a:sym typeface="Century Schoolbook"/>
            </a:endParaRPr>
          </a:p>
          <a:p>
            <a:pPr marL="639762" lvl="1" indent="-273049">
              <a:lnSpc>
                <a:spcPct val="100000"/>
              </a:lnSpc>
              <a:spcBef>
                <a:spcPts val="420"/>
              </a:spcBef>
              <a:buClr>
                <a:schemeClr val="accent1"/>
              </a:buClr>
              <a:buSzPts val="1680"/>
              <a:buNone/>
            </a:pPr>
            <a:endParaRPr sz="2100">
              <a:latin typeface="Century Schoolbook"/>
              <a:ea typeface="Century Schoolbook"/>
              <a:cs typeface="Century Schoolbook"/>
              <a:sym typeface="Century Schoolbook"/>
            </a:endParaRPr>
          </a:p>
          <a:p>
            <a:pPr marL="639762" lvl="1" indent="-166369">
              <a:lnSpc>
                <a:spcPct val="100000"/>
              </a:lnSpc>
              <a:spcBef>
                <a:spcPts val="420"/>
              </a:spcBef>
              <a:buClr>
                <a:schemeClr val="accent1"/>
              </a:buClr>
              <a:buSzPts val="1680"/>
              <a:buNone/>
            </a:pPr>
            <a:endParaRPr sz="2100">
              <a:latin typeface="Century Schoolbook"/>
              <a:ea typeface="Century Schoolbook"/>
              <a:cs typeface="Century Schoolbook"/>
              <a:sym typeface="Century Schoolbook"/>
            </a:endParaRPr>
          </a:p>
          <a:p>
            <a:pPr marL="273050" indent="-179705">
              <a:spcBef>
                <a:spcPts val="600"/>
              </a:spcBef>
              <a:buClr>
                <a:schemeClr val="accent1"/>
              </a:buClr>
              <a:buSzPts val="1470"/>
              <a:buNone/>
            </a:pPr>
            <a:endParaRPr sz="2100">
              <a:latin typeface="Century Schoolbook"/>
              <a:ea typeface="Century Schoolbook"/>
              <a:cs typeface="Century Schoolbook"/>
              <a:sym typeface="Century Schoolboo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8"/>
        <p:cNvGrpSpPr/>
        <p:nvPr/>
      </p:nvGrpSpPr>
      <p:grpSpPr>
        <a:xfrm>
          <a:off x="0" y="0"/>
          <a:ext cx="0" cy="0"/>
          <a:chOff x="0" y="0"/>
          <a:chExt cx="0" cy="0"/>
        </a:xfrm>
      </p:grpSpPr>
      <p:sp>
        <p:nvSpPr>
          <p:cNvPr id="329" name="Google Shape;329;p41"/>
          <p:cNvSpPr/>
          <p:nvPr/>
        </p:nvSpPr>
        <p:spPr>
          <a:xfrm>
            <a:off x="0" y="0"/>
            <a:ext cx="12192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0" name="Google Shape;330;p41" descr="Et bilde som inneholder himmel, bilvei, person, utendørs&#10;&#10;Beskrivelse som er generert med svært høy visshet"/>
          <p:cNvPicPr preferRelativeResize="0"/>
          <p:nvPr/>
        </p:nvPicPr>
        <p:blipFill rotWithShape="1">
          <a:blip r:embed="rId3">
            <a:alphaModFix amt="50000"/>
          </a:blip>
          <a:srcRect t="4661"/>
          <a:stretch/>
        </p:blipFill>
        <p:spPr>
          <a:xfrm>
            <a:off x="20" y="0"/>
            <a:ext cx="12191980" cy="6857999"/>
          </a:xfrm>
          <a:prstGeom prst="rect">
            <a:avLst/>
          </a:prstGeom>
          <a:noFill/>
          <a:ln>
            <a:noFill/>
          </a:ln>
        </p:spPr>
      </p:pic>
      <p:sp>
        <p:nvSpPr>
          <p:cNvPr id="331" name="Google Shape;331;p41"/>
          <p:cNvSpPr txBox="1">
            <a:spLocks noGrp="1"/>
          </p:cNvSpPr>
          <p:nvPr>
            <p:ph type="subTitle" idx="1"/>
          </p:nvPr>
        </p:nvSpPr>
        <p:spPr>
          <a:xfrm>
            <a:off x="849990" y="1200150"/>
            <a:ext cx="9865200" cy="4457700"/>
          </a:xfrm>
          <a:prstGeom prst="rect">
            <a:avLst/>
          </a:prstGeom>
          <a:noFill/>
          <a:ln>
            <a:noFill/>
          </a:ln>
        </p:spPr>
        <p:txBody>
          <a:bodyPr spcFirstLastPara="1" wrap="square" lIns="91425" tIns="45700" rIns="91425" bIns="45700" anchor="ctr" anchorCtr="0">
            <a:noAutofit/>
          </a:bodyPr>
          <a:lstStyle/>
          <a:p>
            <a:pPr marL="457200" marR="0" lvl="0" indent="-381317" algn="l" rtl="0">
              <a:lnSpc>
                <a:spcPct val="80000"/>
              </a:lnSpc>
              <a:spcBef>
                <a:spcPts val="0"/>
              </a:spcBef>
              <a:spcAft>
                <a:spcPts val="0"/>
              </a:spcAft>
              <a:buClr>
                <a:srgbClr val="FFFFFF"/>
              </a:buClr>
              <a:buSzPts val="2405"/>
              <a:buFont typeface="Calibri"/>
              <a:buChar char="●"/>
            </a:pPr>
            <a:r>
              <a:rPr lang="no-NO" sz="2405" b="1" i="0" u="none" strike="noStrike" cap="none">
                <a:solidFill>
                  <a:srgbClr val="FFFFFF"/>
                </a:solidFill>
                <a:latin typeface="Calibri"/>
                <a:ea typeface="Calibri"/>
                <a:cs typeface="Calibri"/>
                <a:sym typeface="Calibri"/>
              </a:rPr>
              <a:t>Vi oppfordrer foresatte på 10.trinn til å prioritere skolen, og ha </a:t>
            </a:r>
            <a:r>
              <a:rPr lang="no-NO" sz="2405" b="1">
                <a:solidFill>
                  <a:srgbClr val="FFFFFF"/>
                </a:solidFill>
              </a:rPr>
              <a:t>færrest</a:t>
            </a:r>
            <a:r>
              <a:rPr lang="no-NO" sz="2405" b="1" i="0" u="none" strike="noStrike" cap="none">
                <a:solidFill>
                  <a:srgbClr val="FFFFFF"/>
                </a:solidFill>
                <a:latin typeface="Calibri"/>
                <a:ea typeface="Calibri"/>
                <a:cs typeface="Calibri"/>
                <a:sym typeface="Calibri"/>
              </a:rPr>
              <a:t> mulig permisjoner for elevene det siste skoleåret.</a:t>
            </a:r>
            <a:endParaRPr/>
          </a:p>
          <a:p>
            <a:pPr marL="0" marR="0" lvl="0" indent="0" algn="l" rtl="0">
              <a:lnSpc>
                <a:spcPct val="80000"/>
              </a:lnSpc>
              <a:spcBef>
                <a:spcPts val="1000"/>
              </a:spcBef>
              <a:spcAft>
                <a:spcPts val="0"/>
              </a:spcAft>
              <a:buClr>
                <a:schemeClr val="lt1"/>
              </a:buClr>
              <a:buSzPts val="2405"/>
              <a:buFont typeface="Arial"/>
              <a:buNone/>
            </a:pPr>
            <a:endParaRPr sz="2405" b="1" i="0" u="none" strike="noStrike" cap="none">
              <a:solidFill>
                <a:srgbClr val="FFFFFF"/>
              </a:solidFill>
              <a:latin typeface="Calibri"/>
              <a:ea typeface="Calibri"/>
              <a:cs typeface="Calibri"/>
              <a:sym typeface="Calibri"/>
            </a:endParaRPr>
          </a:p>
          <a:p>
            <a:pPr marL="457200" marR="0" lvl="0" indent="-457200" algn="l" rtl="0">
              <a:lnSpc>
                <a:spcPct val="80000"/>
              </a:lnSpc>
              <a:spcBef>
                <a:spcPts val="1000"/>
              </a:spcBef>
              <a:spcAft>
                <a:spcPts val="0"/>
              </a:spcAft>
              <a:buClr>
                <a:srgbClr val="FFFFFF"/>
              </a:buClr>
              <a:buSzPts val="2405"/>
              <a:buFont typeface="Arial"/>
              <a:buChar char="•"/>
            </a:pPr>
            <a:r>
              <a:rPr lang="no-NO" sz="2405" b="1" i="0" u="none" strike="noStrike" cap="none">
                <a:solidFill>
                  <a:srgbClr val="FFFFFF"/>
                </a:solidFill>
                <a:latin typeface="Calibri"/>
                <a:ea typeface="Calibri"/>
                <a:cs typeface="Calibri"/>
                <a:sym typeface="Calibri"/>
              </a:rPr>
              <a:t>Permisjoner – kun i helt spesielle situasjoner fra påske og ut skoleåret.</a:t>
            </a:r>
            <a:endParaRPr/>
          </a:p>
          <a:p>
            <a:pPr marL="0" marR="0" lvl="0" indent="0" algn="l" rtl="0">
              <a:lnSpc>
                <a:spcPct val="80000"/>
              </a:lnSpc>
              <a:spcBef>
                <a:spcPts val="1000"/>
              </a:spcBef>
              <a:spcAft>
                <a:spcPts val="0"/>
              </a:spcAft>
              <a:buClr>
                <a:srgbClr val="FFFFFF"/>
              </a:buClr>
              <a:buSzPts val="2405"/>
              <a:buFont typeface="Arial"/>
              <a:buNone/>
            </a:pPr>
            <a:r>
              <a:rPr lang="no-NO" sz="2405" b="1" i="0" u="none" strike="noStrike" cap="none">
                <a:solidFill>
                  <a:srgbClr val="FFFFFF"/>
                </a:solidFill>
                <a:latin typeface="Calibri"/>
                <a:ea typeface="Calibri"/>
                <a:cs typeface="Calibri"/>
                <a:sym typeface="Calibri"/>
              </a:rPr>
              <a:t> </a:t>
            </a:r>
            <a:endParaRPr/>
          </a:p>
          <a:p>
            <a:pPr marL="457200" marR="0" lvl="0" indent="0" algn="l" rtl="0">
              <a:lnSpc>
                <a:spcPct val="80000"/>
              </a:lnSpc>
              <a:spcBef>
                <a:spcPts val="1000"/>
              </a:spcBef>
              <a:spcAft>
                <a:spcPts val="0"/>
              </a:spcAft>
              <a:buNone/>
            </a:pPr>
            <a:endParaRPr/>
          </a:p>
        </p:txBody>
      </p:sp>
      <p:cxnSp>
        <p:nvCxnSpPr>
          <p:cNvPr id="332" name="Google Shape;332;p41"/>
          <p:cNvCxnSpPr/>
          <p:nvPr/>
        </p:nvCxnSpPr>
        <p:spPr>
          <a:xfrm>
            <a:off x="4055891" y="2286000"/>
            <a:ext cx="0" cy="2286000"/>
          </a:xfrm>
          <a:prstGeom prst="straightConnector1">
            <a:avLst/>
          </a:prstGeom>
          <a:noFill/>
          <a:ln w="19050" cap="flat" cmpd="sng">
            <a:solidFill>
              <a:srgbClr val="FFFFFF"/>
            </a:solidFill>
            <a:prstDash val="solid"/>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4"/>
          <p:cNvSpPr txBox="1">
            <a:spLocks noGrp="1"/>
          </p:cNvSpPr>
          <p:nvPr>
            <p:ph type="title"/>
          </p:nvPr>
        </p:nvSpPr>
        <p:spPr>
          <a:xfrm>
            <a:off x="437323" y="365125"/>
            <a:ext cx="11320668" cy="202026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000"/>
              <a:buFont typeface="Calibri"/>
              <a:buNone/>
            </a:pPr>
            <a:r>
              <a:rPr lang="no-NO" sz="4000" b="1" i="0" u="none" strike="noStrike" cap="none" dirty="0">
                <a:solidFill>
                  <a:schemeClr val="dk1"/>
                </a:solidFill>
                <a:latin typeface="Calibri"/>
                <a:ea typeface="Calibri"/>
                <a:cs typeface="Calibri"/>
                <a:sym typeface="Calibri"/>
              </a:rPr>
              <a:t>Kontaktinformasjon </a:t>
            </a:r>
            <a:br>
              <a:rPr lang="no-NO" sz="4000" b="1" i="0" u="none" strike="noStrike" cap="none" dirty="0">
                <a:solidFill>
                  <a:schemeClr val="dk1"/>
                </a:solidFill>
                <a:latin typeface="Calibri"/>
                <a:ea typeface="Calibri"/>
                <a:cs typeface="Calibri"/>
                <a:sym typeface="Calibri"/>
              </a:rPr>
            </a:br>
            <a:r>
              <a:rPr lang="no-NO" sz="4000" b="1" i="0" u="none" strike="noStrike" cap="none" dirty="0">
                <a:solidFill>
                  <a:schemeClr val="dk1"/>
                </a:solidFill>
                <a:latin typeface="Calibri"/>
                <a:ea typeface="Calibri"/>
                <a:cs typeface="Calibri"/>
                <a:sym typeface="Calibri"/>
              </a:rPr>
              <a:t>finner du på:</a:t>
            </a:r>
            <a:br>
              <a:rPr lang="no-NO" sz="4000" b="1" i="0" u="none" strike="noStrike" cap="none" dirty="0">
                <a:solidFill>
                  <a:schemeClr val="dk1"/>
                </a:solidFill>
                <a:latin typeface="Calibri"/>
                <a:ea typeface="Calibri"/>
                <a:cs typeface="Calibri"/>
                <a:sym typeface="Calibri"/>
              </a:rPr>
            </a:br>
            <a:r>
              <a:rPr lang="no-NO" sz="4000" b="1" i="0" u="sng" strike="noStrike" cap="none" dirty="0">
                <a:solidFill>
                  <a:schemeClr val="hlink"/>
                </a:solidFill>
                <a:latin typeface="Calibri"/>
                <a:ea typeface="Calibri"/>
                <a:cs typeface="Calibri"/>
                <a:sym typeface="Calibri"/>
                <a:hlinkClick r:id="rId3"/>
              </a:rPr>
              <a:t>Lundehaugen ungdomsskole - Nyheter</a:t>
            </a:r>
            <a:endParaRPr sz="4000" b="1" i="0" u="none" strike="noStrike" cap="none" dirty="0">
              <a:solidFill>
                <a:schemeClr val="dk1"/>
              </a:solidFill>
              <a:latin typeface="Calibri"/>
              <a:ea typeface="Calibri"/>
              <a:cs typeface="Calibri"/>
              <a:sym typeface="Calibri"/>
            </a:endParaRPr>
          </a:p>
        </p:txBody>
      </p:sp>
      <p:sp>
        <p:nvSpPr>
          <p:cNvPr id="272" name="Google Shape;27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7E67A40F-C575-4AAC-BFFB-013261C6C11B}" type="datetime1">
              <a:rPr lang="nb-NO" sz="1200" smtClean="0">
                <a:solidFill>
                  <a:srgbClr val="888888"/>
                </a:solidFill>
                <a:latin typeface="Calibri"/>
                <a:cs typeface="Calibri"/>
                <a:sym typeface="Calibri"/>
              </a:rPr>
              <a:t>30.08.2018</a:t>
            </a:fld>
            <a:endParaRPr sz="1200">
              <a:solidFill>
                <a:srgbClr val="888888"/>
              </a:solidFill>
              <a:latin typeface="Calibri"/>
              <a:ea typeface="Calibri"/>
              <a:cs typeface="Calibri"/>
              <a:sym typeface="Calibri"/>
            </a:endParaRPr>
          </a:p>
        </p:txBody>
      </p:sp>
      <p:sp>
        <p:nvSpPr>
          <p:cNvPr id="273" name="Google Shape;27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a:solidFill>
                  <a:srgbClr val="888888"/>
                </a:solidFill>
                <a:latin typeface="Calibri"/>
                <a:ea typeface="Calibri"/>
                <a:cs typeface="Calibri"/>
                <a:sym typeface="Calibri"/>
              </a:rPr>
              <a:t>Foreldremøter august 2018</a:t>
            </a:r>
            <a:endParaRPr sz="1200">
              <a:solidFill>
                <a:srgbClr val="888888"/>
              </a:solidFill>
              <a:latin typeface="Calibri"/>
              <a:ea typeface="Calibri"/>
              <a:cs typeface="Calibri"/>
              <a:sym typeface="Calibri"/>
            </a:endParaRPr>
          </a:p>
        </p:txBody>
      </p:sp>
      <p:sp>
        <p:nvSpPr>
          <p:cNvPr id="274" name="Google Shape;274;p34">
            <a:hlinkClick r:id="rId3"/>
          </p:cNvPr>
          <p:cNvSpPr txBox="1"/>
          <p:nvPr/>
        </p:nvSpPr>
        <p:spPr>
          <a:xfrm>
            <a:off x="510208" y="2574235"/>
            <a:ext cx="10323443"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no-NO" sz="2800">
                <a:solidFill>
                  <a:schemeClr val="dk1"/>
                </a:solidFill>
                <a:latin typeface="Calibri"/>
                <a:ea typeface="Calibri"/>
                <a:cs typeface="Calibri"/>
                <a:sym typeface="Calibri"/>
              </a:rPr>
              <a:t>Vi ønsker å være tilgjengelige og åpen for en prat med foresatte. </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no-NO" sz="2800">
                <a:solidFill>
                  <a:schemeClr val="dk1"/>
                </a:solidFill>
                <a:latin typeface="Calibri"/>
                <a:ea typeface="Calibri"/>
                <a:cs typeface="Calibri"/>
                <a:sym typeface="Calibri"/>
              </a:rPr>
              <a:t>Hvis du ønsker å drøfte noe som går utover kontaktlærers ansvar så lager vi en avtale.</a:t>
            </a:r>
            <a:endParaRPr/>
          </a:p>
          <a:p>
            <a:pPr marL="0" marR="0" lvl="0" indent="0" algn="l" rtl="0">
              <a:spcBef>
                <a:spcPts val="0"/>
              </a:spcBef>
              <a:spcAft>
                <a:spcPts val="0"/>
              </a:spcAft>
              <a:buNone/>
            </a:pPr>
            <a:r>
              <a:rPr lang="no-NO" sz="2800">
                <a:solidFill>
                  <a:schemeClr val="dk1"/>
                </a:solidFill>
                <a:latin typeface="Calibri"/>
                <a:ea typeface="Calibri"/>
                <a:cs typeface="Calibri"/>
                <a:sym typeface="Calibri"/>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a:spLocks noGrp="1"/>
          </p:cNvSpPr>
          <p:nvPr>
            <p:ph type="body" idx="1"/>
          </p:nvPr>
        </p:nvSpPr>
        <p:spPr>
          <a:xfrm>
            <a:off x="1847850" y="1628776"/>
            <a:ext cx="8820150" cy="33829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000"/>
              <a:buFont typeface="Arial"/>
              <a:buNone/>
            </a:pPr>
            <a:r>
              <a:rPr lang="no-NO" sz="4000" b="0" i="0" u="none" strike="noStrike" cap="none">
                <a:solidFill>
                  <a:schemeClr val="dk1"/>
                </a:solidFill>
                <a:latin typeface="Calibri"/>
                <a:ea typeface="Calibri"/>
                <a:cs typeface="Calibri"/>
                <a:sym typeface="Calibri"/>
              </a:rPr>
              <a:t>Ungdomsteamet i Sandnes</a:t>
            </a:r>
            <a:endParaRPr/>
          </a:p>
          <a:p>
            <a:pPr marL="0" marR="0" lvl="0" indent="0" algn="l" rtl="0">
              <a:lnSpc>
                <a:spcPct val="90000"/>
              </a:lnSpc>
              <a:spcBef>
                <a:spcPts val="100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r>
              <a:rPr lang="no-NO" sz="1600" b="0" i="0" u="none" strike="noStrike" cap="none">
                <a:solidFill>
                  <a:schemeClr val="dk1"/>
                </a:solidFill>
                <a:latin typeface="Calibri"/>
                <a:ea typeface="Calibri"/>
                <a:cs typeface="Calibri"/>
                <a:sym typeface="Calibri"/>
              </a:rPr>
              <a:t>Rita Møller Halvorsen, tlf. 46822223, epost: </a:t>
            </a:r>
            <a:r>
              <a:rPr lang="no-NO" sz="1600" b="0" i="0" u="sng" strike="noStrike" cap="none">
                <a:solidFill>
                  <a:schemeClr val="hlink"/>
                </a:solidFill>
                <a:latin typeface="Calibri"/>
                <a:ea typeface="Calibri"/>
                <a:cs typeface="Calibri"/>
                <a:sym typeface="Calibri"/>
                <a:hlinkClick r:id="rId3"/>
              </a:rPr>
              <a:t>rita.moller.halvorsen@sandnes.kommune.no</a:t>
            </a: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r>
              <a:rPr lang="no-NO" sz="1600" b="0" i="0" u="none" strike="noStrike" cap="none">
                <a:solidFill>
                  <a:schemeClr val="dk1"/>
                </a:solidFill>
                <a:latin typeface="Calibri"/>
                <a:ea typeface="Calibri"/>
                <a:cs typeface="Calibri"/>
                <a:sym typeface="Calibri"/>
              </a:rPr>
              <a:t>Audun Hembre, tlf. 46199384, epost: </a:t>
            </a:r>
            <a:r>
              <a:rPr lang="no-NO" sz="1600" b="0" i="0" u="sng" strike="noStrike" cap="none">
                <a:solidFill>
                  <a:schemeClr val="hlink"/>
                </a:solidFill>
                <a:latin typeface="Calibri"/>
                <a:ea typeface="Calibri"/>
                <a:cs typeface="Calibri"/>
                <a:sym typeface="Calibri"/>
                <a:hlinkClick r:id="rId4"/>
              </a:rPr>
              <a:t>audun.hembre@sandnes.kommune.no</a:t>
            </a: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r>
              <a:rPr lang="no-NO" sz="1600" b="0" i="0" u="none" strike="noStrike" cap="none">
                <a:solidFill>
                  <a:schemeClr val="dk1"/>
                </a:solidFill>
                <a:latin typeface="Calibri"/>
                <a:ea typeface="Calibri"/>
                <a:cs typeface="Calibri"/>
                <a:sym typeface="Calibri"/>
              </a:rPr>
              <a:t>Espen Thorsen Hegna, tlf. 46193346, epost: </a:t>
            </a:r>
            <a:r>
              <a:rPr lang="no-NO" sz="1600" b="0" i="0" u="sng" strike="noStrike" cap="none">
                <a:solidFill>
                  <a:schemeClr val="hlink"/>
                </a:solidFill>
                <a:latin typeface="Calibri"/>
                <a:ea typeface="Calibri"/>
                <a:cs typeface="Calibri"/>
                <a:sym typeface="Calibri"/>
                <a:hlinkClick r:id="rId5"/>
              </a:rPr>
              <a:t>espen.thorsen.hegna@sandnes.kommune.no</a:t>
            </a: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r>
              <a:rPr lang="no-NO" sz="1600" b="0" i="0" u="none" strike="noStrike" cap="none">
                <a:solidFill>
                  <a:schemeClr val="dk1"/>
                </a:solidFill>
                <a:latin typeface="Calibri"/>
                <a:ea typeface="Calibri"/>
                <a:cs typeface="Calibri"/>
                <a:sym typeface="Calibri"/>
              </a:rPr>
              <a:t>Tone Warhaug, tlf. 97176958, epost: </a:t>
            </a:r>
            <a:r>
              <a:rPr lang="no-NO" sz="1600" b="0" i="0" u="sng" strike="noStrike" cap="none">
                <a:solidFill>
                  <a:schemeClr val="hlink"/>
                </a:solidFill>
                <a:latin typeface="Calibri"/>
                <a:ea typeface="Calibri"/>
                <a:cs typeface="Calibri"/>
                <a:sym typeface="Calibri"/>
                <a:hlinkClick r:id="rId6"/>
              </a:rPr>
              <a:t>tone.warhaug@sandnes.kommune.no</a:t>
            </a: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r>
              <a:rPr lang="no-NO" sz="1600" b="0" i="0" u="none" strike="noStrike" cap="none">
                <a:solidFill>
                  <a:schemeClr val="dk1"/>
                </a:solidFill>
                <a:latin typeface="Calibri"/>
                <a:ea typeface="Calibri"/>
                <a:cs typeface="Calibri"/>
                <a:sym typeface="Calibri"/>
              </a:rPr>
              <a:t>Aslaug Neteland, tlf. 91514929, epost: </a:t>
            </a:r>
            <a:r>
              <a:rPr lang="no-NO" sz="1600" b="0" i="0" u="sng" strike="noStrike" cap="none">
                <a:solidFill>
                  <a:schemeClr val="hlink"/>
                </a:solidFill>
                <a:latin typeface="Calibri"/>
                <a:ea typeface="Calibri"/>
                <a:cs typeface="Calibri"/>
                <a:sym typeface="Calibri"/>
                <a:hlinkClick r:id="rId7"/>
              </a:rPr>
              <a:t>aslaug.neteland2@sandnes.kommune.no</a:t>
            </a:r>
            <a:endParaRPr sz="16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pic>
        <p:nvPicPr>
          <p:cNvPr id="262" name="Google Shape;262;p32" descr="Et bilde som inneholder person, vegg, mann, innendørs&#10;&#10;Beskrivelse som er generert med svært høy visshet"/>
          <p:cNvPicPr preferRelativeResize="0"/>
          <p:nvPr/>
        </p:nvPicPr>
        <p:blipFill rotWithShape="1">
          <a:blip r:embed="rId8">
            <a:alphaModFix/>
          </a:blip>
          <a:srcRect/>
          <a:stretch/>
        </p:blipFill>
        <p:spPr>
          <a:xfrm rot="-628701">
            <a:off x="5068815" y="4750113"/>
            <a:ext cx="1068388" cy="1425575"/>
          </a:xfrm>
          <a:prstGeom prst="rect">
            <a:avLst/>
          </a:prstGeom>
          <a:noFill/>
          <a:ln>
            <a:noFill/>
          </a:ln>
        </p:spPr>
      </p:pic>
      <p:pic>
        <p:nvPicPr>
          <p:cNvPr id="263" name="Google Shape;263;p32" descr="Et bilde som inneholder person, vegg, kvinne, klær&#10;&#10;Beskrivelse som er generert med svært høy visshet"/>
          <p:cNvPicPr preferRelativeResize="0"/>
          <p:nvPr/>
        </p:nvPicPr>
        <p:blipFill rotWithShape="1">
          <a:blip r:embed="rId9">
            <a:alphaModFix/>
          </a:blip>
          <a:srcRect/>
          <a:stretch/>
        </p:blipFill>
        <p:spPr>
          <a:xfrm rot="188546">
            <a:off x="6804025" y="5214939"/>
            <a:ext cx="1309688" cy="1311275"/>
          </a:xfrm>
          <a:prstGeom prst="rect">
            <a:avLst/>
          </a:prstGeom>
          <a:noFill/>
          <a:ln>
            <a:noFill/>
          </a:ln>
        </p:spPr>
      </p:pic>
      <p:pic>
        <p:nvPicPr>
          <p:cNvPr id="264" name="Google Shape;264;p32" descr="Et bilde som inneholder person, vegg, kvinne, klær&#10;&#10;Beskrivelse som er generert med svært høy visshet"/>
          <p:cNvPicPr preferRelativeResize="0"/>
          <p:nvPr/>
        </p:nvPicPr>
        <p:blipFill rotWithShape="1">
          <a:blip r:embed="rId10">
            <a:alphaModFix/>
          </a:blip>
          <a:srcRect/>
          <a:stretch/>
        </p:blipFill>
        <p:spPr>
          <a:xfrm rot="-795665">
            <a:off x="1965326" y="4621213"/>
            <a:ext cx="1273175" cy="1427162"/>
          </a:xfrm>
          <a:prstGeom prst="rect">
            <a:avLst/>
          </a:prstGeom>
          <a:noFill/>
          <a:ln>
            <a:noFill/>
          </a:ln>
        </p:spPr>
      </p:pic>
      <p:pic>
        <p:nvPicPr>
          <p:cNvPr id="265" name="Google Shape;265;p32" descr="Et bilde som inneholder person, vegg, innendørs, mann&#10;&#10;Beskrivelse som er generert med svært høy visshet"/>
          <p:cNvPicPr preferRelativeResize="0"/>
          <p:nvPr/>
        </p:nvPicPr>
        <p:blipFill rotWithShape="1">
          <a:blip r:embed="rId11">
            <a:alphaModFix/>
          </a:blip>
          <a:srcRect/>
          <a:stretch/>
        </p:blipFill>
        <p:spPr>
          <a:xfrm rot="677839">
            <a:off x="3752851" y="5173664"/>
            <a:ext cx="1006475" cy="1341437"/>
          </a:xfrm>
          <a:prstGeom prst="rect">
            <a:avLst/>
          </a:prstGeom>
          <a:noFill/>
          <a:ln>
            <a:noFill/>
          </a:ln>
        </p:spPr>
      </p:pic>
      <p:pic>
        <p:nvPicPr>
          <p:cNvPr id="266" name="Google Shape;266;p32"/>
          <p:cNvPicPr preferRelativeResize="0"/>
          <p:nvPr/>
        </p:nvPicPr>
        <p:blipFill rotWithShape="1">
          <a:blip r:embed="rId12">
            <a:alphaModFix/>
          </a:blip>
          <a:srcRect/>
          <a:stretch/>
        </p:blipFill>
        <p:spPr>
          <a:xfrm rot="541116">
            <a:off x="8461375" y="4527550"/>
            <a:ext cx="1373188" cy="1403350"/>
          </a:xfrm>
          <a:prstGeom prst="rect">
            <a:avLst/>
          </a:prstGeom>
          <a:noFill/>
          <a:ln>
            <a:noFill/>
          </a:ln>
        </p:spPr>
      </p:pic>
      <p:sp>
        <p:nvSpPr>
          <p:cNvPr id="2" name="Plassholder for dato 1">
            <a:extLst>
              <a:ext uri="{FF2B5EF4-FFF2-40B4-BE49-F238E27FC236}">
                <a16:creationId xmlns:a16="http://schemas.microsoft.com/office/drawing/2014/main" id="{A7F82234-60BC-4555-8FEE-DD1C9CB954F1}"/>
              </a:ext>
            </a:extLst>
          </p:cNvPr>
          <p:cNvSpPr>
            <a:spLocks noGrp="1"/>
          </p:cNvSpPr>
          <p:nvPr>
            <p:ph type="dt" idx="10"/>
          </p:nvPr>
        </p:nvSpPr>
        <p:spPr/>
        <p:txBody>
          <a:bodyPr/>
          <a:lstStyle/>
          <a:p>
            <a:fld id="{F77D6FD5-84F3-4CAC-98A2-28B28708C5A6}" type="datetime1">
              <a:rPr lang="nb-NO" smtClean="0"/>
              <a:t>30.08.2018</a:t>
            </a:fld>
            <a:endParaRPr lang="nb-NO"/>
          </a:p>
        </p:txBody>
      </p:sp>
      <p:sp>
        <p:nvSpPr>
          <p:cNvPr id="3" name="Plassholder for bunntekst 2">
            <a:extLst>
              <a:ext uri="{FF2B5EF4-FFF2-40B4-BE49-F238E27FC236}">
                <a16:creationId xmlns:a16="http://schemas.microsoft.com/office/drawing/2014/main" id="{F432B61D-DE8F-441C-AFDE-A549B648CE6A}"/>
              </a:ext>
            </a:extLst>
          </p:cNvPr>
          <p:cNvSpPr>
            <a:spLocks noGrp="1"/>
          </p:cNvSpPr>
          <p:nvPr>
            <p:ph type="ftr" idx="11"/>
          </p:nvPr>
        </p:nvSpPr>
        <p:spPr/>
        <p:txBody>
          <a:bodyPr/>
          <a:lstStyle/>
          <a:p>
            <a:r>
              <a:rPr lang="nb-NO"/>
              <a:t>Foreldremøter august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09794A9-8CC0-498D-B9FD-5D9107332BFE}"/>
              </a:ext>
            </a:extLst>
          </p:cNvPr>
          <p:cNvSpPr>
            <a:spLocks noGrp="1"/>
          </p:cNvSpPr>
          <p:nvPr>
            <p:ph type="dt" idx="10"/>
          </p:nvPr>
        </p:nvSpPr>
        <p:spPr/>
        <p:txBody>
          <a:bodyPr/>
          <a:lstStyle/>
          <a:p>
            <a:fld id="{F33F06C2-9AB8-46CC-A9A1-899E033E6A1A}" type="datetime1">
              <a:rPr lang="nb-NO" smtClean="0"/>
              <a:t>30.08.2018</a:t>
            </a:fld>
            <a:endParaRPr lang="nb-NO"/>
          </a:p>
        </p:txBody>
      </p:sp>
      <p:sp>
        <p:nvSpPr>
          <p:cNvPr id="3" name="Plassholder for bunntekst 2">
            <a:extLst>
              <a:ext uri="{FF2B5EF4-FFF2-40B4-BE49-F238E27FC236}">
                <a16:creationId xmlns:a16="http://schemas.microsoft.com/office/drawing/2014/main" id="{DEAFAEBC-C238-4884-B164-3AA6842018FA}"/>
              </a:ext>
            </a:extLst>
          </p:cNvPr>
          <p:cNvSpPr>
            <a:spLocks noGrp="1"/>
          </p:cNvSpPr>
          <p:nvPr>
            <p:ph type="ftr" idx="11"/>
          </p:nvPr>
        </p:nvSpPr>
        <p:spPr/>
        <p:txBody>
          <a:bodyPr/>
          <a:lstStyle/>
          <a:p>
            <a:r>
              <a:rPr lang="nb-NO"/>
              <a:t>Foreldremøter august 2018</a:t>
            </a:r>
          </a:p>
        </p:txBody>
      </p:sp>
      <p:pic>
        <p:nvPicPr>
          <p:cNvPr id="5" name="Bilde 4" descr="Et bilde som inneholder utendørs, person, bygning, personer&#10;&#10;Beskrivelse som er generert med svært høy visshet">
            <a:extLst>
              <a:ext uri="{FF2B5EF4-FFF2-40B4-BE49-F238E27FC236}">
                <a16:creationId xmlns:a16="http://schemas.microsoft.com/office/drawing/2014/main" id="{997A855F-C517-4548-BF92-6D166DD46044}"/>
              </a:ext>
            </a:extLst>
          </p:cNvPr>
          <p:cNvPicPr>
            <a:picLocks noChangeAspect="1"/>
          </p:cNvPicPr>
          <p:nvPr/>
        </p:nvPicPr>
        <p:blipFill rotWithShape="1">
          <a:blip r:embed="rId2"/>
          <a:srcRect l="12500" t="8854" r="5598" b="9161"/>
          <a:stretch/>
        </p:blipFill>
        <p:spPr>
          <a:xfrm>
            <a:off x="42109" y="-80387"/>
            <a:ext cx="5575853" cy="4186134"/>
          </a:xfrm>
          <a:prstGeom prst="rect">
            <a:avLst/>
          </a:prstGeom>
        </p:spPr>
      </p:pic>
      <p:pic>
        <p:nvPicPr>
          <p:cNvPr id="7" name="Bilde 6" descr="Et bilde som inneholder person, innendørs, personer&#10;&#10;Beskrivelse som er generert med svært høy visshet">
            <a:extLst>
              <a:ext uri="{FF2B5EF4-FFF2-40B4-BE49-F238E27FC236}">
                <a16:creationId xmlns:a16="http://schemas.microsoft.com/office/drawing/2014/main" id="{5239E719-A30D-4EA3-84C0-C2846342CCCB}"/>
              </a:ext>
            </a:extLst>
          </p:cNvPr>
          <p:cNvPicPr>
            <a:picLocks noChangeAspect="1"/>
          </p:cNvPicPr>
          <p:nvPr/>
        </p:nvPicPr>
        <p:blipFill>
          <a:blip r:embed="rId3"/>
          <a:stretch>
            <a:fillRect/>
          </a:stretch>
        </p:blipFill>
        <p:spPr>
          <a:xfrm>
            <a:off x="7569350" y="0"/>
            <a:ext cx="4622650" cy="3466988"/>
          </a:xfrm>
          <a:prstGeom prst="rect">
            <a:avLst/>
          </a:prstGeom>
        </p:spPr>
      </p:pic>
      <p:pic>
        <p:nvPicPr>
          <p:cNvPr id="9" name="Bilde 8" descr="Et bilde som inneholder person, bord, mat, innendørs&#10;&#10;Beskrivelse som er generert med svært høy visshet">
            <a:extLst>
              <a:ext uri="{FF2B5EF4-FFF2-40B4-BE49-F238E27FC236}">
                <a16:creationId xmlns:a16="http://schemas.microsoft.com/office/drawing/2014/main" id="{5693A5ED-0FF4-4A40-AE2F-767BFC8749A6}"/>
              </a:ext>
            </a:extLst>
          </p:cNvPr>
          <p:cNvPicPr>
            <a:picLocks noChangeAspect="1"/>
          </p:cNvPicPr>
          <p:nvPr/>
        </p:nvPicPr>
        <p:blipFill>
          <a:blip r:embed="rId4"/>
          <a:stretch>
            <a:fillRect/>
          </a:stretch>
        </p:blipFill>
        <p:spPr>
          <a:xfrm>
            <a:off x="3880097" y="3670154"/>
            <a:ext cx="4300313" cy="3225235"/>
          </a:xfrm>
          <a:prstGeom prst="rect">
            <a:avLst/>
          </a:prstGeom>
        </p:spPr>
      </p:pic>
      <p:pic>
        <p:nvPicPr>
          <p:cNvPr id="11" name="Bilde 10" descr="Et bilde som inneholder person, stående, innendørs, poserer&#10;&#10;Beskrivelse som er generert med svært høy visshet">
            <a:extLst>
              <a:ext uri="{FF2B5EF4-FFF2-40B4-BE49-F238E27FC236}">
                <a16:creationId xmlns:a16="http://schemas.microsoft.com/office/drawing/2014/main" id="{A3FD9265-0E8D-4C7C-9F1F-C4012AFDF7C7}"/>
              </a:ext>
            </a:extLst>
          </p:cNvPr>
          <p:cNvPicPr>
            <a:picLocks noChangeAspect="1"/>
          </p:cNvPicPr>
          <p:nvPr/>
        </p:nvPicPr>
        <p:blipFill>
          <a:blip r:embed="rId5"/>
          <a:stretch>
            <a:fillRect/>
          </a:stretch>
        </p:blipFill>
        <p:spPr>
          <a:xfrm>
            <a:off x="7782873" y="3498573"/>
            <a:ext cx="4486974" cy="3365231"/>
          </a:xfrm>
          <a:prstGeom prst="rect">
            <a:avLst/>
          </a:prstGeom>
        </p:spPr>
      </p:pic>
      <p:pic>
        <p:nvPicPr>
          <p:cNvPr id="13" name="Bilde 12" descr="Et bilde som inneholder person, innendørs, vegg, stående&#10;&#10;Beskrivelse som er generert med svært høy visshet">
            <a:extLst>
              <a:ext uri="{FF2B5EF4-FFF2-40B4-BE49-F238E27FC236}">
                <a16:creationId xmlns:a16="http://schemas.microsoft.com/office/drawing/2014/main" id="{2C5069AD-8FE4-4EA9-8435-284E44BEAE3A}"/>
              </a:ext>
            </a:extLst>
          </p:cNvPr>
          <p:cNvPicPr>
            <a:picLocks noChangeAspect="1"/>
          </p:cNvPicPr>
          <p:nvPr/>
        </p:nvPicPr>
        <p:blipFill>
          <a:blip r:embed="rId6"/>
          <a:stretch>
            <a:fillRect/>
          </a:stretch>
        </p:blipFill>
        <p:spPr>
          <a:xfrm>
            <a:off x="49734" y="3985226"/>
            <a:ext cx="3830363" cy="2872773"/>
          </a:xfrm>
          <a:prstGeom prst="rect">
            <a:avLst/>
          </a:prstGeom>
        </p:spPr>
      </p:pic>
      <p:pic>
        <p:nvPicPr>
          <p:cNvPr id="15" name="Bilde 14" descr="Et bilde som inneholder person, vegg, innendørs, mann&#10;&#10;Beskrivelse som er generert med svært høy visshet">
            <a:extLst>
              <a:ext uri="{FF2B5EF4-FFF2-40B4-BE49-F238E27FC236}">
                <a16:creationId xmlns:a16="http://schemas.microsoft.com/office/drawing/2014/main" id="{8B76F635-800A-447D-B88A-31E56428A203}"/>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rot="19299343">
            <a:off x="4688294" y="567666"/>
            <a:ext cx="4082758" cy="3062069"/>
          </a:xfrm>
          <a:prstGeom prst="rect">
            <a:avLst/>
          </a:prstGeom>
        </p:spPr>
      </p:pic>
    </p:spTree>
    <p:extLst>
      <p:ext uri="{BB962C8B-B14F-4D97-AF65-F5344CB8AC3E}">
        <p14:creationId xmlns:p14="http://schemas.microsoft.com/office/powerpoint/2010/main" val="609845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4B2A80-6FDD-415C-897B-225DDBF616DC}"/>
              </a:ext>
            </a:extLst>
          </p:cNvPr>
          <p:cNvSpPr>
            <a:spLocks noGrp="1"/>
          </p:cNvSpPr>
          <p:nvPr>
            <p:ph type="dt" idx="10"/>
          </p:nvPr>
        </p:nvSpPr>
        <p:spPr/>
        <p:txBody>
          <a:bodyPr/>
          <a:lstStyle/>
          <a:p>
            <a:fld id="{F33F06C2-9AB8-46CC-A9A1-899E033E6A1A}" type="datetime1">
              <a:rPr lang="nb-NO" smtClean="0"/>
              <a:t>30.08.2018</a:t>
            </a:fld>
            <a:endParaRPr lang="nb-NO"/>
          </a:p>
        </p:txBody>
      </p:sp>
      <p:sp>
        <p:nvSpPr>
          <p:cNvPr id="3" name="Plassholder for bunntekst 2">
            <a:extLst>
              <a:ext uri="{FF2B5EF4-FFF2-40B4-BE49-F238E27FC236}">
                <a16:creationId xmlns:a16="http://schemas.microsoft.com/office/drawing/2014/main" id="{FFC1D94D-92CC-4AB1-BC5E-5F6A15C47FA1}"/>
              </a:ext>
            </a:extLst>
          </p:cNvPr>
          <p:cNvSpPr>
            <a:spLocks noGrp="1"/>
          </p:cNvSpPr>
          <p:nvPr>
            <p:ph type="ftr" idx="11"/>
          </p:nvPr>
        </p:nvSpPr>
        <p:spPr/>
        <p:txBody>
          <a:bodyPr/>
          <a:lstStyle/>
          <a:p>
            <a:r>
              <a:rPr lang="nb-NO"/>
              <a:t>Foreldremøter august 2018</a:t>
            </a:r>
          </a:p>
        </p:txBody>
      </p:sp>
      <p:pic>
        <p:nvPicPr>
          <p:cNvPr id="5" name="Bilde 4" descr="Et bilde som inneholder tre, utendørs, person, klær&#10;&#10;Beskrivelse som er generert med svært høy visshet">
            <a:extLst>
              <a:ext uri="{FF2B5EF4-FFF2-40B4-BE49-F238E27FC236}">
                <a16:creationId xmlns:a16="http://schemas.microsoft.com/office/drawing/2014/main" id="{6695F1AC-8176-4828-BDCC-4E4C32CB3499}"/>
              </a:ext>
            </a:extLst>
          </p:cNvPr>
          <p:cNvPicPr>
            <a:picLocks noChangeAspect="1"/>
          </p:cNvPicPr>
          <p:nvPr/>
        </p:nvPicPr>
        <p:blipFill>
          <a:blip r:embed="rId2"/>
          <a:stretch>
            <a:fillRect/>
          </a:stretch>
        </p:blipFill>
        <p:spPr>
          <a:xfrm>
            <a:off x="112643" y="561561"/>
            <a:ext cx="7162800" cy="5372100"/>
          </a:xfrm>
          <a:prstGeom prst="rect">
            <a:avLst/>
          </a:prstGeom>
        </p:spPr>
      </p:pic>
      <p:sp>
        <p:nvSpPr>
          <p:cNvPr id="9" name="TekstSylinder 8">
            <a:extLst>
              <a:ext uri="{FF2B5EF4-FFF2-40B4-BE49-F238E27FC236}">
                <a16:creationId xmlns:a16="http://schemas.microsoft.com/office/drawing/2014/main" id="{A2E7E190-639C-446B-A388-CE7ACB2C3D0C}"/>
              </a:ext>
            </a:extLst>
          </p:cNvPr>
          <p:cNvSpPr txBox="1"/>
          <p:nvPr/>
        </p:nvSpPr>
        <p:spPr>
          <a:xfrm>
            <a:off x="7653401" y="783070"/>
            <a:ext cx="4425955" cy="4524315"/>
          </a:xfrm>
          <a:prstGeom prst="rect">
            <a:avLst/>
          </a:prstGeom>
          <a:noFill/>
        </p:spPr>
        <p:txBody>
          <a:bodyPr wrap="square" rtlCol="0">
            <a:spAutoFit/>
          </a:bodyPr>
          <a:lstStyle/>
          <a:p>
            <a:r>
              <a:rPr lang="nb-NO" sz="3200" dirty="0"/>
              <a:t>VANT NASJONAL MATEMATIKK KONKURRANSE </a:t>
            </a:r>
          </a:p>
          <a:p>
            <a:endParaRPr lang="nb-NO" sz="3200" dirty="0"/>
          </a:p>
          <a:p>
            <a:r>
              <a:rPr lang="nb-NO" sz="3200" dirty="0"/>
              <a:t>Mest imponerende er andres glede over resultatene – det medfører et godt læringsmiljø. </a:t>
            </a:r>
          </a:p>
        </p:txBody>
      </p:sp>
    </p:spTree>
    <p:extLst>
      <p:ext uri="{BB962C8B-B14F-4D97-AF65-F5344CB8AC3E}">
        <p14:creationId xmlns:p14="http://schemas.microsoft.com/office/powerpoint/2010/main" val="3492616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17"/>
          <p:cNvSpPr/>
          <p:nvPr/>
        </p:nvSpPr>
        <p:spPr>
          <a:xfrm>
            <a:off x="327546" y="4572000"/>
            <a:ext cx="7058307" cy="1964266"/>
          </a:xfrm>
          <a:prstGeom prst="rect">
            <a:avLst/>
          </a:prstGeom>
          <a:solidFill>
            <a:srgbClr val="3554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4" name="Google Shape;114;p17"/>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4400"/>
              <a:buFont typeface="Calibri"/>
              <a:buNone/>
            </a:pPr>
            <a:r>
              <a:rPr lang="no-NO" sz="4400" b="0" i="0" u="none" strike="noStrike" cap="none" dirty="0">
                <a:solidFill>
                  <a:srgbClr val="FFFFFF"/>
                </a:solidFill>
                <a:latin typeface="Calibri"/>
                <a:ea typeface="Calibri"/>
                <a:cs typeface="Calibri"/>
                <a:sym typeface="Calibri"/>
              </a:rPr>
              <a:t>Felles 1800- 1</a:t>
            </a:r>
            <a:r>
              <a:rPr lang="nb-NO" sz="4400" b="0" i="0" u="none" strike="noStrike" cap="none" dirty="0">
                <a:solidFill>
                  <a:srgbClr val="FFFFFF"/>
                </a:solidFill>
                <a:latin typeface="Calibri"/>
                <a:ea typeface="Calibri"/>
                <a:cs typeface="Calibri"/>
                <a:sym typeface="Calibri"/>
              </a:rPr>
              <a:t>900</a:t>
            </a:r>
            <a:br>
              <a:rPr lang="nb-NO" sz="4400" b="0" i="0" u="none" strike="noStrike" cap="none" dirty="0">
                <a:solidFill>
                  <a:srgbClr val="FFFFFF"/>
                </a:solidFill>
                <a:latin typeface="Calibri"/>
                <a:ea typeface="Calibri"/>
                <a:cs typeface="Calibri"/>
                <a:sym typeface="Calibri"/>
              </a:rPr>
            </a:br>
            <a:r>
              <a:rPr lang="nb-NO" sz="4400" b="0" i="0" u="none" strike="noStrike" cap="none" dirty="0">
                <a:solidFill>
                  <a:srgbClr val="FFFFFF"/>
                </a:solidFill>
                <a:latin typeface="Calibri"/>
                <a:ea typeface="Calibri"/>
                <a:cs typeface="Calibri"/>
                <a:sym typeface="Calibri"/>
              </a:rPr>
              <a:t>Klassevis 1900- 2000</a:t>
            </a:r>
            <a:endParaRPr dirty="0"/>
          </a:p>
        </p:txBody>
      </p:sp>
      <p:pic>
        <p:nvPicPr>
          <p:cNvPr id="115" name="Google Shape;115;p17" descr="Et bilde som inneholder himmel, bilvei, person, utendørs&#10;&#10;Beskrivelse som er generert med svært høy visshet"/>
          <p:cNvPicPr preferRelativeResize="0"/>
          <p:nvPr/>
        </p:nvPicPr>
        <p:blipFill rotWithShape="1">
          <a:blip r:embed="rId3">
            <a:alphaModFix/>
          </a:blip>
          <a:srcRect t="1369" r="1"/>
          <a:stretch/>
        </p:blipFill>
        <p:spPr>
          <a:xfrm>
            <a:off x="327547" y="321733"/>
            <a:ext cx="7058306" cy="4107392"/>
          </a:xfrm>
          <a:prstGeom prst="rect">
            <a:avLst/>
          </a:prstGeom>
          <a:noFill/>
          <a:ln>
            <a:noFill/>
          </a:ln>
        </p:spPr>
      </p:pic>
      <p:sp>
        <p:nvSpPr>
          <p:cNvPr id="116" name="Google Shape;116;p17"/>
          <p:cNvSpPr txBox="1">
            <a:spLocks noGrp="1"/>
          </p:cNvSpPr>
          <p:nvPr>
            <p:ph type="ftr" idx="11"/>
          </p:nvPr>
        </p:nvSpPr>
        <p:spPr>
          <a:xfrm>
            <a:off x="524256" y="6535157"/>
            <a:ext cx="6594189"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nb-NO" sz="1200" b="0" i="0" u="none" strike="noStrike" cap="none">
                <a:solidFill>
                  <a:srgbClr val="888888"/>
                </a:solidFill>
                <a:latin typeface="Calibri"/>
                <a:ea typeface="Calibri"/>
                <a:cs typeface="Calibri"/>
                <a:sym typeface="Calibri"/>
              </a:rPr>
              <a:t>Foreldremøter august 2018</a:t>
            </a:r>
            <a:endParaRPr/>
          </a:p>
        </p:txBody>
      </p:sp>
      <p:sp>
        <p:nvSpPr>
          <p:cNvPr id="117" name="Google Shape;117;p17"/>
          <p:cNvSpPr/>
          <p:nvPr/>
        </p:nvSpPr>
        <p:spPr>
          <a:xfrm>
            <a:off x="7534655" y="321732"/>
            <a:ext cx="4335613" cy="6214534"/>
          </a:xfrm>
          <a:prstGeom prst="rect">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8" name="Google Shape;118;p17"/>
          <p:cNvSpPr txBox="1"/>
          <p:nvPr/>
        </p:nvSpPr>
        <p:spPr>
          <a:xfrm>
            <a:off x="7653130" y="917725"/>
            <a:ext cx="4211323" cy="48523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F5496"/>
              </a:buClr>
              <a:buSzPts val="1800"/>
              <a:buFont typeface="Arial"/>
              <a:buNone/>
            </a:pPr>
            <a:endParaRPr sz="1800" b="1" i="0" u="none" strike="noStrike" cap="none" dirty="0">
              <a:solidFill>
                <a:srgbClr val="FFFFFF"/>
              </a:solidFill>
              <a:latin typeface="Calibri"/>
              <a:ea typeface="Calibri"/>
              <a:cs typeface="Calibri"/>
              <a:sym typeface="Calibri"/>
            </a:endParaRPr>
          </a:p>
          <a:p>
            <a:pPr marR="0" lvl="0" algn="l" rtl="0">
              <a:lnSpc>
                <a:spcPct val="90000"/>
              </a:lnSpc>
              <a:spcBef>
                <a:spcPts val="1000"/>
              </a:spcBef>
              <a:spcAft>
                <a:spcPts val="0"/>
              </a:spcAft>
              <a:buClr>
                <a:srgbClr val="2F5496"/>
              </a:buClr>
              <a:buSzPts val="1800"/>
            </a:pPr>
            <a:r>
              <a:rPr lang="no-NO" sz="1800" b="1" i="0" u="none" strike="noStrike" cap="none" dirty="0">
                <a:solidFill>
                  <a:srgbClr val="FFFFFF"/>
                </a:solidFill>
                <a:latin typeface="Calibri"/>
                <a:ea typeface="Calibri"/>
                <a:cs typeface="Calibri"/>
                <a:sym typeface="Calibri"/>
              </a:rPr>
              <a:t>Presentasjoner</a:t>
            </a:r>
            <a:endParaRPr sz="1800" b="1" i="0" u="none" strike="noStrike" cap="none" dirty="0">
              <a:solidFill>
                <a:srgbClr val="FFFFFF"/>
              </a:solidFill>
              <a:latin typeface="Calibri"/>
              <a:ea typeface="Calibri"/>
              <a:cs typeface="Calibri"/>
              <a:sym typeface="Calibri"/>
            </a:endParaRPr>
          </a:p>
          <a:p>
            <a:pPr marL="182880" indent="-182880">
              <a:lnSpc>
                <a:spcPct val="90000"/>
              </a:lnSpc>
              <a:spcBef>
                <a:spcPts val="1000"/>
              </a:spcBef>
              <a:buClr>
                <a:srgbClr val="2F5496"/>
              </a:buClr>
              <a:buSzPts val="1800"/>
              <a:buFont typeface="Arial"/>
              <a:buChar char="•"/>
            </a:pPr>
            <a:r>
              <a:rPr lang="no-NO" sz="1800" b="1" dirty="0">
                <a:solidFill>
                  <a:srgbClr val="FFFFFF"/>
                </a:solidFill>
                <a:latin typeface="Calibri"/>
                <a:ea typeface="Calibri"/>
                <a:cs typeface="Calibri"/>
                <a:sym typeface="Calibri"/>
              </a:rPr>
              <a:t>Forsterket skoletilbud</a:t>
            </a:r>
            <a:endParaRPr lang="nb-NO" sz="1800" b="1" dirty="0">
              <a:solidFill>
                <a:srgbClr val="FFFFFF"/>
              </a:solidFill>
              <a:latin typeface="Calibri"/>
              <a:ea typeface="Calibri"/>
              <a:cs typeface="Calibri"/>
              <a:sym typeface="Calibri"/>
            </a:endParaRPr>
          </a:p>
          <a:p>
            <a:pPr marL="182880" lvl="1" indent="-182880">
              <a:lnSpc>
                <a:spcPct val="90000"/>
              </a:lnSpc>
              <a:spcBef>
                <a:spcPts val="1000"/>
              </a:spcBef>
              <a:buClr>
                <a:srgbClr val="2F5496"/>
              </a:buClr>
              <a:buSzPts val="1800"/>
              <a:buFont typeface="Arial"/>
              <a:buChar char="•"/>
            </a:pPr>
            <a:r>
              <a:rPr lang="no-NO" sz="1800" b="1" i="0" u="none" strike="noStrike" cap="none" dirty="0">
                <a:solidFill>
                  <a:srgbClr val="FFFFFF"/>
                </a:solidFill>
                <a:latin typeface="Calibri"/>
                <a:ea typeface="Calibri"/>
                <a:cs typeface="Calibri"/>
                <a:sym typeface="Calibri"/>
              </a:rPr>
              <a:t>F</a:t>
            </a:r>
            <a:r>
              <a:rPr lang="no-NO" sz="1800" b="1" dirty="0">
                <a:solidFill>
                  <a:srgbClr val="FFFFFF"/>
                </a:solidFill>
                <a:latin typeface="Calibri"/>
                <a:ea typeface="Calibri"/>
                <a:cs typeface="Calibri"/>
                <a:sym typeface="Calibri"/>
              </a:rPr>
              <a:t>AU har ordet</a:t>
            </a:r>
            <a:endParaRPr lang="nb-NO" sz="1800" b="1" dirty="0">
              <a:solidFill>
                <a:srgbClr val="FFFFFF"/>
              </a:solidFill>
              <a:latin typeface="Calibri"/>
              <a:ea typeface="Calibri"/>
              <a:cs typeface="Calibri"/>
              <a:sym typeface="Calibri"/>
            </a:endParaRPr>
          </a:p>
          <a:p>
            <a:pPr marL="182880" lvl="1" indent="-182880">
              <a:lnSpc>
                <a:spcPct val="90000"/>
              </a:lnSpc>
              <a:spcBef>
                <a:spcPts val="1000"/>
              </a:spcBef>
              <a:buClr>
                <a:srgbClr val="2F5496"/>
              </a:buClr>
              <a:buSzPts val="1800"/>
              <a:buFont typeface="Arial"/>
              <a:buChar char="•"/>
            </a:pPr>
            <a:r>
              <a:rPr lang="no-NO" sz="1800" b="1" dirty="0">
                <a:solidFill>
                  <a:srgbClr val="FFFFFF"/>
                </a:solidFill>
                <a:latin typeface="Calibri"/>
                <a:ea typeface="Calibri"/>
                <a:cs typeface="Calibri"/>
                <a:sym typeface="Calibri"/>
              </a:rPr>
              <a:t>Samarbeid hjem/skole </a:t>
            </a:r>
            <a:endParaRPr sz="1800" b="1" i="0" u="none" strike="noStrike" cap="none" dirty="0">
              <a:solidFill>
                <a:srgbClr val="FFFFFF"/>
              </a:solidFill>
              <a:latin typeface="Calibri"/>
              <a:ea typeface="Calibri"/>
              <a:cs typeface="Calibri"/>
              <a:sym typeface="Calibri"/>
            </a:endParaRPr>
          </a:p>
          <a:p>
            <a:pPr marL="182880" marR="0" lvl="0" indent="-182880" algn="l" rtl="0">
              <a:lnSpc>
                <a:spcPct val="90000"/>
              </a:lnSpc>
              <a:spcBef>
                <a:spcPts val="1000"/>
              </a:spcBef>
              <a:spcAft>
                <a:spcPts val="0"/>
              </a:spcAft>
              <a:buClr>
                <a:srgbClr val="2F5496"/>
              </a:buClr>
              <a:buSzPts val="1800"/>
              <a:buFont typeface="Arial"/>
              <a:buChar char="•"/>
            </a:pPr>
            <a:r>
              <a:rPr lang="no-NO" sz="1800" b="1" i="0" u="none" strike="noStrike" cap="none" dirty="0">
                <a:solidFill>
                  <a:srgbClr val="FFFFFF"/>
                </a:solidFill>
                <a:latin typeface="Calibri"/>
                <a:ea typeface="Calibri"/>
                <a:cs typeface="Calibri"/>
                <a:sym typeface="Calibri"/>
              </a:rPr>
              <a:t>§9a  elevens psykososiale miljø</a:t>
            </a:r>
            <a:endParaRPr dirty="0"/>
          </a:p>
          <a:p>
            <a:pPr marL="182880" marR="0" lvl="0" indent="-182880" algn="l" rtl="0">
              <a:lnSpc>
                <a:spcPct val="90000"/>
              </a:lnSpc>
              <a:spcBef>
                <a:spcPts val="1000"/>
              </a:spcBef>
              <a:spcAft>
                <a:spcPts val="0"/>
              </a:spcAft>
              <a:buClr>
                <a:srgbClr val="2F5496"/>
              </a:buClr>
              <a:buSzPts val="1800"/>
              <a:buFont typeface="Arial"/>
              <a:buChar char="•"/>
            </a:pPr>
            <a:r>
              <a:rPr lang="no-NO" sz="1800" b="1" i="0" u="none" strike="noStrike" cap="none" dirty="0">
                <a:solidFill>
                  <a:srgbClr val="FFFFFF"/>
                </a:solidFill>
                <a:latin typeface="Calibri"/>
                <a:ea typeface="Calibri"/>
                <a:cs typeface="Calibri"/>
                <a:sym typeface="Calibri"/>
              </a:rPr>
              <a:t>10.trinn </a:t>
            </a:r>
            <a:r>
              <a:rPr lang="nb-NO" sz="1800" b="1" i="0" u="none" strike="noStrike" cap="none" dirty="0">
                <a:solidFill>
                  <a:srgbClr val="FFFFFF"/>
                </a:solidFill>
                <a:latin typeface="Calibri"/>
                <a:ea typeface="Calibri"/>
                <a:cs typeface="Calibri"/>
                <a:sym typeface="Calibri"/>
              </a:rPr>
              <a:t> vurdering og eksamen </a:t>
            </a:r>
            <a:r>
              <a:rPr lang="no-NO" sz="1800" b="1" i="0" u="none" strike="noStrike" cap="none" dirty="0">
                <a:solidFill>
                  <a:srgbClr val="FFFFFF"/>
                </a:solidFill>
                <a:latin typeface="Calibri"/>
                <a:ea typeface="Calibri"/>
                <a:cs typeface="Calibri"/>
                <a:sym typeface="Calibri"/>
              </a:rPr>
              <a:t>v/ rektor Anne-Marthe N.Basso</a:t>
            </a:r>
            <a:endParaRPr sz="1800" b="1" i="0" u="none" strike="noStrike" cap="none" dirty="0">
              <a:solidFill>
                <a:srgbClr val="FFFFFF"/>
              </a:solidFill>
              <a:latin typeface="Calibri"/>
              <a:ea typeface="Calibri"/>
              <a:cs typeface="Calibri"/>
              <a:sym typeface="Calibri"/>
            </a:endParaRPr>
          </a:p>
          <a:p>
            <a:pPr marL="182880" marR="0" lvl="0" indent="-182880" algn="l" rtl="0">
              <a:lnSpc>
                <a:spcPct val="90000"/>
              </a:lnSpc>
              <a:spcBef>
                <a:spcPts val="1000"/>
              </a:spcBef>
              <a:spcAft>
                <a:spcPts val="0"/>
              </a:spcAft>
              <a:buClr>
                <a:srgbClr val="2F5496"/>
              </a:buClr>
              <a:buSzPts val="1800"/>
              <a:buFont typeface="Arial"/>
              <a:buChar char="•"/>
            </a:pPr>
            <a:r>
              <a:rPr lang="no-NO" sz="1800" b="1" i="0" u="none" strike="noStrike" cap="none" dirty="0">
                <a:solidFill>
                  <a:srgbClr val="FFFFFF"/>
                </a:solidFill>
                <a:latin typeface="Calibri"/>
                <a:ea typeface="Calibri"/>
                <a:cs typeface="Calibri"/>
                <a:sym typeface="Calibri"/>
              </a:rPr>
              <a:t>Yrkes- og utdanningsvalg   10.trinn v/ YoU rådgiver</a:t>
            </a:r>
            <a:endParaRPr sz="1800" b="1" i="0" u="none" strike="noStrike" cap="none" dirty="0">
              <a:solidFill>
                <a:srgbClr val="FFFFFF"/>
              </a:solidFill>
              <a:latin typeface="Calibri"/>
              <a:ea typeface="Calibri"/>
              <a:cs typeface="Calibri"/>
              <a:sym typeface="Calibri"/>
            </a:endParaRPr>
          </a:p>
          <a:p>
            <a:pPr marL="0" marR="0" lvl="0" indent="0" algn="l" rtl="0">
              <a:lnSpc>
                <a:spcPct val="90000"/>
              </a:lnSpc>
              <a:spcBef>
                <a:spcPts val="1000"/>
              </a:spcBef>
              <a:spcAft>
                <a:spcPts val="0"/>
              </a:spcAft>
              <a:buClr>
                <a:srgbClr val="2F5496"/>
              </a:buClr>
              <a:buSzPts val="1800"/>
              <a:buFont typeface="Arial"/>
              <a:buNone/>
            </a:pPr>
            <a:endParaRPr sz="1800" b="1" i="0" u="none" strike="noStrike" cap="none" dirty="0">
              <a:solidFill>
                <a:srgbClr val="FFFFFF"/>
              </a:solidFill>
              <a:latin typeface="Calibri"/>
              <a:ea typeface="Calibri"/>
              <a:cs typeface="Calibri"/>
              <a:sym typeface="Calibri"/>
            </a:endParaRPr>
          </a:p>
          <a:p>
            <a:pPr marL="0" marR="0" lvl="0" indent="114300" algn="l" rtl="0">
              <a:lnSpc>
                <a:spcPct val="90000"/>
              </a:lnSpc>
              <a:spcBef>
                <a:spcPts val="1000"/>
              </a:spcBef>
              <a:spcAft>
                <a:spcPts val="0"/>
              </a:spcAft>
              <a:buClr>
                <a:srgbClr val="2F5496"/>
              </a:buClr>
              <a:buSzPts val="1800"/>
              <a:buFont typeface="Arial"/>
              <a:buNone/>
            </a:pPr>
            <a:endParaRPr sz="1800" b="1" i="0" u="none" strike="noStrike" cap="none" dirty="0">
              <a:solidFill>
                <a:srgbClr val="FFFFFF"/>
              </a:solidFill>
              <a:latin typeface="Calibri"/>
              <a:ea typeface="Calibri"/>
              <a:cs typeface="Calibri"/>
              <a:sym typeface="Calibri"/>
            </a:endParaRPr>
          </a:p>
          <a:p>
            <a:pPr marL="182880" marR="0" lvl="0" indent="-68579" algn="l" rtl="0">
              <a:lnSpc>
                <a:spcPct val="90000"/>
              </a:lnSpc>
              <a:spcBef>
                <a:spcPts val="1000"/>
              </a:spcBef>
              <a:spcAft>
                <a:spcPts val="0"/>
              </a:spcAft>
              <a:buClr>
                <a:srgbClr val="2F5496"/>
              </a:buClr>
              <a:buSzPts val="1800"/>
              <a:buFont typeface="Arial"/>
              <a:buNone/>
            </a:pPr>
            <a:endParaRPr sz="1800" b="1" i="0" u="none" strike="noStrike" cap="none" dirty="0">
              <a:solidFill>
                <a:srgbClr val="FFFFFF"/>
              </a:solidFill>
              <a:latin typeface="Calibri"/>
              <a:ea typeface="Calibri"/>
              <a:cs typeface="Calibri"/>
              <a:sym typeface="Calibri"/>
            </a:endParaRPr>
          </a:p>
          <a:p>
            <a:pPr marL="182880" marR="0" lvl="0" indent="-68579" algn="l" rtl="0">
              <a:lnSpc>
                <a:spcPct val="90000"/>
              </a:lnSpc>
              <a:spcBef>
                <a:spcPts val="1000"/>
              </a:spcBef>
              <a:spcAft>
                <a:spcPts val="0"/>
              </a:spcAft>
              <a:buClr>
                <a:srgbClr val="2F5496"/>
              </a:buClr>
              <a:buSzPts val="1800"/>
              <a:buFont typeface="Arial"/>
              <a:buNone/>
            </a:pPr>
            <a:endParaRPr sz="1800" b="1" i="0" u="none" strike="noStrike" cap="none" dirty="0">
              <a:solidFill>
                <a:srgbClr val="FFFFFF"/>
              </a:solidFill>
              <a:latin typeface="Calibri"/>
              <a:ea typeface="Calibri"/>
              <a:cs typeface="Calibri"/>
              <a:sym typeface="Calibri"/>
            </a:endParaRPr>
          </a:p>
        </p:txBody>
      </p:sp>
      <p:sp>
        <p:nvSpPr>
          <p:cNvPr id="119" name="Google Shape;119;p17"/>
          <p:cNvSpPr txBox="1">
            <a:spLocks noGrp="1"/>
          </p:cNvSpPr>
          <p:nvPr>
            <p:ph type="dt" idx="10"/>
          </p:nvPr>
        </p:nvSpPr>
        <p:spPr>
          <a:xfrm>
            <a:off x="8029319" y="6535157"/>
            <a:ext cx="2154143"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1571C32F-8399-47FD-ACFC-CE4EF5480531}" type="datetime1">
              <a:rPr lang="nb-NO" sz="1200" b="0" i="0" u="none" strike="noStrike" cap="none" smtClean="0">
                <a:solidFill>
                  <a:srgbClr val="888888"/>
                </a:solidFill>
                <a:latin typeface="Calibri"/>
                <a:cs typeface="Calibri"/>
                <a:sym typeface="Calibri"/>
              </a:rPr>
              <a:t>30.08.2018</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9"/>
          <p:cNvPicPr preferRelativeResize="0"/>
          <p:nvPr/>
        </p:nvPicPr>
        <p:blipFill rotWithShape="1">
          <a:blip r:embed="rId3">
            <a:alphaModFix/>
          </a:blip>
          <a:srcRect/>
          <a:stretch/>
        </p:blipFill>
        <p:spPr>
          <a:xfrm>
            <a:off x="479730" y="1117355"/>
            <a:ext cx="7203882" cy="4787753"/>
          </a:xfrm>
          <a:prstGeom prst="rect">
            <a:avLst/>
          </a:prstGeom>
          <a:noFill/>
          <a:ln>
            <a:noFill/>
          </a:ln>
        </p:spPr>
      </p:pic>
      <p:sp>
        <p:nvSpPr>
          <p:cNvPr id="137" name="Google Shape;137;p19"/>
          <p:cNvSpPr/>
          <p:nvPr/>
        </p:nvSpPr>
        <p:spPr>
          <a:xfrm>
            <a:off x="597538" y="427383"/>
            <a:ext cx="10862279" cy="470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no-NO" sz="2400" b="1" i="0" u="none" strike="noStrike" cap="none" dirty="0">
                <a:solidFill>
                  <a:schemeClr val="lt1"/>
                </a:solidFill>
                <a:latin typeface="Calibri"/>
                <a:ea typeface="Calibri"/>
                <a:cs typeface="Calibri"/>
                <a:sym typeface="Calibri"/>
              </a:rPr>
              <a:t>Ny rektor på Lundehaugen ungdomsskole</a:t>
            </a:r>
            <a:r>
              <a:rPr lang="nb-NO" sz="2400" b="1" i="0" u="none" strike="noStrike" cap="none" dirty="0">
                <a:solidFill>
                  <a:schemeClr val="lt1"/>
                </a:solidFill>
                <a:latin typeface="Calibri"/>
                <a:ea typeface="Calibri"/>
                <a:cs typeface="Calibri"/>
                <a:sym typeface="Calibri"/>
              </a:rPr>
              <a:t> </a:t>
            </a:r>
            <a:endParaRPr dirty="0"/>
          </a:p>
        </p:txBody>
      </p:sp>
      <p:sp>
        <p:nvSpPr>
          <p:cNvPr id="138" name="Google Shape;138;p19"/>
          <p:cNvSpPr/>
          <p:nvPr/>
        </p:nvSpPr>
        <p:spPr>
          <a:xfrm>
            <a:off x="8037268" y="1117355"/>
            <a:ext cx="3864922" cy="540635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no-NO" sz="2000" b="0" i="0" u="none" strike="noStrike" cap="none" dirty="0">
                <a:solidFill>
                  <a:srgbClr val="000000"/>
                </a:solidFill>
                <a:latin typeface="Calibri"/>
                <a:ea typeface="Calibri"/>
                <a:cs typeface="Calibri"/>
                <a:sym typeface="Calibri"/>
              </a:rPr>
              <a:t>Hva er tanken bak inkludering?</a:t>
            </a:r>
            <a:endParaRPr dirty="0"/>
          </a:p>
          <a:p>
            <a:pPr marL="0" marR="0" lvl="0" indent="0" algn="l" rtl="0">
              <a:lnSpc>
                <a:spcPct val="107000"/>
              </a:lnSpc>
              <a:spcBef>
                <a:spcPts val="800"/>
              </a:spcBef>
              <a:spcAft>
                <a:spcPts val="0"/>
              </a:spcAft>
              <a:buNone/>
            </a:pPr>
            <a:r>
              <a:rPr lang="no-NO" sz="2000" b="0" i="0" u="none" strike="noStrike" cap="none" dirty="0">
                <a:solidFill>
                  <a:srgbClr val="000000"/>
                </a:solidFill>
                <a:latin typeface="Calibri"/>
                <a:ea typeface="Calibri"/>
                <a:cs typeface="Calibri"/>
                <a:sym typeface="Calibri"/>
              </a:rPr>
              <a:t> Hva er prinsippene knyttet til dannelse for alle elever?</a:t>
            </a:r>
            <a:endParaRPr dirty="0"/>
          </a:p>
          <a:p>
            <a:pPr marL="0" marR="0" lvl="0" indent="0" algn="l" rtl="0">
              <a:lnSpc>
                <a:spcPct val="107000"/>
              </a:lnSpc>
              <a:spcBef>
                <a:spcPts val="800"/>
              </a:spcBef>
              <a:spcAft>
                <a:spcPts val="0"/>
              </a:spcAft>
              <a:buNone/>
            </a:pPr>
            <a:r>
              <a:rPr lang="no-NO" sz="2000" b="0" i="0" u="none" strike="noStrike" cap="none" dirty="0">
                <a:solidFill>
                  <a:srgbClr val="000000"/>
                </a:solidFill>
                <a:latin typeface="Calibri"/>
                <a:ea typeface="Calibri"/>
                <a:cs typeface="Calibri"/>
                <a:sym typeface="Calibri"/>
              </a:rPr>
              <a:t> </a:t>
            </a:r>
            <a:r>
              <a:rPr lang="no-NO" sz="2000" b="0" i="0" u="none" strike="noStrike" cap="none" dirty="0">
                <a:solidFill>
                  <a:schemeClr val="dk1"/>
                </a:solidFill>
                <a:latin typeface="Calibri"/>
                <a:ea typeface="Calibri"/>
                <a:cs typeface="Calibri"/>
                <a:sym typeface="Calibri"/>
              </a:rPr>
              <a:t>Hvordan skaper vi en god framtid for alle? </a:t>
            </a:r>
            <a:endParaRPr dirty="0"/>
          </a:p>
          <a:p>
            <a:pPr marL="0" marR="0" lvl="0" indent="0" algn="l" rtl="0">
              <a:lnSpc>
                <a:spcPct val="107000"/>
              </a:lnSpc>
              <a:spcBef>
                <a:spcPts val="800"/>
              </a:spcBef>
              <a:spcAft>
                <a:spcPts val="0"/>
              </a:spcAft>
              <a:buNone/>
            </a:pPr>
            <a:r>
              <a:rPr lang="no-NO" sz="2000" b="0" i="0" u="none" strike="noStrike" cap="none" dirty="0">
                <a:solidFill>
                  <a:schemeClr val="dk1"/>
                </a:solidFill>
                <a:latin typeface="Calibri"/>
                <a:ea typeface="Calibri"/>
                <a:cs typeface="Calibri"/>
                <a:sym typeface="Calibri"/>
              </a:rPr>
              <a:t>Hva er viktige verdier, kunnskaper og ferdigheter i vår tid? </a:t>
            </a:r>
            <a:endParaRPr dirty="0"/>
          </a:p>
          <a:p>
            <a:pPr marL="0" marR="0" lvl="0" indent="0" algn="l" rtl="0">
              <a:lnSpc>
                <a:spcPct val="107000"/>
              </a:lnSpc>
              <a:spcBef>
                <a:spcPts val="800"/>
              </a:spcBef>
              <a:spcAft>
                <a:spcPts val="0"/>
              </a:spcAft>
              <a:buNone/>
            </a:pPr>
            <a:r>
              <a:rPr lang="no-NO" sz="2000" b="0" i="0" u="none" strike="noStrike" cap="none" dirty="0">
                <a:solidFill>
                  <a:schemeClr val="dk1"/>
                </a:solidFill>
                <a:latin typeface="Calibri"/>
                <a:ea typeface="Calibri"/>
                <a:cs typeface="Calibri"/>
                <a:sym typeface="Calibri"/>
              </a:rPr>
              <a:t>Hva betyr det for vår profesjon?  Lærerrollen? </a:t>
            </a:r>
            <a:endParaRPr sz="2000" b="0" i="0" u="none" strike="noStrike" cap="none" dirty="0">
              <a:solidFill>
                <a:schemeClr val="dk1"/>
              </a:solidFill>
              <a:latin typeface="Calibri"/>
              <a:ea typeface="Calibri"/>
              <a:cs typeface="Calibri"/>
              <a:sym typeface="Calibri"/>
            </a:endParaRPr>
          </a:p>
          <a:p>
            <a:pPr marL="0" marR="0" lvl="0" indent="0" algn="l" rtl="0">
              <a:lnSpc>
                <a:spcPct val="107000"/>
              </a:lnSpc>
              <a:spcBef>
                <a:spcPts val="800"/>
              </a:spcBef>
              <a:spcAft>
                <a:spcPts val="0"/>
              </a:spcAft>
              <a:buNone/>
            </a:pPr>
            <a:r>
              <a:rPr lang="no-NO" sz="2000" b="0" i="0" u="none" strike="noStrike" cap="none" dirty="0">
                <a:solidFill>
                  <a:schemeClr val="dk1"/>
                </a:solidFill>
                <a:latin typeface="Calibri"/>
                <a:ea typeface="Calibri"/>
                <a:cs typeface="Calibri"/>
                <a:sym typeface="Calibri"/>
              </a:rPr>
              <a:t>Hvordan få til et trygt og godt psykososial</a:t>
            </a:r>
            <a:r>
              <a:rPr lang="nb-NO" sz="2000" dirty="0">
                <a:solidFill>
                  <a:schemeClr val="dk1"/>
                </a:solidFill>
                <a:latin typeface="Calibri"/>
                <a:ea typeface="Calibri"/>
                <a:cs typeface="Calibri"/>
                <a:sym typeface="Calibri"/>
              </a:rPr>
              <a:t>t</a:t>
            </a:r>
            <a:r>
              <a:rPr lang="no-NO" sz="2000" b="0" i="0" u="none" strike="noStrike" cap="none" dirty="0">
                <a:solidFill>
                  <a:schemeClr val="dk1"/>
                </a:solidFill>
                <a:latin typeface="Calibri"/>
                <a:ea typeface="Calibri"/>
                <a:cs typeface="Calibri"/>
                <a:sym typeface="Calibri"/>
              </a:rPr>
              <a:t> miljø for elevene?</a:t>
            </a:r>
            <a:endParaRPr dirty="0"/>
          </a:p>
          <a:p>
            <a:pPr marL="0" marR="0" lvl="0" indent="0" algn="l" rtl="0">
              <a:lnSpc>
                <a:spcPct val="107000"/>
              </a:lnSpc>
              <a:spcBef>
                <a:spcPts val="800"/>
              </a:spcBef>
              <a:spcAft>
                <a:spcPts val="0"/>
              </a:spcAft>
              <a:buNone/>
            </a:pPr>
            <a:r>
              <a:rPr lang="no-NO" sz="2000" b="0" i="0" u="none" strike="noStrike" cap="none" dirty="0">
                <a:solidFill>
                  <a:schemeClr val="dk1"/>
                </a:solidFill>
                <a:latin typeface="Calibri"/>
                <a:ea typeface="Calibri"/>
                <a:cs typeface="Calibri"/>
                <a:sym typeface="Calibri"/>
              </a:rPr>
              <a:t>Samhandling med foresatte</a:t>
            </a:r>
            <a:endParaRPr sz="2000" b="0" i="0" u="none" strike="noStrike" cap="none" dirty="0">
              <a:solidFill>
                <a:schemeClr val="dk1"/>
              </a:solidFill>
              <a:latin typeface="Calibri"/>
              <a:ea typeface="Calibri"/>
              <a:cs typeface="Calibri"/>
              <a:sym typeface="Calibri"/>
            </a:endParaRPr>
          </a:p>
        </p:txBody>
      </p:sp>
      <p:sp>
        <p:nvSpPr>
          <p:cNvPr id="139" name="Google Shape;13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AC8C1863-8D85-4BBC-B89D-75BBAA643DA8}" type="datetime1">
              <a:rPr lang="nb-NO" smtClean="0"/>
              <a:t>30.08.2018</a:t>
            </a:fld>
            <a:endParaRPr dirty="0"/>
          </a:p>
        </p:txBody>
      </p:sp>
      <p:sp>
        <p:nvSpPr>
          <p:cNvPr id="140" name="Google Shape;14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b="0" i="0" u="none" strike="noStrike" cap="none">
                <a:solidFill>
                  <a:srgbClr val="888888"/>
                </a:solidFill>
                <a:latin typeface="Calibri"/>
                <a:ea typeface="Calibri"/>
                <a:cs typeface="Calibri"/>
                <a:sym typeface="Calibri"/>
              </a:rPr>
              <a:t>Foreldremøter august 2018</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838200" y="-23810"/>
            <a:ext cx="10515600" cy="1325563"/>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alibri"/>
              <a:buNone/>
            </a:pPr>
            <a:r>
              <a:rPr lang="no-NO" sz="4400" b="0" i="0" u="none" strike="noStrike" cap="none">
                <a:solidFill>
                  <a:schemeClr val="lt1"/>
                </a:solidFill>
                <a:latin typeface="Calibri"/>
                <a:ea typeface="Calibri"/>
                <a:cs typeface="Calibri"/>
                <a:sym typeface="Calibri"/>
              </a:rPr>
              <a:t>Forsterket skoletilbud</a:t>
            </a:r>
            <a:endParaRPr/>
          </a:p>
        </p:txBody>
      </p:sp>
      <p:sp>
        <p:nvSpPr>
          <p:cNvPr id="157" name="Google Shape;15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C65CDED8-A788-4CE4-B426-7E9290E194DF}" type="datetime1">
              <a:rPr lang="nb-NO" sz="1200" b="0" i="0" u="none" strike="noStrike" cap="none" smtClean="0">
                <a:solidFill>
                  <a:srgbClr val="888888"/>
                </a:solidFill>
                <a:latin typeface="Calibri"/>
                <a:cs typeface="Calibri"/>
                <a:sym typeface="Calibri"/>
              </a:rPr>
              <a:t>30.08.2018</a:t>
            </a:fld>
            <a:endParaRPr sz="1200" b="0" i="0" u="none" strike="noStrike" cap="none">
              <a:solidFill>
                <a:srgbClr val="888888"/>
              </a:solidFill>
              <a:latin typeface="Calibri"/>
              <a:ea typeface="Calibri"/>
              <a:cs typeface="Calibri"/>
              <a:sym typeface="Calibri"/>
            </a:endParaRPr>
          </a:p>
        </p:txBody>
      </p:sp>
      <p:sp>
        <p:nvSpPr>
          <p:cNvPr id="158" name="Google Shape;15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b="0" i="0" u="none" strike="noStrike" cap="none">
                <a:solidFill>
                  <a:srgbClr val="888888"/>
                </a:solidFill>
                <a:latin typeface="Calibri"/>
                <a:ea typeface="Calibri"/>
                <a:cs typeface="Calibri"/>
                <a:sym typeface="Calibri"/>
              </a:rPr>
              <a:t>Foreldremøter august 2018</a:t>
            </a:r>
            <a:endParaRPr sz="1200" b="0" i="0" u="none" strike="noStrike" cap="none">
              <a:solidFill>
                <a:srgbClr val="888888"/>
              </a:solidFill>
              <a:latin typeface="Calibri"/>
              <a:ea typeface="Calibri"/>
              <a:cs typeface="Calibri"/>
              <a:sym typeface="Calibri"/>
            </a:endParaRPr>
          </a:p>
        </p:txBody>
      </p:sp>
      <p:sp>
        <p:nvSpPr>
          <p:cNvPr id="159" name="Google Shape;159;p21"/>
          <p:cNvSpPr/>
          <p:nvPr/>
        </p:nvSpPr>
        <p:spPr>
          <a:xfrm>
            <a:off x="838200" y="999039"/>
            <a:ext cx="6715539" cy="5940088"/>
          </a:xfrm>
          <a:prstGeom prst="rect">
            <a:avLst/>
          </a:prstGeom>
          <a:noFill/>
          <a:ln>
            <a:noFill/>
          </a:ln>
        </p:spPr>
        <p:txBody>
          <a:bodyPr spcFirstLastPara="1" wrap="square" lIns="91425" tIns="45700" rIns="91425" bIns="45700" anchor="t" anchorCtr="0">
            <a:noAutofit/>
          </a:bodyPr>
          <a:lstStyle/>
          <a:p>
            <a:pPr marL="0" marR="0" lvl="0" indent="228600" algn="l" rtl="0">
              <a:spcBef>
                <a:spcPts val="0"/>
              </a:spcBef>
              <a:spcAft>
                <a:spcPts val="0"/>
              </a:spcAft>
              <a:buNone/>
            </a:pPr>
            <a:endParaRPr sz="20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no-NO" sz="2000" b="1" i="0" u="none" strike="noStrike" cap="none">
                <a:solidFill>
                  <a:schemeClr val="dk1"/>
                </a:solidFill>
                <a:latin typeface="Calibri"/>
                <a:ea typeface="Calibri"/>
                <a:cs typeface="Calibri"/>
                <a:sym typeface="Calibri"/>
              </a:rPr>
              <a:t>Læringsområdene</a:t>
            </a:r>
            <a:endParaRPr sz="2000" b="0" i="0" u="none" strike="noStrike" cap="none">
              <a:solidFill>
                <a:schemeClr val="dk1"/>
              </a:solidFill>
              <a:latin typeface="Calibri"/>
              <a:ea typeface="Calibri"/>
              <a:cs typeface="Calibri"/>
              <a:sym typeface="Calibri"/>
            </a:endParaRPr>
          </a:p>
          <a:p>
            <a:pPr marL="457200" marR="0" lvl="0" indent="0" algn="l" rtl="0">
              <a:spcBef>
                <a:spcPts val="0"/>
              </a:spcBef>
              <a:spcAft>
                <a:spcPts val="0"/>
              </a:spcAft>
              <a:buNone/>
            </a:pPr>
            <a:r>
              <a:rPr lang="no-NO" sz="2000" b="1" i="0" u="none" strike="noStrike" cap="none">
                <a:solidFill>
                  <a:schemeClr val="dk1"/>
                </a:solidFill>
                <a:latin typeface="Calibri"/>
                <a:ea typeface="Calibri"/>
                <a:cs typeface="Calibri"/>
                <a:sym typeface="Calibri"/>
              </a:rPr>
              <a:t> </a:t>
            </a:r>
            <a:endParaRPr sz="2000" b="0"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Noto Sans Symbols"/>
              <a:buChar char="∙"/>
            </a:pPr>
            <a:r>
              <a:rPr lang="no-NO" sz="2000" b="1" i="0" u="none" strike="noStrike" cap="none">
                <a:solidFill>
                  <a:schemeClr val="dk1"/>
                </a:solidFill>
                <a:latin typeface="Calibri"/>
                <a:ea typeface="Calibri"/>
                <a:cs typeface="Calibri"/>
                <a:sym typeface="Calibri"/>
              </a:rPr>
              <a:t>Sosial kompetanse; </a:t>
            </a:r>
            <a:r>
              <a:rPr lang="no-NO" sz="2000" b="0" i="0" u="none" strike="noStrike" cap="none">
                <a:solidFill>
                  <a:schemeClr val="dk1"/>
                </a:solidFill>
                <a:latin typeface="Calibri"/>
                <a:ea typeface="Calibri"/>
                <a:cs typeface="Calibri"/>
                <a:sym typeface="Calibri"/>
              </a:rPr>
              <a:t>samarbeid, empati, selvkontroll, ansvarlighet </a:t>
            </a:r>
            <a:endParaRPr/>
          </a:p>
          <a:p>
            <a:pPr marL="0" marR="0" lvl="0"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Noto Sans Symbols"/>
              <a:buChar char="∙"/>
            </a:pPr>
            <a:r>
              <a:rPr lang="no-NO" sz="2000" b="1" i="0" u="none" strike="noStrike" cap="none">
                <a:solidFill>
                  <a:schemeClr val="dk1"/>
                </a:solidFill>
                <a:latin typeface="Calibri"/>
                <a:ea typeface="Calibri"/>
                <a:cs typeface="Calibri"/>
                <a:sym typeface="Calibri"/>
              </a:rPr>
              <a:t>Opplæring i daglige gjøremål – ADL</a:t>
            </a:r>
            <a:r>
              <a:rPr lang="no-NO" sz="2000" b="0" i="0" u="none" strike="noStrike" cap="none">
                <a:solidFill>
                  <a:schemeClr val="dk1"/>
                </a:solidFill>
                <a:latin typeface="Calibri"/>
                <a:ea typeface="Calibri"/>
                <a:cs typeface="Calibri"/>
                <a:sym typeface="Calibri"/>
              </a:rPr>
              <a:t> (innkjøp, forberede og lage måltid, buss osv)</a:t>
            </a:r>
            <a:endParaRPr/>
          </a:p>
          <a:p>
            <a:pPr marL="0" marR="0" lvl="0"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Noto Sans Symbols"/>
              <a:buChar char="∙"/>
            </a:pPr>
            <a:r>
              <a:rPr lang="no-NO" sz="2000" b="1" i="0" u="none" strike="noStrike" cap="none">
                <a:solidFill>
                  <a:schemeClr val="dk1"/>
                </a:solidFill>
                <a:latin typeface="Calibri"/>
                <a:ea typeface="Calibri"/>
                <a:cs typeface="Calibri"/>
                <a:sym typeface="Calibri"/>
              </a:rPr>
              <a:t>Grunnleggende ferdigheter</a:t>
            </a:r>
            <a:endParaRPr sz="2000" b="0" i="0"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2000"/>
              <a:buFont typeface="Courier New"/>
              <a:buChar char="o"/>
            </a:pPr>
            <a:r>
              <a:rPr lang="no-NO" sz="2000" b="0" i="0" u="none" strike="noStrike" cap="none">
                <a:solidFill>
                  <a:schemeClr val="dk1"/>
                </a:solidFill>
                <a:latin typeface="Calibri"/>
                <a:ea typeface="Calibri"/>
                <a:cs typeface="Calibri"/>
                <a:sym typeface="Calibri"/>
              </a:rPr>
              <a:t>Lesing, regning, uttrykke seg muntlig og skriftlig, digitale verktøy</a:t>
            </a:r>
            <a:endParaRPr/>
          </a:p>
          <a:p>
            <a:pPr marL="457200" marR="0" lvl="1" indent="0" algn="l" rtl="0">
              <a:spcBef>
                <a:spcPts val="0"/>
              </a:spcBef>
              <a:spcAft>
                <a:spcPts val="0"/>
              </a:spcAft>
              <a:buNone/>
            </a:pPr>
            <a:endParaRPr sz="2000" b="0"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Noto Sans Symbols"/>
              <a:buChar char="∙"/>
            </a:pPr>
            <a:r>
              <a:rPr lang="no-NO" sz="2000" b="1" i="0" u="none" strike="noStrike" cap="none">
                <a:solidFill>
                  <a:schemeClr val="dk1"/>
                </a:solidFill>
                <a:latin typeface="Calibri"/>
                <a:ea typeface="Calibri"/>
                <a:cs typeface="Calibri"/>
                <a:sym typeface="Calibri"/>
              </a:rPr>
              <a:t>Motoriske ferdigheter </a:t>
            </a:r>
            <a:endParaRPr/>
          </a:p>
          <a:p>
            <a:pPr marL="0" marR="0" lvl="0" indent="0" algn="l" rtl="0">
              <a:spcBef>
                <a:spcPts val="0"/>
              </a:spcBef>
              <a:spcAft>
                <a:spcPts val="0"/>
              </a:spcAft>
              <a:buNone/>
            </a:pPr>
            <a:endParaRPr sz="2000" b="1"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no-NO" sz="2000" b="1" i="0" u="none" strike="noStrike" cap="none">
                <a:solidFill>
                  <a:schemeClr val="dk1"/>
                </a:solidFill>
                <a:latin typeface="Calibri"/>
                <a:ea typeface="Calibri"/>
                <a:cs typeface="Calibri"/>
                <a:sym typeface="Calibri"/>
              </a:rPr>
              <a:t>Ansatte </a:t>
            </a:r>
            <a:endParaRPr/>
          </a:p>
          <a:p>
            <a:pPr marL="0" marR="0" lvl="0" indent="0" algn="l" rtl="0">
              <a:spcBef>
                <a:spcPts val="0"/>
              </a:spcBef>
              <a:spcAft>
                <a:spcPts val="0"/>
              </a:spcAft>
              <a:buNone/>
            </a:pPr>
            <a:r>
              <a:rPr lang="no-NO" sz="2000" b="0" i="0" u="none" strike="noStrike" cap="none">
                <a:solidFill>
                  <a:schemeClr val="dk1"/>
                </a:solidFill>
                <a:latin typeface="Calibri"/>
                <a:ea typeface="Calibri"/>
                <a:cs typeface="Calibri"/>
                <a:sym typeface="Calibri"/>
              </a:rPr>
              <a:t>Spesialpedagoger og fagarbeidere. </a:t>
            </a:r>
            <a:endParaRPr/>
          </a:p>
          <a:p>
            <a:pPr marL="0" marR="0" lvl="0" indent="0" algn="l" rtl="0">
              <a:spcBef>
                <a:spcPts val="0"/>
              </a:spcBef>
              <a:spcAft>
                <a:spcPts val="0"/>
              </a:spcAft>
              <a:buNone/>
            </a:pPr>
            <a:r>
              <a:rPr lang="no-NO" sz="2000" b="0" i="0" u="none" strike="noStrike" cap="none">
                <a:solidFill>
                  <a:schemeClr val="dk1"/>
                </a:solidFill>
                <a:latin typeface="Calibri"/>
                <a:ea typeface="Calibri"/>
                <a:cs typeface="Calibri"/>
                <a:sym typeface="Calibri"/>
              </a:rPr>
              <a:t>Voksentettheten er høyere enn i ordinær undervisning </a:t>
            </a:r>
            <a:endParaRPr/>
          </a:p>
          <a:p>
            <a:pPr marL="0" marR="0" lvl="0" indent="0" algn="l" rtl="0">
              <a:spcBef>
                <a:spcPts val="0"/>
              </a:spcBef>
              <a:spcAft>
                <a:spcPts val="0"/>
              </a:spcAft>
              <a:buNone/>
            </a:pPr>
            <a:endParaRPr sz="2000" b="1" i="0" u="none" strike="noStrike" cap="none">
              <a:solidFill>
                <a:schemeClr val="dk1"/>
              </a:solidFill>
              <a:latin typeface="Calibri"/>
              <a:ea typeface="Calibri"/>
              <a:cs typeface="Calibri"/>
              <a:sym typeface="Calibri"/>
            </a:endParaRPr>
          </a:p>
        </p:txBody>
      </p:sp>
      <p:pic>
        <p:nvPicPr>
          <p:cNvPr id="160" name="Google Shape;160;p21"/>
          <p:cNvPicPr preferRelativeResize="0"/>
          <p:nvPr/>
        </p:nvPicPr>
        <p:blipFill rotWithShape="1">
          <a:blip r:embed="rId3">
            <a:alphaModFix/>
          </a:blip>
          <a:srcRect/>
          <a:stretch/>
        </p:blipFill>
        <p:spPr>
          <a:xfrm>
            <a:off x="7384773" y="4370620"/>
            <a:ext cx="4883426" cy="21682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23"/>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3" name="Google Shape;173;p23"/>
          <p:cNvSpPr/>
          <p:nvPr/>
        </p:nvSpPr>
        <p:spPr>
          <a:xfrm>
            <a:off x="0" y="0"/>
            <a:ext cx="2013557" cy="6858000"/>
          </a:xfrm>
          <a:prstGeom prst="rect">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4" name="Google Shape;174;p23"/>
          <p:cNvSpPr>
            <a:spLocks noGrp="1"/>
          </p:cNvSpPr>
          <p:nvPr>
            <p:ph type="title"/>
          </p:nvPr>
        </p:nvSpPr>
        <p:spPr>
          <a:xfrm>
            <a:off x="640080" y="2074363"/>
            <a:ext cx="2752354" cy="2709275"/>
          </a:xfrm>
          <a:prstGeom prst="ellipse">
            <a:avLst/>
          </a:prstGeom>
          <a:solidFill>
            <a:srgbClr val="262626"/>
          </a:solidFill>
          <a:ln w="174625" cap="flat" cmpd="thinThick">
            <a:solidFill>
              <a:srgbClr val="26262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2600"/>
              <a:buFont typeface="Calibri"/>
              <a:buNone/>
            </a:pPr>
            <a:r>
              <a:rPr lang="no-NO" sz="2600" b="0" i="0" u="none" strike="noStrike" cap="none" dirty="0">
                <a:solidFill>
                  <a:srgbClr val="FFFFFF"/>
                </a:solidFill>
                <a:latin typeface="Calibri"/>
                <a:ea typeface="Calibri"/>
                <a:cs typeface="Calibri"/>
                <a:sym typeface="Calibri"/>
              </a:rPr>
              <a:t>Samarbeid hjem</a:t>
            </a:r>
            <a:r>
              <a:rPr lang="nb-NO" sz="2600" b="0" i="0" u="none" strike="noStrike" cap="none" dirty="0">
                <a:solidFill>
                  <a:srgbClr val="FFFFFF"/>
                </a:solidFill>
                <a:latin typeface="Calibri"/>
                <a:ea typeface="Calibri"/>
                <a:cs typeface="Calibri"/>
                <a:sym typeface="Calibri"/>
              </a:rPr>
              <a:t>/skole</a:t>
            </a:r>
            <a:r>
              <a:rPr lang="no-NO" sz="2600" b="0" i="0" u="none" strike="noStrike" cap="none" dirty="0">
                <a:solidFill>
                  <a:srgbClr val="FFFFFF"/>
                </a:solidFill>
                <a:latin typeface="Calibri"/>
                <a:ea typeface="Calibri"/>
                <a:cs typeface="Calibri"/>
                <a:sym typeface="Calibri"/>
              </a:rPr>
              <a:t> </a:t>
            </a:r>
            <a:endParaRPr dirty="0"/>
          </a:p>
        </p:txBody>
      </p:sp>
      <p:pic>
        <p:nvPicPr>
          <p:cNvPr id="175" name="Google Shape;175;p23"/>
          <p:cNvPicPr preferRelativeResize="0"/>
          <p:nvPr/>
        </p:nvPicPr>
        <p:blipFill rotWithShape="1">
          <a:blip r:embed="rId3">
            <a:alphaModFix/>
          </a:blip>
          <a:srcRect/>
          <a:stretch/>
        </p:blipFill>
        <p:spPr>
          <a:xfrm>
            <a:off x="3541560" y="1131945"/>
            <a:ext cx="7933718" cy="4594109"/>
          </a:xfrm>
          <a:prstGeom prst="rect">
            <a:avLst/>
          </a:prstGeom>
          <a:noFill/>
          <a:ln>
            <a:noFill/>
          </a:ln>
        </p:spPr>
      </p:pic>
      <p:sp>
        <p:nvSpPr>
          <p:cNvPr id="176" name="Google Shape;176;p23"/>
          <p:cNvSpPr txBox="1">
            <a:spLocks noGrp="1"/>
          </p:cNvSpPr>
          <p:nvPr>
            <p:ph type="dt" idx="10"/>
          </p:nvPr>
        </p:nvSpPr>
        <p:spPr>
          <a:xfrm>
            <a:off x="413657" y="6356350"/>
            <a:ext cx="1480457" cy="3651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fld id="{410CDD5D-FFAD-4AF2-9C17-F0AB4CC949F5}" type="datetime1">
              <a:rPr lang="nb-NO" sz="1200" b="0" i="0" u="none" strike="noStrike" cap="none" smtClean="0">
                <a:solidFill>
                  <a:srgbClr val="FFFFFF"/>
                </a:solidFill>
                <a:latin typeface="Calibri"/>
                <a:cs typeface="Calibri"/>
                <a:sym typeface="Calibri"/>
              </a:rPr>
              <a:t>30.08.2018</a:t>
            </a:fld>
            <a:endParaRPr sz="1200" b="0" i="0" u="none" strike="noStrike" cap="none">
              <a:solidFill>
                <a:srgbClr val="FFFFFF"/>
              </a:solidFill>
              <a:latin typeface="Calibri"/>
              <a:ea typeface="Calibri"/>
              <a:cs typeface="Calibri"/>
              <a:sym typeface="Calibri"/>
            </a:endParaRPr>
          </a:p>
        </p:txBody>
      </p:sp>
      <p:sp>
        <p:nvSpPr>
          <p:cNvPr id="177" name="Google Shape;177;p23"/>
          <p:cNvSpPr txBox="1">
            <a:spLocks noGrp="1"/>
          </p:cNvSpPr>
          <p:nvPr>
            <p:ph type="ftr" idx="11"/>
          </p:nvPr>
        </p:nvSpPr>
        <p:spPr>
          <a:xfrm>
            <a:off x="4116613" y="6356350"/>
            <a:ext cx="7032172"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nb-NO" sz="1200" b="0" i="0" u="none" strike="noStrike" cap="none">
                <a:solidFill>
                  <a:srgbClr val="898989"/>
                </a:solidFill>
                <a:latin typeface="Calibri"/>
                <a:ea typeface="Calibri"/>
                <a:cs typeface="Calibri"/>
                <a:sym typeface="Calibri"/>
              </a:rPr>
              <a:t>Foreldremøter august 2018</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spcBef>
                <a:spcPts val="0"/>
              </a:spcBef>
              <a:spcAft>
                <a:spcPts val="0"/>
              </a:spcAft>
              <a:buNone/>
            </a:pPr>
            <a:r>
              <a:rPr lang="no-NO"/>
              <a:t>Fra første skoledag- hvem vil du være?</a:t>
            </a:r>
            <a:endParaRPr/>
          </a:p>
        </p:txBody>
      </p:sp>
      <p:pic>
        <p:nvPicPr>
          <p:cNvPr id="204" name="Google Shape;204;p26"/>
          <p:cNvPicPr preferRelativeResize="0"/>
          <p:nvPr/>
        </p:nvPicPr>
        <p:blipFill>
          <a:blip r:embed="rId3">
            <a:alphaModFix/>
          </a:blip>
          <a:stretch>
            <a:fillRect/>
          </a:stretch>
        </p:blipFill>
        <p:spPr>
          <a:xfrm>
            <a:off x="152400" y="1268600"/>
            <a:ext cx="9936726" cy="5589400"/>
          </a:xfrm>
          <a:prstGeom prst="rect">
            <a:avLst/>
          </a:prstGeom>
          <a:noFill/>
          <a:ln>
            <a:noFill/>
          </a:ln>
        </p:spPr>
      </p:pic>
      <p:sp>
        <p:nvSpPr>
          <p:cNvPr id="2" name="Plassholder for dato 1">
            <a:extLst>
              <a:ext uri="{FF2B5EF4-FFF2-40B4-BE49-F238E27FC236}">
                <a16:creationId xmlns:a16="http://schemas.microsoft.com/office/drawing/2014/main" id="{B6CF9541-BE4E-4864-9739-27215607E05E}"/>
              </a:ext>
            </a:extLst>
          </p:cNvPr>
          <p:cNvSpPr>
            <a:spLocks noGrp="1"/>
          </p:cNvSpPr>
          <p:nvPr>
            <p:ph type="dt" idx="10"/>
          </p:nvPr>
        </p:nvSpPr>
        <p:spPr/>
        <p:txBody>
          <a:bodyPr/>
          <a:lstStyle/>
          <a:p>
            <a:fld id="{CCCDF8B7-89B6-4C60-BAED-4B4E543E8E13}" type="datetime1">
              <a:rPr lang="nb-NO" smtClean="0"/>
              <a:t>30.08.2018</a:t>
            </a:fld>
            <a:endParaRPr lang="nb-NO"/>
          </a:p>
        </p:txBody>
      </p:sp>
      <p:sp>
        <p:nvSpPr>
          <p:cNvPr id="3" name="Plassholder for bunntekst 2">
            <a:extLst>
              <a:ext uri="{FF2B5EF4-FFF2-40B4-BE49-F238E27FC236}">
                <a16:creationId xmlns:a16="http://schemas.microsoft.com/office/drawing/2014/main" id="{097ED8BA-C1AE-4670-B431-4B1295400CB4}"/>
              </a:ext>
            </a:extLst>
          </p:cNvPr>
          <p:cNvSpPr>
            <a:spLocks noGrp="1"/>
          </p:cNvSpPr>
          <p:nvPr>
            <p:ph type="ftr" idx="11"/>
          </p:nvPr>
        </p:nvSpPr>
        <p:spPr/>
        <p:txBody>
          <a:bodyPr/>
          <a:lstStyle/>
          <a:p>
            <a:r>
              <a:rPr lang="nb-NO"/>
              <a:t>Foreldremøter august 2018</a:t>
            </a:r>
          </a:p>
        </p:txBody>
      </p:sp>
    </p:spTree>
  </p:cSld>
  <p:clrMapOvr>
    <a:masterClrMapping/>
  </p:clrMapOvr>
</p:sld>
</file>

<file path=ppt/theme/theme1.xml><?xml version="1.0" encoding="utf-8"?>
<a:theme xmlns:a="http://schemas.openxmlformats.org/drawingml/2006/main" name="2_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1098</Words>
  <Application>Microsoft Office PowerPoint</Application>
  <PresentationFormat>Widescreen</PresentationFormat>
  <Paragraphs>198</Paragraphs>
  <Slides>26</Slides>
  <Notes>24</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26</vt:i4>
      </vt:variant>
    </vt:vector>
  </HeadingPairs>
  <TitlesOfParts>
    <vt:vector size="34" baseType="lpstr">
      <vt:lpstr>Arial</vt:lpstr>
      <vt:lpstr>Calibri</vt:lpstr>
      <vt:lpstr>Century Schoolbook</vt:lpstr>
      <vt:lpstr>Constantia</vt:lpstr>
      <vt:lpstr>Courier New</vt:lpstr>
      <vt:lpstr>Noto Sans Symbols</vt:lpstr>
      <vt:lpstr>2_Office-tema</vt:lpstr>
      <vt:lpstr>2_Office-tema</vt:lpstr>
      <vt:lpstr>VELKOMMEN   FORELDREMØTE LUNDEHAUGEN UNGDOMSSKOLE   10.TRINN 300818 (presentasjonen legges på hjemmesiden)</vt:lpstr>
      <vt:lpstr>Hvem kontakter du når?</vt:lpstr>
      <vt:lpstr>PowerPoint-presentasjon</vt:lpstr>
      <vt:lpstr>PowerPoint-presentasjon</vt:lpstr>
      <vt:lpstr>Felles 1800- 1900 Klassevis 1900- 2000</vt:lpstr>
      <vt:lpstr>PowerPoint-presentasjon</vt:lpstr>
      <vt:lpstr>Forsterket skoletilbud</vt:lpstr>
      <vt:lpstr>Samarbeid hjem/skole </vt:lpstr>
      <vt:lpstr>Fra første skoledag- hvem vil du være?</vt:lpstr>
      <vt:lpstr>§9A nulltolleranse</vt:lpstr>
      <vt:lpstr>Elevene skal ha det trygt og godt</vt:lpstr>
      <vt:lpstr>Hvis du mener at skolen ikke har gjort nok</vt:lpstr>
      <vt:lpstr>Du har rett til å ha det bra</vt:lpstr>
      <vt:lpstr> Vurdering og vurderingsformer et verktøy for å fremme læring </vt:lpstr>
      <vt:lpstr>Forskriften til Opplæringslova  §3-16 (§ 3-15).  Samanhengen mellom undervegsvurderinga og standpunktkarakteren i fag. </vt:lpstr>
      <vt:lpstr>Skriftlig eksamen 10.trinn våren 2019 Eksamen informasjon fra UDIR - Utdanningsdirektoratet</vt:lpstr>
      <vt:lpstr>Tilrettelegging på eksamen</vt:lpstr>
      <vt:lpstr>Klagerett  på standpunktvurdering</vt:lpstr>
      <vt:lpstr>Klagerett på eksamen </vt:lpstr>
      <vt:lpstr>Hva skal skje i utv kommende skoleår</vt:lpstr>
      <vt:lpstr>INNSØKING</vt:lpstr>
      <vt:lpstr>NETTADRESSER:</vt:lpstr>
      <vt:lpstr>KONTAKTINFORMASJON:</vt:lpstr>
      <vt:lpstr>PowerPoint-presentasjon</vt:lpstr>
      <vt:lpstr>Kontaktinformasjon  finner du på: Lundehaugen ungdomsskole - Nyheter</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FORELDREMØTE LUNDEHAUGEN UNGDOMSSKOLE  FORSTERKET SKOLETILBUD,  8., 9. OG 10.TRINN</dc:title>
  <dc:creator>Basso, Anne-Marthe Nygård</dc:creator>
  <cp:lastModifiedBy>Basso, Anne-Marthe Nygård</cp:lastModifiedBy>
  <cp:revision>19</cp:revision>
  <dcterms:modified xsi:type="dcterms:W3CDTF">2018-08-30T17:13:20Z</dcterms:modified>
</cp:coreProperties>
</file>