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5" r:id="rId2"/>
    <p:sldId id="308" r:id="rId3"/>
    <p:sldId id="278" r:id="rId4"/>
    <p:sldId id="288" r:id="rId5"/>
    <p:sldId id="299" r:id="rId6"/>
    <p:sldId id="279" r:id="rId7"/>
    <p:sldId id="303" r:id="rId8"/>
    <p:sldId id="300" r:id="rId9"/>
    <p:sldId id="304" r:id="rId10"/>
    <p:sldId id="256" r:id="rId11"/>
    <p:sldId id="257" r:id="rId12"/>
    <p:sldId id="258" r:id="rId13"/>
    <p:sldId id="293" r:id="rId14"/>
    <p:sldId id="294" r:id="rId15"/>
    <p:sldId id="295" r:id="rId16"/>
    <p:sldId id="296" r:id="rId17"/>
    <p:sldId id="297" r:id="rId18"/>
    <p:sldId id="287" r:id="rId19"/>
    <p:sldId id="290" r:id="rId20"/>
    <p:sldId id="305" r:id="rId21"/>
    <p:sldId id="269" r:id="rId22"/>
  </p:sldIdLst>
  <p:sldSz cx="9144000" cy="6858000" type="screen4x3"/>
  <p:notesSz cx="6805613" cy="9944100"/>
  <p:defaultTextStyle>
    <a:defPPr>
      <a:defRPr lang="en-GB"/>
    </a:defPPr>
    <a:lvl1pPr algn="l" defTabSz="449263" rtl="0" eaLnBrk="0" fontAlgn="base" hangingPunct="0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1pPr>
    <a:lvl2pPr marL="457200" algn="l" defTabSz="449263" rtl="0" eaLnBrk="0" fontAlgn="base" hangingPunct="0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2pPr>
    <a:lvl3pPr marL="914400" algn="l" defTabSz="449263" rtl="0" eaLnBrk="0" fontAlgn="base" hangingPunct="0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3pPr>
    <a:lvl4pPr marL="1371600" algn="l" defTabSz="449263" rtl="0" eaLnBrk="0" fontAlgn="base" hangingPunct="0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4pPr>
    <a:lvl5pPr marL="1828800" algn="l" defTabSz="449263" rtl="0" eaLnBrk="0" fontAlgn="base" hangingPunct="0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6" userDrawn="1">
          <p15:clr>
            <a:srgbClr val="A4A3A4"/>
          </p15:clr>
        </p15:guide>
        <p15:guide id="2" pos="216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110" d="100"/>
          <a:sy n="110" d="100"/>
        </p:scale>
        <p:origin x="1650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20" y="237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6"/>
        <p:guide pos="216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8941" cy="497841"/>
          </a:xfrm>
          <a:prstGeom prst="rect">
            <a:avLst/>
          </a:prstGeom>
        </p:spPr>
        <p:txBody>
          <a:bodyPr vert="horz" lIns="91587" tIns="45794" rIns="91587" bIns="45794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5084" y="0"/>
            <a:ext cx="2948940" cy="497841"/>
          </a:xfrm>
          <a:prstGeom prst="rect">
            <a:avLst/>
          </a:prstGeom>
        </p:spPr>
        <p:txBody>
          <a:bodyPr vert="horz" lIns="91587" tIns="45794" rIns="91587" bIns="45794" rtlCol="0"/>
          <a:lstStyle>
            <a:lvl1pPr algn="r">
              <a:defRPr sz="1200"/>
            </a:lvl1pPr>
          </a:lstStyle>
          <a:p>
            <a:fld id="{E2226A34-CA78-483E-89AA-3DE89D4D8E3F}" type="datetimeFigureOut">
              <a:rPr lang="nb-NO" smtClean="0"/>
              <a:pPr/>
              <a:t>01.06.2017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44669"/>
            <a:ext cx="2948941" cy="497841"/>
          </a:xfrm>
          <a:prstGeom prst="rect">
            <a:avLst/>
          </a:prstGeom>
        </p:spPr>
        <p:txBody>
          <a:bodyPr vert="horz" lIns="91587" tIns="45794" rIns="91587" bIns="45794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5084" y="9444669"/>
            <a:ext cx="2948940" cy="497841"/>
          </a:xfrm>
          <a:prstGeom prst="rect">
            <a:avLst/>
          </a:prstGeom>
        </p:spPr>
        <p:txBody>
          <a:bodyPr vert="horz" lIns="91587" tIns="45794" rIns="91587" bIns="45794" rtlCol="0" anchor="b"/>
          <a:lstStyle>
            <a:lvl1pPr algn="r">
              <a:defRPr sz="1200"/>
            </a:lvl1pPr>
          </a:lstStyle>
          <a:p>
            <a:fld id="{FFAC9787-EC37-482B-A351-116258ADB57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8417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5965" cy="53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7" tIns="45794" rIns="91587" bIns="45794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Tx/>
              <a:buSzTx/>
              <a:buFontTx/>
              <a:buNone/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1647" y="1"/>
            <a:ext cx="2899658" cy="53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7" tIns="45794" rIns="91587" bIns="45794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buFontTx/>
              <a:buNone/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63588"/>
            <a:ext cx="4986337" cy="3741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682" y="4733469"/>
            <a:ext cx="4959941" cy="4428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7" tIns="45794" rIns="91587" bIns="457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6"/>
            <a:ext cx="2975965" cy="45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7" tIns="45794" rIns="91587" bIns="45794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Tx/>
              <a:buSzTx/>
              <a:buFontTx/>
              <a:buNone/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1647" y="9466936"/>
            <a:ext cx="2899658" cy="45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7" tIns="45794" rIns="91587" bIns="45794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buFontTx/>
              <a:buNone/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fld id="{9AA78688-55D3-4480-B8A1-C70EE2A605E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8846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A78688-55D3-4480-B8A1-C70EE2A605E7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7284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E0C08A-26EC-4121-BA85-ED9A2968DCE6}" type="slidenum">
              <a:rPr lang="nb-NO">
                <a:latin typeface="Times New Roman" pitchFamily="18" charset="0"/>
              </a:rPr>
              <a:pPr/>
              <a:t>10</a:t>
            </a:fld>
            <a:endParaRPr lang="nb-NO">
              <a:latin typeface="Times New Roman" pitchFamily="18" charset="0"/>
            </a:endParaRPr>
          </a:p>
        </p:txBody>
      </p:sp>
      <p:sp>
        <p:nvSpPr>
          <p:cNvPr id="25603" name="Text Box 1"/>
          <p:cNvSpPr txBox="1">
            <a:spLocks noChangeArrowheads="1"/>
          </p:cNvSpPr>
          <p:nvPr/>
        </p:nvSpPr>
        <p:spPr bwMode="auto">
          <a:xfrm>
            <a:off x="918861" y="755511"/>
            <a:ext cx="4969480" cy="37282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587" tIns="45794" rIns="91587" bIns="45794" anchor="ctr"/>
          <a:lstStyle/>
          <a:p>
            <a:endParaRPr lang="nb-NO"/>
          </a:p>
        </p:txBody>
      </p:sp>
      <p:sp>
        <p:nvSpPr>
          <p:cNvPr id="2560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0403" y="4723925"/>
            <a:ext cx="5443218" cy="4474209"/>
          </a:xfrm>
          <a:noFill/>
          <a:ln/>
        </p:spPr>
        <p:txBody>
          <a:bodyPr wrap="none" anchor="ctr"/>
          <a:lstStyle/>
          <a:p>
            <a:endParaRPr lang="nb-NO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895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CB4E61-2C26-49F5-AC9B-E5CBE8386C97}" type="slidenum">
              <a:rPr lang="nb-NO">
                <a:latin typeface="Times New Roman" pitchFamily="18" charset="0"/>
              </a:rPr>
              <a:pPr/>
              <a:t>11</a:t>
            </a:fld>
            <a:endParaRPr lang="nb-NO">
              <a:latin typeface="Times New Roman" pitchFamily="18" charset="0"/>
            </a:endParaRPr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918861" y="755511"/>
            <a:ext cx="4969480" cy="37282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587" tIns="45794" rIns="91587" bIns="45794" anchor="ctr"/>
          <a:lstStyle/>
          <a:p>
            <a:endParaRPr lang="nb-NO"/>
          </a:p>
        </p:txBody>
      </p:sp>
      <p:sp>
        <p:nvSpPr>
          <p:cNvPr id="2662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0403" y="4723925"/>
            <a:ext cx="5443218" cy="4474209"/>
          </a:xfrm>
          <a:noFill/>
          <a:ln/>
        </p:spPr>
        <p:txBody>
          <a:bodyPr wrap="none" anchor="ctr"/>
          <a:lstStyle/>
          <a:p>
            <a:endParaRPr lang="nb-NO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253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876CC-DC73-4D17-B356-8D98B257D6E4}" type="slidenum">
              <a:rPr lang="nb-NO">
                <a:latin typeface="Times New Roman" pitchFamily="18" charset="0"/>
              </a:rPr>
              <a:pPr/>
              <a:t>12</a:t>
            </a:fld>
            <a:endParaRPr lang="nb-NO">
              <a:latin typeface="Times New Roman" pitchFamily="18" charset="0"/>
            </a:endParaRPr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918861" y="755511"/>
            <a:ext cx="4969480" cy="37282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587" tIns="45794" rIns="91587" bIns="45794" anchor="ctr"/>
          <a:lstStyle/>
          <a:p>
            <a:endParaRPr lang="nb-NO"/>
          </a:p>
        </p:txBody>
      </p:sp>
      <p:sp>
        <p:nvSpPr>
          <p:cNvPr id="2765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0403" y="4723925"/>
            <a:ext cx="5443218" cy="4474209"/>
          </a:xfrm>
          <a:noFill/>
          <a:ln/>
        </p:spPr>
        <p:txBody>
          <a:bodyPr wrap="none" anchor="ctr"/>
          <a:lstStyle/>
          <a:p>
            <a:endParaRPr lang="nb-NO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226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788EA-8889-4707-93DD-2C9615B74076}" type="slidenum">
              <a:rPr lang="nb-NO" smtClean="0"/>
              <a:pPr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0301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788EA-8889-4707-93DD-2C9615B74076}" type="slidenum">
              <a:rPr lang="nb-NO" smtClean="0"/>
              <a:pPr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66099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788EA-8889-4707-93DD-2C9615B74076}" type="slidenum">
              <a:rPr lang="nb-NO" smtClean="0"/>
              <a:pPr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5926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788EA-8889-4707-93DD-2C9615B74076}" type="slidenum">
              <a:rPr lang="nb-NO" smtClean="0"/>
              <a:pPr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83311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BE2D70-F8CE-4E08-9E10-EC8D6DD2D031}" type="slidenum">
              <a:rPr lang="nb-NO">
                <a:latin typeface="Times New Roman" pitchFamily="18" charset="0"/>
              </a:rPr>
              <a:pPr/>
              <a:t>21</a:t>
            </a:fld>
            <a:endParaRPr lang="nb-NO">
              <a:latin typeface="Times New Roman" pitchFamily="18" charset="0"/>
            </a:endParaRPr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918861" y="755511"/>
            <a:ext cx="4969480" cy="37282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587" tIns="45794" rIns="91587" bIns="45794" anchor="ctr"/>
          <a:lstStyle/>
          <a:p>
            <a:endParaRPr lang="nb-NO"/>
          </a:p>
        </p:txBody>
      </p:sp>
      <p:sp>
        <p:nvSpPr>
          <p:cNvPr id="3891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0403" y="4723925"/>
            <a:ext cx="5443218" cy="4474209"/>
          </a:xfrm>
          <a:noFill/>
          <a:ln/>
        </p:spPr>
        <p:txBody>
          <a:bodyPr wrap="none" anchor="ctr"/>
          <a:lstStyle/>
          <a:p>
            <a:endParaRPr lang="nb-NO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329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E099F-C846-46FC-B45A-9465413AA0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2411B-1C9C-410E-9065-7D85D5E74B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13513" y="463550"/>
            <a:ext cx="1941512" cy="5751513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5313" cy="5751513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61CFB-061A-49D0-AC6F-2E241D089E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5800" y="463550"/>
            <a:ext cx="7769225" cy="14319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89258-6F8A-437E-8078-D7C7E1C14E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6DB81-13B0-4600-9B9C-C69A09D9B0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93A1E-9C2D-401E-800F-55CEB1FAD7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08412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D4851-F1D7-495A-AF45-1C12280E3C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5657F-C39B-4A9F-8304-A498A6AABF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8FE2E-6D26-47CA-A323-C3CACE9A06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9708E-E9D9-4A20-81FB-03BB2B75E8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B5EA2-625A-4228-BC31-104EDD1EC6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9DD19-A6C6-4CE5-8EE5-1F75D9C961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3550"/>
            <a:ext cx="7769225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titteltekstformatet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69225" cy="4233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formatet på disposisjonsteksten</a:t>
            </a:r>
          </a:p>
          <a:p>
            <a:pPr lvl="1"/>
            <a:r>
              <a:rPr lang="en-GB" smtClean="0"/>
              <a:t>Andre disposisjonsnivå</a:t>
            </a:r>
          </a:p>
          <a:p>
            <a:pPr lvl="2"/>
            <a:r>
              <a:rPr lang="en-GB" smtClean="0"/>
              <a:t>Tredje disposisjonsnivå</a:t>
            </a:r>
          </a:p>
          <a:p>
            <a:pPr lvl="3"/>
            <a:r>
              <a:rPr lang="en-GB" smtClean="0"/>
              <a:t>Fjerde disposisjonsnivå</a:t>
            </a:r>
          </a:p>
          <a:p>
            <a:pPr lvl="4"/>
            <a:r>
              <a:rPr lang="en-GB" smtClean="0"/>
              <a:t>Femte disposisjonsnivå</a:t>
            </a:r>
          </a:p>
          <a:p>
            <a:pPr lvl="4"/>
            <a:r>
              <a:rPr lang="en-GB" smtClean="0"/>
              <a:t>Sjette disposisjonsnivå</a:t>
            </a:r>
          </a:p>
          <a:p>
            <a:pPr lvl="4"/>
            <a:r>
              <a:rPr lang="en-GB" smtClean="0"/>
              <a:t>Sjuende disposisjonsnivå</a:t>
            </a:r>
          </a:p>
          <a:p>
            <a:pPr lvl="4"/>
            <a:r>
              <a:rPr lang="en-GB" smtClean="0"/>
              <a:t>Åttende disposisjonsnivå</a:t>
            </a:r>
          </a:p>
          <a:p>
            <a:pPr lvl="4"/>
            <a:r>
              <a:rPr lang="en-GB" smtClean="0"/>
              <a:t>Niende disposisjonsnivå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18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 typeface="Times New Roman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Font typeface="Times New Roman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18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imes New Roman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0E73DF4B-A0B5-4345-BE35-317FAE644E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cs typeface="Lucida Sans Unicode" pitchFamily="34" charset="0"/>
        </a:defRPr>
      </a:lvl2pPr>
      <a:lvl3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cs typeface="Lucida Sans Unicode" pitchFamily="34" charset="0"/>
        </a:defRPr>
      </a:lvl3pPr>
      <a:lvl4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cs typeface="Lucida Sans Unicode" pitchFamily="34" charset="0"/>
        </a:defRPr>
      </a:lvl4pPr>
      <a:lvl5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cs typeface="Lucida Sans Unicode" pitchFamily="34" charset="0"/>
        </a:defRPr>
      </a:lvl5pPr>
      <a:lvl6pPr marL="45720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Times New Roman" charset="0"/>
          <a:cs typeface="Lucida Sans Unicode" pitchFamily="34" charset="0"/>
        </a:defRPr>
      </a:lvl6pPr>
      <a:lvl7pPr marL="91440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Times New Roman" charset="0"/>
          <a:cs typeface="Lucida Sans Unicode" pitchFamily="34" charset="0"/>
        </a:defRPr>
      </a:lvl7pPr>
      <a:lvl8pPr marL="137160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Times New Roman" charset="0"/>
          <a:cs typeface="Lucida Sans Unicode" pitchFamily="34" charset="0"/>
        </a:defRPr>
      </a:lvl8pPr>
      <a:lvl9pPr marL="182880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Times New Roman" charset="0"/>
          <a:cs typeface="Lucida Sans Unicode" pitchFamily="34" charset="0"/>
        </a:defRPr>
      </a:lvl9pPr>
    </p:titleStyle>
    <p:bodyStyle>
      <a:lvl1pPr marL="339725" indent="-339725" algn="l" defTabSz="449263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9775" indent="-282575" algn="l" defTabSz="449263" rtl="0" eaLnBrk="0" fontAlgn="base" hangingPunct="0">
        <a:lnSpc>
          <a:spcPct val="90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5800" y="188641"/>
            <a:ext cx="7769225" cy="360040"/>
          </a:xfrm>
        </p:spPr>
        <p:txBody>
          <a:bodyPr/>
          <a:lstStyle/>
          <a:p>
            <a:r>
              <a:rPr lang="nb-NO" dirty="0" smtClean="0"/>
              <a:t>…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5800" y="908720"/>
            <a:ext cx="7769225" cy="5306343"/>
          </a:xfrm>
        </p:spPr>
        <p:txBody>
          <a:bodyPr/>
          <a:lstStyle/>
          <a:p>
            <a:pPr algn="ctr">
              <a:buNone/>
            </a:pPr>
            <a:r>
              <a:rPr lang="nb-NO" sz="4400" b="1" dirty="0" smtClean="0"/>
              <a:t>Velkommen til Hafrsfjord</a:t>
            </a:r>
          </a:p>
          <a:p>
            <a:pPr algn="ctr">
              <a:buNone/>
            </a:pPr>
            <a:endParaRPr lang="nb-NO" sz="4400" b="1" dirty="0" smtClean="0"/>
          </a:p>
          <a:p>
            <a:pPr algn="ctr">
              <a:buNone/>
            </a:pPr>
            <a:r>
              <a:rPr lang="nb-NO" sz="4400" b="1" dirty="0" smtClean="0"/>
              <a:t>Vi kan</a:t>
            </a:r>
          </a:p>
          <a:p>
            <a:pPr algn="ctr">
              <a:buNone/>
            </a:pPr>
            <a:r>
              <a:rPr lang="nb-NO" sz="4400" b="1" dirty="0" smtClean="0"/>
              <a:t>vi vil </a:t>
            </a:r>
          </a:p>
          <a:p>
            <a:pPr algn="ctr">
              <a:buNone/>
            </a:pPr>
            <a:r>
              <a:rPr lang="nb-NO" sz="4400" b="1" dirty="0" smtClean="0"/>
              <a:t>vi får det til!</a:t>
            </a:r>
            <a:endParaRPr lang="nb-NO" b="1" dirty="0"/>
          </a:p>
        </p:txBody>
      </p:sp>
      <p:pic>
        <p:nvPicPr>
          <p:cNvPr id="4" name="Bilde 3" descr="skol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Rektangel 4"/>
          <p:cNvSpPr/>
          <p:nvPr/>
        </p:nvSpPr>
        <p:spPr>
          <a:xfrm>
            <a:off x="683568" y="548680"/>
            <a:ext cx="7848872" cy="84023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Velkommen til Hafrsfjord</a:t>
            </a:r>
            <a:endParaRPr lang="nb-NO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467544" y="5157192"/>
            <a:ext cx="8352928" cy="8402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5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 kan, vi vil, vi får det til!</a:t>
            </a:r>
            <a:endParaRPr lang="nb-NO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5"/>
          <p:cNvSpPr>
            <a:spLocks noGrp="1" noChangeArrowheads="1"/>
          </p:cNvSpPr>
          <p:nvPr>
            <p:ph type="title"/>
          </p:nvPr>
        </p:nvSpPr>
        <p:spPr>
          <a:xfrm>
            <a:off x="685800" y="30163"/>
            <a:ext cx="7772400" cy="1312862"/>
          </a:xfrm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dirty="0" err="1" smtClean="0"/>
              <a:t>Samarbeid</a:t>
            </a:r>
            <a:r>
              <a:rPr lang="en-GB" sz="3600" dirty="0" smtClean="0"/>
              <a:t> med </a:t>
            </a:r>
            <a:r>
              <a:rPr lang="en-GB" sz="3600" dirty="0" err="1" smtClean="0"/>
              <a:t>hjemmet</a:t>
            </a:r>
            <a:endParaRPr lang="en-GB" sz="3600" dirty="0" smtClean="0"/>
          </a:p>
        </p:txBody>
      </p:sp>
      <p:sp>
        <p:nvSpPr>
          <p:cNvPr id="2051" name="Rectangle 1026"/>
          <p:cNvSpPr>
            <a:spLocks noGrp="1" noChangeArrowheads="1"/>
          </p:cNvSpPr>
          <p:nvPr>
            <p:ph type="subTitle" idx="4294967295"/>
          </p:nvPr>
        </p:nvSpPr>
        <p:spPr>
          <a:xfrm>
            <a:off x="611560" y="2060848"/>
            <a:ext cx="7924800" cy="5913437"/>
          </a:xfrm>
        </p:spPr>
        <p:txBody>
          <a:bodyPr/>
          <a:lstStyle/>
          <a:p>
            <a:pPr marL="457200" lvl="1" indent="0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§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endParaRPr lang="en-GB" sz="2000" dirty="0" smtClean="0"/>
          </a:p>
          <a:p>
            <a:pPr marL="457200" lvl="1" indent="0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§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en-GB" sz="2400" dirty="0" smtClean="0"/>
              <a:t> </a:t>
            </a:r>
            <a:r>
              <a:rPr lang="en-GB" sz="2400" dirty="0" err="1" smtClean="0"/>
              <a:t>foresatte</a:t>
            </a:r>
            <a:r>
              <a:rPr lang="en-GB" sz="2400" dirty="0" smtClean="0"/>
              <a:t> – </a:t>
            </a:r>
            <a:r>
              <a:rPr lang="en-GB" sz="2400" dirty="0" err="1" smtClean="0"/>
              <a:t>lærer</a:t>
            </a:r>
            <a:r>
              <a:rPr lang="en-GB" sz="2400" dirty="0" smtClean="0"/>
              <a:t> – </a:t>
            </a:r>
            <a:r>
              <a:rPr lang="en-GB" sz="2400" dirty="0" err="1" smtClean="0"/>
              <a:t>skoleledelse</a:t>
            </a:r>
            <a:endParaRPr lang="en-GB" sz="2400" dirty="0" smtClean="0"/>
          </a:p>
          <a:p>
            <a:pPr marL="457200" lvl="1" indent="0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§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en-GB" sz="2400" dirty="0" smtClean="0"/>
              <a:t> god </a:t>
            </a:r>
            <a:r>
              <a:rPr lang="en-GB" sz="2400" dirty="0" err="1" smtClean="0"/>
              <a:t>kommunikasjon</a:t>
            </a:r>
            <a:r>
              <a:rPr lang="en-GB" sz="2400" dirty="0" smtClean="0"/>
              <a:t> – </a:t>
            </a:r>
            <a:r>
              <a:rPr lang="en-GB" sz="2400" dirty="0" err="1" smtClean="0"/>
              <a:t>samarbeid</a:t>
            </a:r>
            <a:r>
              <a:rPr lang="en-GB" sz="2400" dirty="0" smtClean="0"/>
              <a:t> - ta </a:t>
            </a:r>
            <a:r>
              <a:rPr lang="en-GB" sz="2400" dirty="0" err="1" smtClean="0"/>
              <a:t>kontakt</a:t>
            </a:r>
            <a:endParaRPr lang="en-GB" sz="2400" dirty="0" smtClean="0"/>
          </a:p>
          <a:p>
            <a:pPr marL="457200" lvl="1" indent="0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§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en-GB" sz="2400" dirty="0" smtClean="0"/>
              <a:t> </a:t>
            </a:r>
            <a:r>
              <a:rPr lang="en-GB" sz="2400" dirty="0" err="1" smtClean="0"/>
              <a:t>vær</a:t>
            </a:r>
            <a:r>
              <a:rPr lang="en-GB" sz="2400" dirty="0" smtClean="0"/>
              <a:t> </a:t>
            </a:r>
            <a:r>
              <a:rPr lang="en-GB" sz="2400" dirty="0" err="1" smtClean="0"/>
              <a:t>interessert</a:t>
            </a:r>
            <a:r>
              <a:rPr lang="en-GB" sz="2400" dirty="0" smtClean="0"/>
              <a:t>, </a:t>
            </a:r>
            <a:r>
              <a:rPr lang="en-GB" sz="2400" dirty="0" err="1" smtClean="0"/>
              <a:t>følg</a:t>
            </a:r>
            <a:r>
              <a:rPr lang="en-GB" sz="2400" dirty="0" smtClean="0"/>
              <a:t> </a:t>
            </a:r>
            <a:r>
              <a:rPr lang="en-GB" sz="2400" dirty="0" err="1" smtClean="0"/>
              <a:t>opp</a:t>
            </a:r>
            <a:r>
              <a:rPr lang="en-GB" sz="2400" dirty="0" smtClean="0"/>
              <a:t> </a:t>
            </a:r>
            <a:r>
              <a:rPr lang="en-GB" sz="2400" dirty="0" err="1" smtClean="0"/>
              <a:t>skolearbeid</a:t>
            </a:r>
            <a:endParaRPr lang="en-GB" sz="2400" dirty="0"/>
          </a:p>
          <a:p>
            <a:pPr marL="457200" lvl="1" indent="0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§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en-GB" sz="2400" dirty="0" smtClean="0"/>
              <a:t> </a:t>
            </a:r>
            <a:r>
              <a:rPr lang="en-GB" sz="2400" dirty="0" err="1" smtClean="0"/>
              <a:t>elevenes</a:t>
            </a:r>
            <a:r>
              <a:rPr lang="en-GB" sz="2400" dirty="0" smtClean="0"/>
              <a:t> </a:t>
            </a:r>
            <a:r>
              <a:rPr lang="en-GB" sz="2400" dirty="0" err="1" smtClean="0"/>
              <a:t>trivsel</a:t>
            </a:r>
            <a:r>
              <a:rPr lang="en-GB" sz="2400" dirty="0" smtClean="0"/>
              <a:t>, </a:t>
            </a:r>
            <a:r>
              <a:rPr lang="en-GB" sz="2400" dirty="0" err="1" smtClean="0"/>
              <a:t>faglige</a:t>
            </a:r>
            <a:r>
              <a:rPr lang="en-GB" sz="2400" dirty="0" smtClean="0"/>
              <a:t> </a:t>
            </a:r>
            <a:r>
              <a:rPr lang="en-GB" sz="2400" dirty="0" err="1" smtClean="0"/>
              <a:t>og</a:t>
            </a:r>
            <a:r>
              <a:rPr lang="en-GB" sz="2400" dirty="0" smtClean="0"/>
              <a:t> </a:t>
            </a:r>
            <a:r>
              <a:rPr lang="en-GB" sz="2400" dirty="0" err="1" smtClean="0"/>
              <a:t>sosiale</a:t>
            </a:r>
            <a:r>
              <a:rPr lang="en-GB" sz="2400" dirty="0" smtClean="0"/>
              <a:t> </a:t>
            </a:r>
            <a:r>
              <a:rPr lang="en-GB" sz="2400" dirty="0" err="1" smtClean="0"/>
              <a:t>utvikling</a:t>
            </a:r>
            <a:r>
              <a:rPr lang="en-GB" sz="2400" dirty="0" smtClean="0"/>
              <a:t> </a:t>
            </a:r>
          </a:p>
          <a:p>
            <a:pPr marL="457200" lvl="1" indent="0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§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en-GB" sz="2400" dirty="0" smtClean="0"/>
              <a:t> </a:t>
            </a:r>
            <a:r>
              <a:rPr lang="en-GB" sz="2400" dirty="0" err="1" smtClean="0"/>
              <a:t>informasjon</a:t>
            </a:r>
            <a:r>
              <a:rPr lang="en-GB" sz="2400" dirty="0" smtClean="0"/>
              <a:t> om </a:t>
            </a:r>
            <a:r>
              <a:rPr lang="en-GB" sz="2400" dirty="0" err="1" smtClean="0"/>
              <a:t>målene</a:t>
            </a:r>
            <a:r>
              <a:rPr lang="en-GB" sz="2400" dirty="0" smtClean="0"/>
              <a:t> for </a:t>
            </a:r>
            <a:r>
              <a:rPr lang="en-GB" sz="2400" dirty="0" err="1" smtClean="0"/>
              <a:t>opplæringen</a:t>
            </a:r>
            <a:r>
              <a:rPr lang="en-GB" sz="2400" dirty="0" smtClean="0"/>
              <a:t>       </a:t>
            </a:r>
          </a:p>
          <a:p>
            <a:pPr marL="457200" lvl="1" indent="0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§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nb-NO" sz="2400" dirty="0" smtClean="0"/>
              <a:t> leksehjelp hjemme er viktig på 1. trinn</a:t>
            </a:r>
            <a:endParaRPr lang="nb-NO" sz="2400" dirty="0"/>
          </a:p>
          <a:p>
            <a:pPr marL="457200" lvl="1" indent="0">
              <a:lnSpc>
                <a:spcPct val="100000"/>
              </a:lnSpc>
              <a:spcBef>
                <a:spcPts val="500"/>
              </a:spcBef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en-GB" sz="2400" dirty="0" smtClean="0"/>
              <a:t>           	</a:t>
            </a:r>
          </a:p>
          <a:p>
            <a:pPr marL="457200" lvl="1" indent="0" algn="ctr">
              <a:lnSpc>
                <a:spcPct val="100000"/>
              </a:lnSpc>
              <a:spcBef>
                <a:spcPts val="500"/>
              </a:spcBef>
              <a:buFont typeface="Times New Roman" pitchFamily="18" charset="0"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endParaRPr lang="en-GB" sz="2000" dirty="0" smtClean="0"/>
          </a:p>
          <a:p>
            <a:pPr marL="457200" lvl="1" indent="0" algn="ctr">
              <a:lnSpc>
                <a:spcPct val="100000"/>
              </a:lnSpc>
              <a:spcBef>
                <a:spcPts val="800"/>
              </a:spcBef>
              <a:buFont typeface="Times New Roman" pitchFamily="18" charset="0"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en-GB" sz="3200" dirty="0" smtClean="0"/>
              <a:t> </a:t>
            </a:r>
          </a:p>
          <a:p>
            <a:pPr marL="457200" lvl="1" indent="0" algn="ctr">
              <a:lnSpc>
                <a:spcPct val="100000"/>
              </a:lnSpc>
              <a:spcBef>
                <a:spcPts val="800"/>
              </a:spcBef>
              <a:buFont typeface="Times New Roman" pitchFamily="18" charset="0"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endParaRPr lang="en-GB" sz="32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404664"/>
            <a:ext cx="7769225" cy="1021234"/>
          </a:xfrm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 dirty="0" err="1" smtClean="0"/>
              <a:t>Hva</a:t>
            </a:r>
            <a:r>
              <a:rPr lang="en-GB" sz="4000" dirty="0" smtClean="0"/>
              <a:t> </a:t>
            </a:r>
            <a:r>
              <a:rPr lang="en-GB" sz="4000" dirty="0" err="1" smtClean="0"/>
              <a:t>forventer</a:t>
            </a:r>
            <a:r>
              <a:rPr lang="en-GB" sz="4000" dirty="0" smtClean="0"/>
              <a:t> vi </a:t>
            </a:r>
            <a:r>
              <a:rPr lang="en-GB" sz="4000" dirty="0" err="1" smtClean="0"/>
              <a:t>av</a:t>
            </a:r>
            <a:r>
              <a:rPr lang="en-GB" sz="4000" dirty="0" smtClean="0"/>
              <a:t> </a:t>
            </a:r>
            <a:r>
              <a:rPr lang="en-GB" sz="4000" dirty="0" err="1" smtClean="0"/>
              <a:t>foresatte</a:t>
            </a:r>
            <a:r>
              <a:rPr lang="en-GB" sz="4000" dirty="0" smtClean="0"/>
              <a:t>?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sz="3200" dirty="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idx="1"/>
          </p:nvPr>
        </p:nvSpPr>
        <p:spPr>
          <a:xfrm>
            <a:off x="611560" y="1124744"/>
            <a:ext cx="7769225" cy="42338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700"/>
              </a:spcBef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en-GB" b="1" dirty="0" err="1" smtClean="0"/>
              <a:t>Klær</a:t>
            </a:r>
            <a:r>
              <a:rPr lang="en-GB" dirty="0" smtClean="0"/>
              <a:t>  	- </a:t>
            </a:r>
            <a:r>
              <a:rPr lang="en-GB" sz="2800" dirty="0" err="1" smtClean="0"/>
              <a:t>etter</a:t>
            </a:r>
            <a:r>
              <a:rPr lang="en-GB" sz="2800" dirty="0" smtClean="0"/>
              <a:t> </a:t>
            </a:r>
            <a:r>
              <a:rPr lang="en-GB" sz="2800" dirty="0" err="1" smtClean="0"/>
              <a:t>vær</a:t>
            </a:r>
            <a:endParaRPr lang="en-GB" sz="2800" dirty="0" smtClean="0"/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en-GB" b="1" dirty="0" smtClean="0"/>
              <a:t>Mat      	- </a:t>
            </a:r>
            <a:r>
              <a:rPr lang="en-GB" sz="2800" dirty="0" err="1" smtClean="0"/>
              <a:t>frokost</a:t>
            </a:r>
            <a:r>
              <a:rPr lang="en-GB" sz="2800" dirty="0" smtClean="0"/>
              <a:t> , </a:t>
            </a:r>
            <a:r>
              <a:rPr lang="en-GB" sz="2800" dirty="0" err="1" smtClean="0"/>
              <a:t>skolemat</a:t>
            </a:r>
            <a:r>
              <a:rPr lang="en-GB" sz="2800" dirty="0" smtClean="0"/>
              <a:t>, </a:t>
            </a:r>
            <a:r>
              <a:rPr lang="en-GB" sz="2800" dirty="0" err="1" smtClean="0"/>
              <a:t>melkeordning</a:t>
            </a:r>
            <a:endParaRPr lang="en-GB" sz="2800" dirty="0" smtClean="0"/>
          </a:p>
          <a:p>
            <a:pPr>
              <a:lnSpc>
                <a:spcPct val="100000"/>
              </a:lnSpc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en-GB" b="1" dirty="0" err="1" smtClean="0"/>
              <a:t>Venner</a:t>
            </a:r>
            <a:r>
              <a:rPr lang="en-GB" b="1" dirty="0" smtClean="0"/>
              <a:t>  : </a:t>
            </a:r>
            <a:r>
              <a:rPr lang="en-GB" sz="2400" dirty="0" err="1" smtClean="0"/>
              <a:t>Hjelp</a:t>
            </a:r>
            <a:r>
              <a:rPr lang="en-GB" sz="2400" dirty="0" smtClean="0"/>
              <a:t> </a:t>
            </a:r>
            <a:r>
              <a:rPr lang="en-GB" sz="2400" dirty="0" err="1" smtClean="0"/>
              <a:t>hverandre</a:t>
            </a:r>
            <a:r>
              <a:rPr lang="en-GB" sz="2400" dirty="0" smtClean="0"/>
              <a:t> </a:t>
            </a:r>
            <a:r>
              <a:rPr lang="en-GB" sz="2400" dirty="0" err="1" smtClean="0"/>
              <a:t>til</a:t>
            </a:r>
            <a:r>
              <a:rPr lang="en-GB" sz="2400" dirty="0" smtClean="0"/>
              <a:t> å </a:t>
            </a:r>
            <a:r>
              <a:rPr lang="en-GB" sz="2400" dirty="0" err="1" smtClean="0"/>
              <a:t>bygge</a:t>
            </a:r>
            <a:r>
              <a:rPr lang="en-GB" sz="2400" dirty="0" smtClean="0"/>
              <a:t> positive og </a:t>
            </a:r>
            <a:r>
              <a:rPr lang="en-GB" sz="2400" dirty="0" err="1" smtClean="0"/>
              <a:t>velfungerende</a:t>
            </a:r>
            <a:r>
              <a:rPr lang="en-GB" sz="2400" dirty="0" smtClean="0"/>
              <a:t> barn </a:t>
            </a:r>
            <a:r>
              <a:rPr lang="en-GB" sz="2400" dirty="0" err="1" smtClean="0"/>
              <a:t>ved</a:t>
            </a:r>
            <a:r>
              <a:rPr lang="en-GB" sz="2400" dirty="0" smtClean="0"/>
              <a:t> å 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en-GB" sz="2400" dirty="0" smtClean="0"/>
              <a:t>    - ha </a:t>
            </a:r>
            <a:r>
              <a:rPr lang="en-GB" sz="2400" dirty="0" err="1" smtClean="0"/>
              <a:t>åpne</a:t>
            </a:r>
            <a:r>
              <a:rPr lang="en-GB" sz="2400" dirty="0" smtClean="0"/>
              <a:t> </a:t>
            </a:r>
            <a:r>
              <a:rPr lang="en-GB" sz="2400" dirty="0" err="1" smtClean="0"/>
              <a:t>hjem</a:t>
            </a:r>
            <a:endParaRPr lang="en-GB" sz="2400" dirty="0" smtClean="0"/>
          </a:p>
          <a:p>
            <a:pPr>
              <a:lnSpc>
                <a:spcPct val="100000"/>
              </a:lnSpc>
              <a:spcBef>
                <a:spcPts val="600"/>
              </a:spcBef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en-GB" sz="2400" dirty="0" smtClean="0"/>
              <a:t>    - </a:t>
            </a:r>
            <a:r>
              <a:rPr lang="en-GB" sz="2400" dirty="0" err="1" smtClean="0"/>
              <a:t>møt</a:t>
            </a:r>
            <a:r>
              <a:rPr lang="en-GB" sz="2400" dirty="0" smtClean="0"/>
              <a:t> dine barns </a:t>
            </a:r>
            <a:r>
              <a:rPr lang="en-GB" sz="2400" dirty="0" err="1" smtClean="0"/>
              <a:t>venner</a:t>
            </a:r>
            <a:r>
              <a:rPr lang="en-GB" sz="2400" dirty="0" smtClean="0"/>
              <a:t>, </a:t>
            </a:r>
            <a:r>
              <a:rPr lang="en-GB" sz="2400" dirty="0" err="1" smtClean="0"/>
              <a:t>vær</a:t>
            </a:r>
            <a:r>
              <a:rPr lang="en-GB" sz="2400" dirty="0" smtClean="0"/>
              <a:t> en </a:t>
            </a:r>
            <a:r>
              <a:rPr lang="en-GB" sz="2400" dirty="0" err="1" smtClean="0"/>
              <a:t>voksen</a:t>
            </a:r>
            <a:r>
              <a:rPr lang="en-GB" sz="2400" dirty="0" smtClean="0"/>
              <a:t> </a:t>
            </a:r>
            <a:r>
              <a:rPr lang="en-GB" sz="2400" dirty="0" err="1" smtClean="0"/>
              <a:t>som</a:t>
            </a:r>
            <a:r>
              <a:rPr lang="en-GB" sz="2400" dirty="0" smtClean="0"/>
              <a:t> </a:t>
            </a:r>
            <a:r>
              <a:rPr lang="en-GB" sz="2400" dirty="0" err="1" smtClean="0"/>
              <a:t>bryr</a:t>
            </a:r>
            <a:r>
              <a:rPr lang="en-GB" sz="2400" dirty="0" smtClean="0"/>
              <a:t> </a:t>
            </a:r>
            <a:r>
              <a:rPr lang="en-GB" sz="2400" dirty="0" err="1" smtClean="0"/>
              <a:t>seg</a:t>
            </a:r>
            <a:endParaRPr lang="en-GB" sz="2400" dirty="0" smtClean="0"/>
          </a:p>
          <a:p>
            <a:pPr>
              <a:lnSpc>
                <a:spcPct val="100000"/>
              </a:lnSpc>
              <a:spcBef>
                <a:spcPts val="600"/>
              </a:spcBef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en-GB" sz="2400" dirty="0" smtClean="0"/>
              <a:t>    - </a:t>
            </a:r>
            <a:r>
              <a:rPr lang="en-GB" sz="2400" dirty="0" err="1" smtClean="0"/>
              <a:t>bli</a:t>
            </a:r>
            <a:r>
              <a:rPr lang="en-GB" sz="2400" dirty="0" smtClean="0"/>
              <a:t> </a:t>
            </a:r>
            <a:r>
              <a:rPr lang="en-GB" sz="2400" dirty="0" err="1" smtClean="0"/>
              <a:t>kjent</a:t>
            </a:r>
            <a:r>
              <a:rPr lang="en-GB" sz="2400" dirty="0" smtClean="0"/>
              <a:t> med </a:t>
            </a:r>
            <a:r>
              <a:rPr lang="en-GB" sz="2400" dirty="0" err="1" smtClean="0"/>
              <a:t>foreldrene</a:t>
            </a:r>
            <a:r>
              <a:rPr lang="en-GB" sz="2400" dirty="0" smtClean="0"/>
              <a:t> </a:t>
            </a:r>
            <a:r>
              <a:rPr lang="en-GB" sz="2400" dirty="0" err="1" smtClean="0"/>
              <a:t>til</a:t>
            </a:r>
            <a:r>
              <a:rPr lang="en-GB" sz="2400" dirty="0" smtClean="0"/>
              <a:t> </a:t>
            </a:r>
            <a:r>
              <a:rPr lang="en-GB" sz="2400" dirty="0" err="1" smtClean="0"/>
              <a:t>barnas</a:t>
            </a:r>
            <a:r>
              <a:rPr lang="en-GB" sz="2400" dirty="0" smtClean="0"/>
              <a:t> </a:t>
            </a:r>
            <a:r>
              <a:rPr lang="en-GB" sz="2400" dirty="0" err="1" smtClean="0"/>
              <a:t>venner</a:t>
            </a:r>
            <a:endParaRPr lang="en-GB" sz="2400" dirty="0" smtClean="0"/>
          </a:p>
          <a:p>
            <a:pPr>
              <a:lnSpc>
                <a:spcPct val="100000"/>
              </a:lnSpc>
              <a:spcBef>
                <a:spcPts val="600"/>
              </a:spcBef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en-GB" sz="2400" dirty="0" smtClean="0"/>
              <a:t>    - </a:t>
            </a:r>
            <a:r>
              <a:rPr lang="en-GB" sz="2400" dirty="0" err="1" smtClean="0"/>
              <a:t>avtal</a:t>
            </a:r>
            <a:r>
              <a:rPr lang="en-GB" sz="2400" dirty="0" smtClean="0"/>
              <a:t> </a:t>
            </a:r>
            <a:r>
              <a:rPr lang="en-GB" sz="2400" dirty="0" err="1" smtClean="0"/>
              <a:t>grenser</a:t>
            </a:r>
            <a:r>
              <a:rPr lang="en-GB" sz="2400" dirty="0" smtClean="0"/>
              <a:t>/</a:t>
            </a:r>
            <a:r>
              <a:rPr lang="en-GB" sz="2400" dirty="0" err="1" smtClean="0"/>
              <a:t>regler</a:t>
            </a:r>
            <a:endParaRPr lang="en-GB" sz="2400" dirty="0" smtClean="0"/>
          </a:p>
          <a:p>
            <a:pPr>
              <a:lnSpc>
                <a:spcPct val="100000"/>
              </a:lnSpc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en-GB" b="1" dirty="0" err="1" smtClean="0"/>
              <a:t>Foreldre</a:t>
            </a:r>
            <a:r>
              <a:rPr lang="en-GB" b="1" dirty="0" smtClean="0"/>
              <a:t> </a:t>
            </a:r>
            <a:r>
              <a:rPr lang="en-GB" b="1" dirty="0" err="1" smtClean="0"/>
              <a:t>er</a:t>
            </a:r>
            <a:r>
              <a:rPr lang="en-GB" b="1" dirty="0" smtClean="0"/>
              <a:t> </a:t>
            </a:r>
            <a:r>
              <a:rPr lang="en-GB" b="1" dirty="0" err="1" smtClean="0"/>
              <a:t>barnets</a:t>
            </a:r>
            <a:r>
              <a:rPr lang="en-GB" b="1" dirty="0" smtClean="0"/>
              <a:t> </a:t>
            </a:r>
            <a:r>
              <a:rPr lang="en-GB" b="1" dirty="0" err="1" smtClean="0"/>
              <a:t>viktigste</a:t>
            </a:r>
            <a:r>
              <a:rPr lang="en-GB" b="1" dirty="0" smtClean="0"/>
              <a:t> </a:t>
            </a:r>
            <a:r>
              <a:rPr lang="en-GB" b="1" dirty="0" err="1" smtClean="0"/>
              <a:t>ressurs</a:t>
            </a:r>
            <a:r>
              <a:rPr lang="en-GB" b="1" dirty="0" smtClean="0"/>
              <a:t>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err="1" smtClean="0"/>
              <a:t>Oppfølging</a:t>
            </a:r>
            <a:r>
              <a:rPr lang="en-GB" dirty="0" smtClean="0"/>
              <a:t> - </a:t>
            </a:r>
            <a:r>
              <a:rPr lang="en-GB" dirty="0" err="1" smtClean="0"/>
              <a:t>veiledning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400" dirty="0" err="1" smtClean="0"/>
              <a:t>Hva</a:t>
            </a:r>
            <a:r>
              <a:rPr lang="en-GB" sz="2400" dirty="0" smtClean="0"/>
              <a:t> </a:t>
            </a:r>
            <a:r>
              <a:rPr lang="en-GB" sz="2400" dirty="0" err="1" smtClean="0"/>
              <a:t>kan</a:t>
            </a:r>
            <a:r>
              <a:rPr lang="en-GB" sz="2400" dirty="0" smtClean="0"/>
              <a:t> </a:t>
            </a:r>
            <a:r>
              <a:rPr lang="en-GB" sz="2400" dirty="0" err="1" smtClean="0"/>
              <a:t>dere</a:t>
            </a:r>
            <a:r>
              <a:rPr lang="en-GB" sz="2400" dirty="0" smtClean="0"/>
              <a:t> </a:t>
            </a:r>
            <a:r>
              <a:rPr lang="en-GB" sz="2400" dirty="0" err="1" smtClean="0"/>
              <a:t>gjøre</a:t>
            </a:r>
            <a:r>
              <a:rPr lang="en-GB" sz="2400" dirty="0" smtClean="0"/>
              <a:t>?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5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Vær</a:t>
            </a:r>
            <a:r>
              <a:rPr lang="en-GB" sz="2800" dirty="0" smtClean="0"/>
              <a:t> </a:t>
            </a:r>
            <a:r>
              <a:rPr lang="en-GB" sz="2800" dirty="0" err="1" smtClean="0"/>
              <a:t>interessert</a:t>
            </a:r>
            <a:r>
              <a:rPr lang="en-GB" sz="2800" dirty="0" smtClean="0"/>
              <a:t> </a:t>
            </a:r>
            <a:r>
              <a:rPr lang="en-GB" sz="2800" dirty="0" err="1" smtClean="0"/>
              <a:t>i</a:t>
            </a:r>
            <a:r>
              <a:rPr lang="en-GB" sz="2800" dirty="0" smtClean="0"/>
              <a:t> </a:t>
            </a:r>
            <a:r>
              <a:rPr lang="en-GB" sz="2800" dirty="0" err="1" smtClean="0"/>
              <a:t>skolen</a:t>
            </a:r>
            <a:r>
              <a:rPr lang="en-GB" sz="2800" dirty="0" smtClean="0"/>
              <a:t> - </a:t>
            </a:r>
            <a:r>
              <a:rPr lang="en-GB" sz="2800" dirty="0" err="1" smtClean="0"/>
              <a:t>ukeplan</a:t>
            </a:r>
            <a:r>
              <a:rPr lang="en-GB" sz="2800" dirty="0" smtClean="0"/>
              <a:t>, </a:t>
            </a:r>
            <a:r>
              <a:rPr lang="en-GB" sz="2800" dirty="0" err="1" smtClean="0"/>
              <a:t>hjemmeside</a:t>
            </a:r>
            <a:endParaRPr lang="en-GB" sz="2800" dirty="0" smtClean="0"/>
          </a:p>
          <a:p>
            <a:pPr>
              <a:lnSpc>
                <a:spcPct val="100000"/>
              </a:lnSpc>
              <a:spcBef>
                <a:spcPts val="5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/>
              <a:t>se </a:t>
            </a:r>
            <a:r>
              <a:rPr lang="en-GB" sz="2800" dirty="0" err="1" smtClean="0"/>
              <a:t>på</a:t>
            </a:r>
            <a:r>
              <a:rPr lang="en-GB" sz="2800" dirty="0" smtClean="0"/>
              <a:t> elevens </a:t>
            </a:r>
            <a:r>
              <a:rPr lang="en-GB" sz="2800" dirty="0" err="1" smtClean="0"/>
              <a:t>arbeid</a:t>
            </a:r>
            <a:r>
              <a:rPr lang="en-GB" sz="2800" dirty="0" smtClean="0"/>
              <a:t>, </a:t>
            </a:r>
            <a:r>
              <a:rPr lang="en-GB" sz="2800" dirty="0" err="1" smtClean="0"/>
              <a:t>spør</a:t>
            </a:r>
            <a:r>
              <a:rPr lang="en-GB" sz="2800" dirty="0" smtClean="0"/>
              <a:t> </a:t>
            </a:r>
          </a:p>
          <a:p>
            <a:pPr>
              <a:lnSpc>
                <a:spcPct val="100000"/>
              </a:lnSpc>
              <a:spcBef>
                <a:spcPts val="5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/>
              <a:t>se </a:t>
            </a:r>
            <a:r>
              <a:rPr lang="en-GB" sz="2800" dirty="0" err="1" smtClean="0"/>
              <a:t>etter</a:t>
            </a:r>
            <a:r>
              <a:rPr lang="en-GB" sz="2800" dirty="0" smtClean="0"/>
              <a:t> </a:t>
            </a:r>
            <a:r>
              <a:rPr lang="en-GB" sz="2800" dirty="0" err="1" smtClean="0"/>
              <a:t>framgang</a:t>
            </a:r>
            <a:r>
              <a:rPr lang="en-GB" sz="2800" dirty="0" smtClean="0"/>
              <a:t> </a:t>
            </a:r>
            <a:r>
              <a:rPr lang="en-GB" sz="2800" dirty="0" err="1" smtClean="0"/>
              <a:t>og</a:t>
            </a:r>
            <a:r>
              <a:rPr lang="en-GB" sz="2800" dirty="0" smtClean="0"/>
              <a:t> </a:t>
            </a:r>
            <a:r>
              <a:rPr lang="en-GB" sz="2800" dirty="0" err="1" smtClean="0"/>
              <a:t>ros</a:t>
            </a:r>
            <a:r>
              <a:rPr lang="en-GB" sz="2800" dirty="0" smtClean="0"/>
              <a:t> den</a:t>
            </a:r>
          </a:p>
          <a:p>
            <a:pPr>
              <a:lnSpc>
                <a:spcPct val="100000"/>
              </a:lnSpc>
              <a:spcBef>
                <a:spcPts val="5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/>
              <a:t>les for </a:t>
            </a:r>
            <a:r>
              <a:rPr lang="en-GB" sz="2800" dirty="0" err="1" smtClean="0"/>
              <a:t>barnet</a:t>
            </a:r>
            <a:r>
              <a:rPr lang="en-GB" sz="2800" dirty="0" smtClean="0"/>
              <a:t> ha </a:t>
            </a:r>
            <a:r>
              <a:rPr lang="en-GB" sz="2800" dirty="0" err="1" smtClean="0"/>
              <a:t>bøker</a:t>
            </a:r>
            <a:r>
              <a:rPr lang="en-GB" sz="2800" dirty="0" smtClean="0"/>
              <a:t> </a:t>
            </a:r>
            <a:r>
              <a:rPr lang="en-GB" sz="2800" dirty="0" err="1" smtClean="0"/>
              <a:t>tilgjengelig</a:t>
            </a:r>
            <a:endParaRPr lang="en-GB" sz="2800" dirty="0" smtClean="0"/>
          </a:p>
          <a:p>
            <a:pPr>
              <a:lnSpc>
                <a:spcPct val="100000"/>
              </a:lnSpc>
              <a:spcBef>
                <a:spcPts val="5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vis</a:t>
            </a:r>
            <a:r>
              <a:rPr lang="en-GB" sz="2800" dirty="0" smtClean="0"/>
              <a:t> at du </a:t>
            </a:r>
            <a:r>
              <a:rPr lang="en-GB" sz="2800" dirty="0" err="1" smtClean="0"/>
              <a:t>leser</a:t>
            </a:r>
            <a:r>
              <a:rPr lang="en-GB" sz="2800" dirty="0" smtClean="0"/>
              <a:t> </a:t>
            </a:r>
            <a:r>
              <a:rPr lang="en-GB" sz="2800" dirty="0" err="1" smtClean="0"/>
              <a:t>selv</a:t>
            </a:r>
            <a:endParaRPr lang="en-GB" sz="2800" dirty="0" smtClean="0"/>
          </a:p>
          <a:p>
            <a:pPr>
              <a:lnSpc>
                <a:spcPct val="100000"/>
              </a:lnSpc>
              <a:spcBef>
                <a:spcPts val="5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lær</a:t>
            </a:r>
            <a:r>
              <a:rPr lang="en-GB" sz="2800" dirty="0" smtClean="0"/>
              <a:t> </a:t>
            </a:r>
            <a:r>
              <a:rPr lang="en-GB" sz="2800" dirty="0" err="1" smtClean="0"/>
              <a:t>barnet</a:t>
            </a:r>
            <a:r>
              <a:rPr lang="en-GB" sz="2800" dirty="0" smtClean="0"/>
              <a:t> å </a:t>
            </a:r>
            <a:r>
              <a:rPr lang="en-GB" sz="2800" dirty="0" err="1" smtClean="0"/>
              <a:t>være</a:t>
            </a:r>
            <a:r>
              <a:rPr lang="en-GB" sz="2800" dirty="0" smtClean="0"/>
              <a:t> </a:t>
            </a:r>
            <a:r>
              <a:rPr lang="en-GB" sz="2800" dirty="0" err="1" smtClean="0"/>
              <a:t>kritisk</a:t>
            </a:r>
            <a:endParaRPr lang="en-GB" sz="2800" dirty="0" smtClean="0"/>
          </a:p>
          <a:p>
            <a:pPr>
              <a:lnSpc>
                <a:spcPct val="100000"/>
              </a:lnSpc>
              <a:spcBef>
                <a:spcPts val="5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omtal</a:t>
            </a:r>
            <a:r>
              <a:rPr lang="en-GB" sz="2800" dirty="0" smtClean="0"/>
              <a:t> </a:t>
            </a:r>
            <a:r>
              <a:rPr lang="en-GB" sz="2800" dirty="0" err="1" smtClean="0"/>
              <a:t>skolen</a:t>
            </a:r>
            <a:r>
              <a:rPr lang="en-GB" sz="2800" dirty="0" smtClean="0"/>
              <a:t> </a:t>
            </a:r>
            <a:r>
              <a:rPr lang="en-GB" sz="2800" dirty="0" err="1" smtClean="0"/>
              <a:t>og</a:t>
            </a:r>
            <a:r>
              <a:rPr lang="en-GB" sz="2800" dirty="0" smtClean="0"/>
              <a:t> </a:t>
            </a:r>
            <a:r>
              <a:rPr lang="en-GB" sz="2800" dirty="0" err="1" smtClean="0"/>
              <a:t>lesing</a:t>
            </a:r>
            <a:r>
              <a:rPr lang="en-GB" sz="2800" dirty="0" smtClean="0"/>
              <a:t> </a:t>
            </a:r>
            <a:r>
              <a:rPr lang="en-GB" sz="2800" dirty="0" err="1" smtClean="0"/>
              <a:t>positivt</a:t>
            </a:r>
            <a:endParaRPr lang="en-GB" sz="2800" dirty="0" smtClean="0"/>
          </a:p>
          <a:p>
            <a:pPr>
              <a:lnSpc>
                <a:spcPct val="100000"/>
              </a:lnSpc>
              <a:spcBef>
                <a:spcPts val="5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ta</a:t>
            </a:r>
            <a:r>
              <a:rPr lang="en-GB" sz="2800" dirty="0" smtClean="0"/>
              <a:t> </a:t>
            </a:r>
            <a:r>
              <a:rPr lang="en-GB" sz="2800" dirty="0" err="1" smtClean="0"/>
              <a:t>opp</a:t>
            </a:r>
            <a:r>
              <a:rPr lang="en-GB" sz="2800" dirty="0" smtClean="0"/>
              <a:t> ting </a:t>
            </a:r>
            <a:r>
              <a:rPr lang="en-GB" sz="2800" dirty="0" err="1" smtClean="0"/>
              <a:t>direkte</a:t>
            </a:r>
            <a:r>
              <a:rPr lang="en-GB" sz="2800" dirty="0" smtClean="0"/>
              <a:t> med </a:t>
            </a:r>
            <a:r>
              <a:rPr lang="en-GB" sz="2800" dirty="0" err="1" smtClean="0"/>
              <a:t>lærer</a:t>
            </a:r>
            <a:endParaRPr lang="en-GB" sz="2800" dirty="0" smtClean="0"/>
          </a:p>
          <a:p>
            <a:pPr>
              <a:lnSpc>
                <a:spcPct val="100000"/>
              </a:lnSpc>
              <a:spcBef>
                <a:spcPts val="5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møt</a:t>
            </a:r>
            <a:r>
              <a:rPr lang="en-GB" sz="2800" dirty="0" smtClean="0"/>
              <a:t> </a:t>
            </a:r>
            <a:r>
              <a:rPr lang="en-GB" sz="2800" dirty="0" err="1" smtClean="0"/>
              <a:t>opp</a:t>
            </a:r>
            <a:r>
              <a:rPr lang="en-GB" sz="2800" dirty="0" smtClean="0"/>
              <a:t> </a:t>
            </a:r>
            <a:r>
              <a:rPr lang="en-GB" sz="2800" dirty="0" err="1" smtClean="0"/>
              <a:t>på</a:t>
            </a:r>
            <a:r>
              <a:rPr lang="en-GB" sz="2800" dirty="0" smtClean="0"/>
              <a:t> </a:t>
            </a:r>
            <a:r>
              <a:rPr lang="en-GB" sz="2800" dirty="0" err="1" smtClean="0"/>
              <a:t>foreldremøter</a:t>
            </a:r>
            <a:r>
              <a:rPr lang="en-GB" sz="2800" dirty="0" smtClean="0"/>
              <a:t> </a:t>
            </a:r>
            <a:r>
              <a:rPr lang="en-GB" sz="2800" dirty="0" err="1" smtClean="0"/>
              <a:t>og</a:t>
            </a:r>
            <a:r>
              <a:rPr lang="en-GB" sz="2800" dirty="0" smtClean="0"/>
              <a:t> </a:t>
            </a:r>
            <a:r>
              <a:rPr lang="en-GB" sz="2800" dirty="0" err="1" smtClean="0"/>
              <a:t>konferanser</a:t>
            </a:r>
            <a:endParaRPr lang="en-GB" sz="2800" dirty="0" smtClean="0"/>
          </a:p>
          <a:p>
            <a:pPr>
              <a:lnSpc>
                <a:spcPct val="100000"/>
              </a:lnSpc>
              <a:spcBef>
                <a:spcPts val="5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dirty="0" smtClean="0"/>
              <a:t>Vis </a:t>
            </a:r>
            <a:r>
              <a:rPr lang="en-GB" sz="2800" b="1" dirty="0" err="1" smtClean="0"/>
              <a:t>ditt</a:t>
            </a:r>
            <a:r>
              <a:rPr lang="en-GB" sz="2800" b="1" dirty="0" smtClean="0"/>
              <a:t> barn at </a:t>
            </a:r>
            <a:r>
              <a:rPr lang="en-GB" sz="2800" b="1" dirty="0" err="1" smtClean="0"/>
              <a:t>skolen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er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viktig</a:t>
            </a:r>
            <a:r>
              <a:rPr lang="en-GB" sz="2800" b="1" dirty="0" smtClean="0"/>
              <a:t> for deg!</a:t>
            </a:r>
            <a:endParaRPr lang="en-GB" sz="2000" b="1" dirty="0" smtClean="0"/>
          </a:p>
          <a:p>
            <a:pPr>
              <a:lnSpc>
                <a:spcPct val="100000"/>
              </a:lnSpc>
              <a:spcBef>
                <a:spcPts val="500"/>
              </a:spcBef>
              <a:buFont typeface="Times New Roman" pitchFamily="18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000" b="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 dirty="0" smtClean="0"/>
              <a:t>Språk og ordforråd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dirty="0" smtClean="0"/>
              <a:t>Snakk </a:t>
            </a:r>
            <a:r>
              <a:rPr lang="nb-NO" dirty="0"/>
              <a:t>med elevene </a:t>
            </a:r>
            <a:endParaRPr lang="nb-NO" dirty="0" smtClean="0"/>
          </a:p>
          <a:p>
            <a:pPr lvl="0"/>
            <a:r>
              <a:rPr lang="nb-NO" dirty="0" smtClean="0"/>
              <a:t>Forklar </a:t>
            </a:r>
            <a:r>
              <a:rPr lang="nb-NO" dirty="0"/>
              <a:t>hva ord betyr, be dem spørre når de ikke </a:t>
            </a:r>
            <a:r>
              <a:rPr lang="nb-NO" dirty="0" smtClean="0"/>
              <a:t>forstår</a:t>
            </a:r>
          </a:p>
          <a:p>
            <a:pPr lvl="0"/>
            <a:r>
              <a:rPr lang="nb-NO" dirty="0" smtClean="0"/>
              <a:t>Godt </a:t>
            </a:r>
            <a:r>
              <a:rPr lang="nb-NO" dirty="0"/>
              <a:t>ordforråd er avgjørende for god leseforståelse. </a:t>
            </a:r>
          </a:p>
        </p:txBody>
      </p:sp>
    </p:spTree>
    <p:extLst>
      <p:ext uri="{BB962C8B-B14F-4D97-AF65-F5344CB8AC3E}">
        <p14:creationId xmlns:p14="http://schemas.microsoft.com/office/powerpoint/2010/main" val="30743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Språk og ordforråd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Bruk hverdagssituasjoner </a:t>
            </a:r>
          </a:p>
          <a:p>
            <a:pPr lvl="1"/>
            <a:r>
              <a:rPr lang="nb-NO" dirty="0" smtClean="0"/>
              <a:t>Forståelse av preposisjoner er vanskelig for mange</a:t>
            </a:r>
          </a:p>
          <a:p>
            <a:pPr lvl="1"/>
            <a:r>
              <a:rPr lang="nb-NO" dirty="0" smtClean="0"/>
              <a:t>Ord med dobbel betydning: bønner, horn, dyr</a:t>
            </a:r>
          </a:p>
          <a:p>
            <a:pPr lvl="1"/>
            <a:r>
              <a:rPr lang="nb-NO" dirty="0" smtClean="0"/>
              <a:t>Sjekk om de kan navn på pålegg, klær, grønnsaker, bær, frukt </a:t>
            </a:r>
            <a:r>
              <a:rPr lang="nb-NO" dirty="0" err="1" smtClean="0"/>
              <a:t>osv</a:t>
            </a:r>
            <a:endParaRPr lang="nb-NO" dirty="0" smtClean="0"/>
          </a:p>
          <a:p>
            <a:pPr lvl="1"/>
            <a:r>
              <a:rPr lang="nb-NO" dirty="0" smtClean="0"/>
              <a:t>Over/underbegrep: eple og appelsin er frukt </a:t>
            </a:r>
          </a:p>
          <a:p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5636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 dirty="0" smtClean="0"/>
              <a:t>Hvorfor </a:t>
            </a:r>
            <a:r>
              <a:rPr lang="nb-NO" b="1" dirty="0"/>
              <a:t>bør vi lese for barn</a:t>
            </a:r>
            <a:r>
              <a:rPr lang="nb-NO" b="1" dirty="0" smtClean="0"/>
              <a:t>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dirty="0"/>
              <a:t>Les høyt for </a:t>
            </a:r>
            <a:r>
              <a:rPr lang="nb-NO" dirty="0" smtClean="0"/>
              <a:t>barnet både </a:t>
            </a:r>
            <a:r>
              <a:rPr lang="nb-NO" dirty="0"/>
              <a:t>nå og etter at de har lært å </a:t>
            </a:r>
            <a:r>
              <a:rPr lang="nb-NO" dirty="0" smtClean="0"/>
              <a:t>lese</a:t>
            </a:r>
          </a:p>
          <a:p>
            <a:pPr lvl="0"/>
            <a:r>
              <a:rPr lang="nb-NO" dirty="0" smtClean="0"/>
              <a:t>Vis </a:t>
            </a:r>
            <a:r>
              <a:rPr lang="nb-NO" dirty="0"/>
              <a:t>at dere </a:t>
            </a:r>
            <a:r>
              <a:rPr lang="nb-NO" dirty="0" smtClean="0"/>
              <a:t>også benytter </a:t>
            </a:r>
            <a:r>
              <a:rPr lang="nb-NO" dirty="0"/>
              <a:t>lesing i </a:t>
            </a:r>
            <a:r>
              <a:rPr lang="nb-NO" dirty="0" smtClean="0"/>
              <a:t>hverdagen</a:t>
            </a:r>
          </a:p>
          <a:p>
            <a:pPr lvl="0"/>
            <a:r>
              <a:rPr lang="nb-NO" dirty="0" smtClean="0"/>
              <a:t>Viktig </a:t>
            </a:r>
            <a:r>
              <a:rPr lang="nb-NO" dirty="0"/>
              <a:t>med god tilgang til bøker</a:t>
            </a:r>
          </a:p>
          <a:p>
            <a:pPr lvl="0"/>
            <a:r>
              <a:rPr lang="nb-NO" dirty="0" smtClean="0"/>
              <a:t>Oppmuntre </a:t>
            </a:r>
            <a:r>
              <a:rPr lang="nb-NO" dirty="0"/>
              <a:t>til lesing, fortell hvorfor dere koser dere med et blad, en god bok etc.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3853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Hva bør vi lese for barn?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Tekster som gjør at eleven får lyst til å lære å lese selv</a:t>
            </a:r>
          </a:p>
          <a:p>
            <a:pPr lvl="0"/>
            <a:r>
              <a:rPr lang="nb-NO" dirty="0"/>
              <a:t>Tekster som </a:t>
            </a:r>
            <a:r>
              <a:rPr lang="nb-NO" dirty="0" smtClean="0"/>
              <a:t>er interessante, som fenger</a:t>
            </a:r>
            <a:endParaRPr lang="nb-NO" dirty="0"/>
          </a:p>
          <a:p>
            <a:pPr lvl="0"/>
            <a:r>
              <a:rPr lang="nb-NO" dirty="0"/>
              <a:t>Tekster med et ordforråd litt over det barnet mestrer</a:t>
            </a:r>
          </a:p>
          <a:p>
            <a:pPr lvl="0"/>
            <a:r>
              <a:rPr lang="nb-NO" dirty="0"/>
              <a:t>Tekster der det </a:t>
            </a:r>
            <a:r>
              <a:rPr lang="nb-NO" dirty="0" smtClean="0"/>
              <a:t>er mulig å samtale om innholdet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106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 dirty="0" smtClean="0"/>
              <a:t>Ved leseinnlæring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dirty="0" smtClean="0"/>
              <a:t>Sjekk </a:t>
            </a:r>
            <a:r>
              <a:rPr lang="nb-NO" dirty="0"/>
              <a:t>at de forstår hva alle ord </a:t>
            </a:r>
            <a:r>
              <a:rPr lang="nb-NO" dirty="0" smtClean="0"/>
              <a:t>i leksa betyr</a:t>
            </a:r>
            <a:endParaRPr lang="nb-NO" dirty="0"/>
          </a:p>
          <a:p>
            <a:pPr lvl="0"/>
            <a:r>
              <a:rPr lang="nb-NO" dirty="0"/>
              <a:t>Bruker bokstavlyd, ikke bokstavnavn</a:t>
            </a:r>
          </a:p>
          <a:p>
            <a:pPr lvl="0"/>
            <a:r>
              <a:rPr lang="nb-NO" dirty="0" smtClean="0"/>
              <a:t>Etabler </a:t>
            </a:r>
            <a:r>
              <a:rPr lang="nb-NO" dirty="0"/>
              <a:t>gode </a:t>
            </a:r>
            <a:r>
              <a:rPr lang="nb-NO" dirty="0" smtClean="0"/>
              <a:t>vaner fra start</a:t>
            </a:r>
          </a:p>
          <a:p>
            <a:pPr lvl="1"/>
            <a:r>
              <a:rPr lang="nb-NO" dirty="0" smtClean="0"/>
              <a:t>Sett av en fast tid for lekser</a:t>
            </a:r>
          </a:p>
          <a:p>
            <a:pPr lvl="1"/>
            <a:r>
              <a:rPr lang="nb-NO" dirty="0" smtClean="0"/>
              <a:t>Vis </a:t>
            </a:r>
            <a:r>
              <a:rPr lang="nb-NO" dirty="0"/>
              <a:t>interesse for </a:t>
            </a:r>
            <a:r>
              <a:rPr lang="nb-NO" dirty="0" smtClean="0"/>
              <a:t>skolearbeid</a:t>
            </a:r>
          </a:p>
          <a:p>
            <a:pPr marL="457200" lvl="1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2830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Leseplan 1. trinn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90" y="1484784"/>
            <a:ext cx="7376415" cy="46459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Ordbank</a:t>
            </a:r>
            <a:r>
              <a:rPr lang="nb-NO" dirty="0" smtClean="0"/>
              <a:t> 1. trinn</a:t>
            </a:r>
            <a:endParaRPr lang="nb-NO" dirty="0"/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</p:nvPr>
        </p:nvGraphicFramePr>
        <p:xfrm>
          <a:off x="685800" y="2199499"/>
          <a:ext cx="7769226" cy="37972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2032"/>
                <a:gridCol w="1942032"/>
                <a:gridCol w="1942581"/>
                <a:gridCol w="1942581"/>
              </a:tblGrid>
              <a:tr h="949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6200">
                          <a:effectLst/>
                        </a:rPr>
                        <a:t>her</a:t>
                      </a:r>
                      <a:endParaRPr lang="nb-NO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6" marR="384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6200">
                          <a:effectLst/>
                        </a:rPr>
                        <a:t>er</a:t>
                      </a:r>
                      <a:endParaRPr lang="nb-NO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6" marR="384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6200">
                          <a:effectLst/>
                        </a:rPr>
                        <a:t>sol</a:t>
                      </a:r>
                      <a:endParaRPr lang="nb-NO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6" marR="384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6200">
                          <a:effectLst/>
                        </a:rPr>
                        <a:t>hai</a:t>
                      </a:r>
                      <a:endParaRPr lang="nb-NO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6" marR="38456" marT="0" marB="0"/>
                </a:tc>
              </a:tr>
              <a:tr h="949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6200">
                          <a:effectLst/>
                        </a:rPr>
                        <a:t>ser</a:t>
                      </a:r>
                      <a:endParaRPr lang="nb-NO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6" marR="384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6200">
                          <a:effectLst/>
                        </a:rPr>
                        <a:t>is</a:t>
                      </a:r>
                      <a:endParaRPr lang="nb-NO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6" marR="384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6200">
                          <a:effectLst/>
                        </a:rPr>
                        <a:t>og </a:t>
                      </a:r>
                      <a:endParaRPr lang="nb-NO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6" marR="384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6200">
                          <a:effectLst/>
                        </a:rPr>
                        <a:t>ja</a:t>
                      </a:r>
                      <a:endParaRPr lang="nb-NO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6" marR="38456" marT="0" marB="0"/>
                </a:tc>
              </a:tr>
              <a:tr h="949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6200">
                          <a:effectLst/>
                        </a:rPr>
                        <a:t>ha</a:t>
                      </a:r>
                      <a:endParaRPr lang="nb-NO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6" marR="384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6200">
                          <a:effectLst/>
                        </a:rPr>
                        <a:t>nei</a:t>
                      </a:r>
                      <a:endParaRPr lang="nb-NO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6" marR="384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6200">
                          <a:effectLst/>
                        </a:rPr>
                        <a:t>se</a:t>
                      </a:r>
                      <a:endParaRPr lang="nb-NO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6" marR="384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6200">
                          <a:effectLst/>
                        </a:rPr>
                        <a:t>les</a:t>
                      </a:r>
                      <a:endParaRPr lang="nb-NO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6" marR="38456" marT="0" marB="0"/>
                </a:tc>
              </a:tr>
              <a:tr h="949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6200">
                          <a:effectLst/>
                        </a:rPr>
                        <a:t>til</a:t>
                      </a:r>
                      <a:endParaRPr lang="nb-NO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6" marR="384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6200">
                          <a:effectLst/>
                        </a:rPr>
                        <a:t>som</a:t>
                      </a:r>
                      <a:endParaRPr lang="nb-NO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6" marR="384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6200">
                          <a:effectLst/>
                        </a:rPr>
                        <a:t>sier</a:t>
                      </a:r>
                      <a:endParaRPr lang="nb-NO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6" marR="384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6200" dirty="0">
                          <a:effectLst/>
                        </a:rPr>
                        <a:t>alle</a:t>
                      </a:r>
                      <a:endParaRPr lang="nb-NO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456" marR="38456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475656" y="260648"/>
            <a:ext cx="5616624" cy="457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b="1" dirty="0">
                <a:solidFill>
                  <a:schemeClr val="tx1"/>
                </a:solidFill>
              </a:rPr>
              <a:t>PROGRAM FOR FORELDREKVELD</a:t>
            </a:r>
          </a:p>
          <a:p>
            <a:r>
              <a:rPr lang="nb-NO" b="1" dirty="0">
                <a:solidFill>
                  <a:schemeClr val="tx1"/>
                </a:solidFill>
              </a:rPr>
              <a:t> </a:t>
            </a:r>
          </a:p>
          <a:p>
            <a:r>
              <a:rPr lang="nb-NO" sz="2000" b="1" dirty="0">
                <a:solidFill>
                  <a:schemeClr val="tx1"/>
                </a:solidFill>
              </a:rPr>
              <a:t>Velkommen – </a:t>
            </a:r>
            <a:r>
              <a:rPr lang="nb-NO" sz="2000" b="1" dirty="0" smtClean="0">
                <a:solidFill>
                  <a:schemeClr val="tx1"/>
                </a:solidFill>
              </a:rPr>
              <a:t>rektor Sigfrid Underbakke</a:t>
            </a:r>
            <a:endParaRPr lang="nb-NO" sz="2000" b="1" dirty="0">
              <a:solidFill>
                <a:schemeClr val="tx1"/>
              </a:solidFill>
            </a:endParaRPr>
          </a:p>
          <a:p>
            <a:r>
              <a:rPr lang="nb-NO" sz="2000" b="1" dirty="0">
                <a:solidFill>
                  <a:schemeClr val="tx1"/>
                </a:solidFill>
              </a:rPr>
              <a:t>FAU – </a:t>
            </a:r>
            <a:r>
              <a:rPr lang="nb-NO" sz="2000" b="1" dirty="0" smtClean="0">
                <a:solidFill>
                  <a:schemeClr val="tx1"/>
                </a:solidFill>
              </a:rPr>
              <a:t>Magnus Eriksen</a:t>
            </a:r>
            <a:endParaRPr lang="nb-NO" sz="2000" b="1" dirty="0">
              <a:solidFill>
                <a:schemeClr val="tx1"/>
              </a:solidFill>
            </a:endParaRPr>
          </a:p>
          <a:p>
            <a:r>
              <a:rPr lang="nb-NO" sz="2000" b="1" dirty="0">
                <a:solidFill>
                  <a:schemeClr val="tx1"/>
                </a:solidFill>
              </a:rPr>
              <a:t>Helsesøster – Heidi Aasbø </a:t>
            </a:r>
            <a:r>
              <a:rPr lang="nb-NO" sz="2000" b="1" dirty="0" err="1">
                <a:solidFill>
                  <a:schemeClr val="tx1"/>
                </a:solidFill>
              </a:rPr>
              <a:t>Soland</a:t>
            </a:r>
            <a:r>
              <a:rPr lang="nb-NO" sz="2000" b="1" dirty="0">
                <a:solidFill>
                  <a:schemeClr val="tx1"/>
                </a:solidFill>
              </a:rPr>
              <a:t/>
            </a:r>
            <a:br>
              <a:rPr lang="nb-NO" sz="2000" b="1" dirty="0">
                <a:solidFill>
                  <a:schemeClr val="tx1"/>
                </a:solidFill>
              </a:rPr>
            </a:br>
            <a:r>
              <a:rPr lang="nb-NO" sz="2000" b="1" dirty="0">
                <a:solidFill>
                  <a:schemeClr val="tx1"/>
                </a:solidFill>
              </a:rPr>
              <a:t>Foresatte </a:t>
            </a:r>
            <a:r>
              <a:rPr lang="nb-NO" sz="2000" b="1" dirty="0" smtClean="0">
                <a:solidFill>
                  <a:schemeClr val="tx1"/>
                </a:solidFill>
              </a:rPr>
              <a:t>informerer</a:t>
            </a:r>
            <a:br>
              <a:rPr lang="nb-NO" sz="2000" b="1" dirty="0" smtClean="0">
                <a:solidFill>
                  <a:schemeClr val="tx1"/>
                </a:solidFill>
              </a:rPr>
            </a:br>
            <a:r>
              <a:rPr lang="nb-NO" sz="2000" b="1" dirty="0" smtClean="0">
                <a:solidFill>
                  <a:schemeClr val="tx1"/>
                </a:solidFill>
              </a:rPr>
              <a:t>SFO </a:t>
            </a:r>
            <a:r>
              <a:rPr lang="nb-NO" sz="2000" b="1" dirty="0">
                <a:solidFill>
                  <a:schemeClr val="tx1"/>
                </a:solidFill>
              </a:rPr>
              <a:t>– Christian Ommundsen</a:t>
            </a:r>
          </a:p>
          <a:p>
            <a:r>
              <a:rPr lang="nb-NO" sz="2000" b="1" dirty="0">
                <a:solidFill>
                  <a:schemeClr val="tx1"/>
                </a:solidFill>
              </a:rPr>
              <a:t>Presentasjon av </a:t>
            </a:r>
            <a:r>
              <a:rPr lang="nb-NO" sz="2000" b="1" dirty="0">
                <a:solidFill>
                  <a:schemeClr val="tx1"/>
                </a:solidFill>
              </a:rPr>
              <a:t>lærere:</a:t>
            </a:r>
            <a:br>
              <a:rPr lang="nb-NO" sz="2000" b="1" dirty="0">
                <a:solidFill>
                  <a:schemeClr val="tx1"/>
                </a:solidFill>
              </a:rPr>
            </a:br>
            <a:r>
              <a:rPr lang="nb-NO" sz="2000" b="1" dirty="0">
                <a:solidFill>
                  <a:schemeClr val="tx1"/>
                </a:solidFill>
              </a:rPr>
              <a:t>Ingvild </a:t>
            </a:r>
            <a:r>
              <a:rPr lang="nb-NO" sz="2000" b="1" dirty="0" smtClean="0">
                <a:solidFill>
                  <a:schemeClr val="tx1"/>
                </a:solidFill>
              </a:rPr>
              <a:t>Malde, </a:t>
            </a:r>
            <a:r>
              <a:rPr lang="nb-NO" sz="2000" b="1" dirty="0">
                <a:solidFill>
                  <a:schemeClr val="tx1"/>
                </a:solidFill>
              </a:rPr>
              <a:t>Karen Hognestad og Maren Olsson Hauge</a:t>
            </a:r>
          </a:p>
          <a:p>
            <a:r>
              <a:rPr lang="nb-NO" sz="2000" b="1" dirty="0">
                <a:solidFill>
                  <a:schemeClr val="tx1"/>
                </a:solidFill>
              </a:rPr>
              <a:t/>
            </a:r>
            <a:br>
              <a:rPr lang="nb-NO" sz="2000" b="1" dirty="0">
                <a:solidFill>
                  <a:schemeClr val="tx1"/>
                </a:solidFill>
              </a:rPr>
            </a:br>
            <a:r>
              <a:rPr lang="nb-NO" sz="2000" b="1" dirty="0">
                <a:solidFill>
                  <a:schemeClr val="tx1"/>
                </a:solidFill>
              </a:rPr>
              <a:t>Astrid </a:t>
            </a:r>
            <a:r>
              <a:rPr lang="nb-NO" sz="2000" b="1" dirty="0" smtClean="0">
                <a:solidFill>
                  <a:schemeClr val="tx1"/>
                </a:solidFill>
              </a:rPr>
              <a:t>Topdahl </a:t>
            </a:r>
            <a:r>
              <a:rPr lang="nb-NO" sz="2000" b="1" dirty="0" err="1" smtClean="0">
                <a:solidFill>
                  <a:schemeClr val="tx1"/>
                </a:solidFill>
              </a:rPr>
              <a:t>spes.ped</a:t>
            </a:r>
            <a:r>
              <a:rPr lang="nb-NO" sz="2000" b="1" dirty="0" smtClean="0">
                <a:solidFill>
                  <a:schemeClr val="tx1"/>
                </a:solidFill>
              </a:rPr>
              <a:t> ansvarlig </a:t>
            </a:r>
          </a:p>
          <a:p>
            <a:r>
              <a:rPr lang="nb-NO" sz="2000" b="1" dirty="0" smtClean="0">
                <a:solidFill>
                  <a:schemeClr val="tx1"/>
                </a:solidFill>
              </a:rPr>
              <a:t>Foreldreskole </a:t>
            </a:r>
            <a:r>
              <a:rPr lang="nb-NO" sz="2000" b="1" dirty="0">
                <a:solidFill>
                  <a:schemeClr val="tx1"/>
                </a:solidFill>
              </a:rPr>
              <a:t>– rektor og Astrid T </a:t>
            </a:r>
          </a:p>
          <a:p>
            <a:r>
              <a:rPr lang="nb-NO" sz="2000" b="1" dirty="0">
                <a:solidFill>
                  <a:schemeClr val="tx1"/>
                </a:solidFill>
              </a:rPr>
              <a:t>Spørsmål/ fra </a:t>
            </a:r>
            <a:r>
              <a:rPr lang="nb-NO" sz="2000" b="1" dirty="0" smtClean="0">
                <a:solidFill>
                  <a:schemeClr val="tx1"/>
                </a:solidFill>
              </a:rPr>
              <a:t>foresatte</a:t>
            </a:r>
            <a:endParaRPr lang="nb-NO" sz="2000" b="1" dirty="0">
              <a:solidFill>
                <a:schemeClr val="tx1"/>
              </a:solidFill>
            </a:endParaRPr>
          </a:p>
          <a:p>
            <a:r>
              <a:rPr lang="nb-NO" dirty="0"/>
              <a:t> </a:t>
            </a:r>
          </a:p>
          <a:p>
            <a:r>
              <a:rPr lang="nb-NO" sz="1200" dirty="0" smtClean="0">
                <a:solidFill>
                  <a:schemeClr val="tx1"/>
                </a:solidFill>
              </a:rPr>
              <a:t>Denne presentasjonen finner du på skolens hjemmeside under foreldreskole.</a:t>
            </a:r>
            <a:endParaRPr lang="nb-NO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6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Sommerles.no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Gå inn på: Sommerles.no</a:t>
            </a:r>
          </a:p>
          <a:p>
            <a:r>
              <a:rPr lang="nb-NO" dirty="0"/>
              <a:t>Kampanjen varer fra 1. juni til 31. august</a:t>
            </a:r>
            <a:r>
              <a:rPr lang="nb-NO" dirty="0" smtClean="0"/>
              <a:t>. </a:t>
            </a:r>
          </a:p>
          <a:p>
            <a:r>
              <a:rPr lang="nb-NO" dirty="0" smtClean="0"/>
              <a:t>Les </a:t>
            </a:r>
            <a:r>
              <a:rPr lang="nb-NO" dirty="0"/>
              <a:t>så mange bøker du bare orker i løpet av sommerferien! </a:t>
            </a:r>
            <a:endParaRPr lang="nb-NO" dirty="0" smtClean="0"/>
          </a:p>
          <a:p>
            <a:r>
              <a:rPr lang="nb-NO" dirty="0" smtClean="0"/>
              <a:t>Elever som skal starte og elever som går ut av 7. trinn kan delta.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1948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28625"/>
            <a:ext cx="7772400" cy="620713"/>
          </a:xfrm>
        </p:spPr>
        <p:txBody>
          <a:bodyPr lIns="0" tIns="0" rIns="0" bIns="0"/>
          <a:lstStyle/>
          <a:p>
            <a:r>
              <a:rPr lang="nb-NO" dirty="0" smtClean="0"/>
              <a:t>Besøksdag</a:t>
            </a:r>
          </a:p>
        </p:txBody>
      </p:sp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Fremmøte i </a:t>
            </a:r>
            <a:r>
              <a:rPr lang="nb-NO" dirty="0" err="1" smtClean="0"/>
              <a:t>Fellesen</a:t>
            </a:r>
            <a:r>
              <a:rPr lang="nb-NO" dirty="0" smtClean="0"/>
              <a:t>. </a:t>
            </a:r>
          </a:p>
          <a:p>
            <a:r>
              <a:rPr lang="nb-NO" dirty="0" smtClean="0"/>
              <a:t>Elevene oppfordres til å være alene med lærer og klasse.</a:t>
            </a:r>
          </a:p>
          <a:p>
            <a:r>
              <a:rPr lang="nb-NO" dirty="0" smtClean="0"/>
              <a:t>Fadderordning starter fra første dag.</a:t>
            </a:r>
          </a:p>
          <a:p>
            <a:r>
              <a:rPr lang="nb-NO" dirty="0" smtClean="0"/>
              <a:t>4. trinn kommer på besøk synger for elevene og leker med dem i friminuttet</a:t>
            </a:r>
            <a:r>
              <a:rPr lang="nb-NO" dirty="0" smtClean="0"/>
              <a:t>.</a:t>
            </a:r>
            <a:endParaRPr lang="nb-NO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Hafrsfjord skole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323 elever</a:t>
            </a:r>
          </a:p>
          <a:p>
            <a:r>
              <a:rPr lang="nb-NO" dirty="0" smtClean="0"/>
              <a:t>14 klasser</a:t>
            </a:r>
          </a:p>
          <a:p>
            <a:r>
              <a:rPr lang="nb-NO" dirty="0" smtClean="0"/>
              <a:t>30 pedagoger – </a:t>
            </a:r>
            <a:r>
              <a:rPr lang="nb-NO" dirty="0" smtClean="0"/>
              <a:t>totalt 47 </a:t>
            </a:r>
            <a:r>
              <a:rPr lang="nb-NO" dirty="0" smtClean="0"/>
              <a:t>ansatte </a:t>
            </a:r>
            <a:r>
              <a:rPr lang="nb-NO" dirty="0" smtClean="0"/>
              <a:t>i skole </a:t>
            </a:r>
            <a:r>
              <a:rPr lang="nb-NO" dirty="0" smtClean="0"/>
              <a:t>og SFO</a:t>
            </a:r>
          </a:p>
          <a:p>
            <a:endParaRPr lang="nb-NO" dirty="0" smtClean="0"/>
          </a:p>
          <a:p>
            <a:r>
              <a:rPr lang="nb-NO" dirty="0" smtClean="0"/>
              <a:t>Årets første trinn: </a:t>
            </a:r>
            <a:br>
              <a:rPr lang="nb-NO" dirty="0" smtClean="0"/>
            </a:br>
            <a:r>
              <a:rPr lang="nb-NO" dirty="0" smtClean="0"/>
              <a:t>48 elever fordelt på 2 klasser. </a:t>
            </a:r>
            <a:br>
              <a:rPr lang="nb-NO" dirty="0" smtClean="0"/>
            </a:br>
            <a:r>
              <a:rPr lang="nb-NO" dirty="0" smtClean="0"/>
              <a:t>31 gutter og 17 jenter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Barnehage - skole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Alle startet samtidig – ikke fleksitid. Møt presis.</a:t>
            </a:r>
          </a:p>
          <a:p>
            <a:r>
              <a:rPr lang="nb-NO" dirty="0" smtClean="0"/>
              <a:t>Alle skal spise før de kommer.</a:t>
            </a:r>
          </a:p>
          <a:p>
            <a:r>
              <a:rPr lang="nb-NO" dirty="0" smtClean="0"/>
              <a:t>Ansvar – vi har ikke gjerder og stoler på at barna holder seg på skolens område.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Prinsipper for Stavangerskolen 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 </a:t>
            </a:r>
            <a:r>
              <a:rPr lang="nb-NO" b="1" dirty="0"/>
              <a:t>Mangfold </a:t>
            </a:r>
            <a:endParaRPr lang="nb-NO" dirty="0"/>
          </a:p>
          <a:p>
            <a:r>
              <a:rPr lang="nb-NO" dirty="0"/>
              <a:t> </a:t>
            </a:r>
            <a:r>
              <a:rPr lang="nb-NO" b="1" dirty="0" smtClean="0"/>
              <a:t>Inkludering </a:t>
            </a:r>
            <a:endParaRPr lang="nb-NO" dirty="0"/>
          </a:p>
          <a:p>
            <a:r>
              <a:rPr lang="nb-NO" dirty="0"/>
              <a:t> </a:t>
            </a:r>
            <a:r>
              <a:rPr lang="nb-NO" b="1" dirty="0" smtClean="0"/>
              <a:t>Tilpasset </a:t>
            </a:r>
            <a:r>
              <a:rPr lang="nb-NO" b="1" dirty="0"/>
              <a:t>opplæring </a:t>
            </a:r>
            <a:endParaRPr lang="nb-NO" dirty="0"/>
          </a:p>
          <a:p>
            <a:r>
              <a:rPr lang="nb-NO" dirty="0"/>
              <a:t> </a:t>
            </a:r>
            <a:r>
              <a:rPr lang="nb-NO" b="1" dirty="0" smtClean="0"/>
              <a:t>Tidlig </a:t>
            </a:r>
            <a:r>
              <a:rPr lang="nb-NO" b="1" dirty="0"/>
              <a:t>innsats </a:t>
            </a:r>
            <a:endParaRPr lang="nb-NO" dirty="0"/>
          </a:p>
          <a:p>
            <a:r>
              <a:rPr lang="nb-NO" dirty="0"/>
              <a:t> </a:t>
            </a:r>
            <a:r>
              <a:rPr lang="nb-NO" b="1" dirty="0" smtClean="0"/>
              <a:t>Gode </a:t>
            </a:r>
            <a:r>
              <a:rPr lang="nb-NO" b="1" dirty="0"/>
              <a:t>læringsmiljø </a:t>
            </a:r>
            <a:endParaRPr lang="nb-NO" dirty="0"/>
          </a:p>
          <a:p>
            <a:r>
              <a:rPr lang="nb-NO" dirty="0"/>
              <a:t> </a:t>
            </a:r>
            <a:r>
              <a:rPr lang="nb-NO" b="1" dirty="0" smtClean="0"/>
              <a:t>Samarbeid </a:t>
            </a:r>
            <a:r>
              <a:rPr lang="nb-NO" b="1" dirty="0"/>
              <a:t>hjem - skole </a:t>
            </a: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8777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God, bedre, best</a:t>
            </a:r>
            <a:br>
              <a:rPr lang="nb-NO" dirty="0" smtClean="0"/>
            </a:br>
            <a:r>
              <a:rPr lang="nb-NO" sz="2800" dirty="0" smtClean="0"/>
              <a:t>Kvalitetsplan for 2016-2020</a:t>
            </a:r>
            <a:br>
              <a:rPr lang="nb-NO" sz="2800" dirty="0" smtClean="0"/>
            </a:br>
            <a:r>
              <a:rPr lang="nb-NO" sz="2800" b="1" dirty="0" smtClean="0"/>
              <a:t>Stavanger kommune  /  </a:t>
            </a:r>
            <a:r>
              <a:rPr lang="nb-NO" sz="2800" b="1" i="1" dirty="0" smtClean="0"/>
              <a:t>Hafrsfjord skole</a:t>
            </a:r>
            <a:endParaRPr lang="nb-NO" b="1" i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sz="2400" i="1" dirty="0" smtClean="0"/>
          </a:p>
          <a:p>
            <a:pPr marL="0" indent="0">
              <a:buNone/>
            </a:pPr>
            <a:r>
              <a:rPr lang="nb-NO" sz="2400" i="1" dirty="0" smtClean="0"/>
              <a:t>God</a:t>
            </a:r>
            <a:r>
              <a:rPr lang="nb-NO" sz="2400" i="1" dirty="0"/>
              <a:t>, bedre, best - Kvalitetsplan for skole 2016 – 2020 </a:t>
            </a:r>
            <a:r>
              <a:rPr lang="nb-NO" sz="2400" dirty="0"/>
              <a:t>synliggjør og ivaretar kommunens ambisjoner og målsettinger for elevens læring og danning i fireårsperioden. </a:t>
            </a:r>
            <a:endParaRPr lang="nb-NO" sz="2400" i="1" dirty="0" smtClean="0"/>
          </a:p>
          <a:p>
            <a:r>
              <a:rPr lang="nb-NO" sz="2400" b="1" dirty="0" smtClean="0"/>
              <a:t>Medborgerskap og sosialt medansvar</a:t>
            </a:r>
          </a:p>
          <a:p>
            <a:r>
              <a:rPr lang="nb-NO" sz="2400" b="1" dirty="0" smtClean="0"/>
              <a:t>Lesing og skrivekompetanse</a:t>
            </a:r>
          </a:p>
          <a:p>
            <a:r>
              <a:rPr lang="nb-NO" sz="2400" b="1" dirty="0" smtClean="0"/>
              <a:t>Matematisk kompetanse</a:t>
            </a:r>
          </a:p>
          <a:p>
            <a:endParaRPr lang="nb-NO" sz="2400" b="1" dirty="0"/>
          </a:p>
          <a:p>
            <a:pPr marL="0" indent="0">
              <a:buNone/>
            </a:pPr>
            <a:r>
              <a:rPr lang="nb-NO" sz="2400" b="1" dirty="0" smtClean="0"/>
              <a:t>Hafrsfjord skole har i tillegg: Tilpasset opplæring for alle!</a:t>
            </a:r>
            <a:endParaRPr lang="nb-NO" sz="2400" b="1" dirty="0"/>
          </a:p>
          <a:p>
            <a:endParaRPr lang="nb-NO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Organisering i grupper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Rød og blå gruppe.</a:t>
            </a:r>
          </a:p>
          <a:p>
            <a:r>
              <a:rPr lang="nb-NO" dirty="0" smtClean="0"/>
              <a:t>Gruppene deles </a:t>
            </a:r>
            <a:r>
              <a:rPr lang="nb-NO" dirty="0" smtClean="0"/>
              <a:t>i to, deretter innbyrdes i tre. Disse tre gruppene rullerer.</a:t>
            </a:r>
            <a:endParaRPr lang="nb-NO" dirty="0" smtClean="0"/>
          </a:p>
          <a:p>
            <a:r>
              <a:rPr lang="nb-NO" dirty="0" smtClean="0"/>
              <a:t>8 uker per gruppe.</a:t>
            </a:r>
          </a:p>
          <a:p>
            <a:r>
              <a:rPr lang="nb-NO" dirty="0" smtClean="0"/>
              <a:t>Kontaktlærer har ansvar for sin elev hele året.</a:t>
            </a:r>
          </a:p>
          <a:p>
            <a:r>
              <a:rPr lang="nb-NO" dirty="0" smtClean="0"/>
              <a:t>Elevene har samme garderobe.</a:t>
            </a:r>
          </a:p>
          <a:p>
            <a:r>
              <a:rPr lang="nb-NO" dirty="0" smtClean="0"/>
              <a:t>Bursdagsinvitasjoner går primært til medelever i gruppa eleven er. 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8209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Skoleledelsens rolle</a:t>
            </a:r>
            <a:endParaRPr lang="nb-NO" dirty="0"/>
          </a:p>
        </p:txBody>
      </p:sp>
      <p:sp>
        <p:nvSpPr>
          <p:cNvPr id="3" name="Rektangel 2"/>
          <p:cNvSpPr/>
          <p:nvPr/>
        </p:nvSpPr>
        <p:spPr>
          <a:xfrm>
            <a:off x="611561" y="2385638"/>
            <a:ext cx="78434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>
                <a:solidFill>
                  <a:srgbClr val="000000"/>
                </a:solidFill>
                <a:latin typeface="+mn-lt"/>
              </a:rPr>
              <a:t>Ledelse betyr «å utgjøre en forskjell». </a:t>
            </a:r>
            <a:endParaRPr lang="nb-NO" dirty="0" smtClean="0">
              <a:solidFill>
                <a:srgbClr val="000000"/>
              </a:solidFill>
              <a:latin typeface="+mn-lt"/>
            </a:endParaRPr>
          </a:p>
          <a:p>
            <a:endParaRPr lang="nb-NO" dirty="0" smtClean="0">
              <a:solidFill>
                <a:srgbClr val="000000"/>
              </a:solidFill>
              <a:latin typeface="+mn-lt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+mn-lt"/>
              </a:rPr>
              <a:t>Rektor </a:t>
            </a:r>
            <a:r>
              <a:rPr lang="nb-NO" dirty="0">
                <a:solidFill>
                  <a:srgbClr val="000000"/>
                </a:solidFill>
                <a:latin typeface="+mn-lt"/>
              </a:rPr>
              <a:t>og skolens øvrige ledelse har som hovedoppgave å legge forholdene best mulig til rette slik at elevene får et maksimalt utbytte av sin skolegang. </a:t>
            </a:r>
            <a:endParaRPr lang="nb-NO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5754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Opplæringslova kapittel 9A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«Alle </a:t>
            </a:r>
            <a:r>
              <a:rPr lang="nn-NO" dirty="0"/>
              <a:t>elevar i grunnskolar og vidaregåande skolar har rett til eit godt fysisk og </a:t>
            </a:r>
            <a:r>
              <a:rPr lang="nn-NO" dirty="0" err="1"/>
              <a:t>psykososialt</a:t>
            </a:r>
            <a:r>
              <a:rPr lang="nn-NO" dirty="0"/>
              <a:t> miljø som fremjar helse, trivsel </a:t>
            </a:r>
            <a:r>
              <a:rPr lang="nn-NO"/>
              <a:t>og </a:t>
            </a:r>
            <a:r>
              <a:rPr lang="nn-NO" smtClean="0"/>
              <a:t>læring».</a:t>
            </a:r>
            <a:endParaRPr lang="nn-NO" dirty="0" smtClean="0"/>
          </a:p>
          <a:p>
            <a:r>
              <a:rPr lang="nn-NO" dirty="0" smtClean="0"/>
              <a:t>Ta kontakt med skolen dersom ditt barn </a:t>
            </a:r>
            <a:r>
              <a:rPr lang="nn-NO" dirty="0" err="1" smtClean="0"/>
              <a:t>ikke</a:t>
            </a:r>
            <a:r>
              <a:rPr lang="nn-NO" dirty="0" smtClean="0"/>
              <a:t> har det bra på skolen.</a:t>
            </a:r>
          </a:p>
          <a:p>
            <a:r>
              <a:rPr lang="nn-NO" dirty="0" smtClean="0"/>
              <a:t>Rektor har plikt til å undersøke </a:t>
            </a:r>
            <a:r>
              <a:rPr lang="nn-NO" dirty="0" err="1" smtClean="0"/>
              <a:t>bekymringer</a:t>
            </a:r>
            <a:r>
              <a:rPr lang="nn-NO" dirty="0" smtClean="0"/>
              <a:t> for barns </a:t>
            </a:r>
            <a:r>
              <a:rPr lang="nn-NO" dirty="0" err="1" smtClean="0"/>
              <a:t>skolemiljø</a:t>
            </a:r>
            <a:r>
              <a:rPr lang="nn-NO" dirty="0" smtClean="0"/>
              <a:t>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4748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ma">
      <a:majorFont>
        <a:latin typeface="Times New Roman"/>
        <a:ea typeface=""/>
        <a:cs typeface="Lucida Sans Unicode"/>
      </a:majorFont>
      <a:minorFont>
        <a:latin typeface="Times New Roman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  <a:cs typeface="Lucida Sans Unicode" pitchFamily="34" charset="0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3747</TotalTime>
  <Words>737</Words>
  <Application>Microsoft Office PowerPoint</Application>
  <PresentationFormat>Skjermfremvisning (4:3)</PresentationFormat>
  <Paragraphs>153</Paragraphs>
  <Slides>21</Slides>
  <Notes>9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21</vt:i4>
      </vt:variant>
    </vt:vector>
  </HeadingPairs>
  <TitlesOfParts>
    <vt:vector size="25" baseType="lpstr">
      <vt:lpstr>Lucida Sans Unicode</vt:lpstr>
      <vt:lpstr>Times New Roman</vt:lpstr>
      <vt:lpstr>Wingdings</vt:lpstr>
      <vt:lpstr>Office-tema</vt:lpstr>
      <vt:lpstr>…</vt:lpstr>
      <vt:lpstr>PowerPoint-presentasjon</vt:lpstr>
      <vt:lpstr>Hafrsfjord skole</vt:lpstr>
      <vt:lpstr>Barnehage - skole</vt:lpstr>
      <vt:lpstr>Prinsipper for Stavangerskolen  </vt:lpstr>
      <vt:lpstr>God, bedre, best Kvalitetsplan for 2016-2020 Stavanger kommune  /  Hafrsfjord skole</vt:lpstr>
      <vt:lpstr>Organisering i grupper</vt:lpstr>
      <vt:lpstr>Skoleledelsens rolle</vt:lpstr>
      <vt:lpstr>Opplæringslova kapittel 9A</vt:lpstr>
      <vt:lpstr> Samarbeid med hjemmet</vt:lpstr>
      <vt:lpstr>Hva forventer vi av foresatte? </vt:lpstr>
      <vt:lpstr>Oppfølging - veiledning Hva kan dere gjøre?</vt:lpstr>
      <vt:lpstr>Språk og ordforråd</vt:lpstr>
      <vt:lpstr>Språk og ordforråd</vt:lpstr>
      <vt:lpstr>Hvorfor bør vi lese for barn?</vt:lpstr>
      <vt:lpstr>Hva bør vi lese for barn?</vt:lpstr>
      <vt:lpstr>Ved leseinnlæring</vt:lpstr>
      <vt:lpstr>Leseplan 1. trinn</vt:lpstr>
      <vt:lpstr>Ordbank 1. trinn</vt:lpstr>
      <vt:lpstr>Sommerles.no</vt:lpstr>
      <vt:lpstr>Besøksdag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Leseferdighet</dc:title>
  <dc:creator>Grete Jensen</dc:creator>
  <cp:lastModifiedBy>Sigfrid Underbakke</cp:lastModifiedBy>
  <cp:revision>179</cp:revision>
  <cp:lastPrinted>2017-05-24T07:17:27Z</cp:lastPrinted>
  <dcterms:modified xsi:type="dcterms:W3CDTF">2017-06-01T05:22:50Z</dcterms:modified>
</cp:coreProperties>
</file>