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 id="274"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866" autoAdjust="0"/>
  </p:normalViewPr>
  <p:slideViewPr>
    <p:cSldViewPr snapToGrid="0">
      <p:cViewPr varScale="1">
        <p:scale>
          <a:sx n="122" d="100"/>
          <a:sy n="122" d="100"/>
        </p:scale>
        <p:origin x="9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C9E-9031-4551-9265-08AE8F77238B}" type="datetimeFigureOut">
              <a:rPr lang="nb-NO" smtClean="0"/>
              <a:t>23.02.2018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7A99F-8D8C-440E-8415-EB21EFD165B3}" type="slidenum">
              <a:rPr lang="nb-NO" smtClean="0"/>
              <a:t>‹#›</a:t>
            </a:fld>
            <a:endParaRPr lang="nb-NO"/>
          </a:p>
        </p:txBody>
      </p:sp>
    </p:spTree>
    <p:extLst>
      <p:ext uri="{BB962C8B-B14F-4D97-AF65-F5344CB8AC3E}">
        <p14:creationId xmlns:p14="http://schemas.microsoft.com/office/powerpoint/2010/main" val="230306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287A99F-8D8C-440E-8415-EB21EFD165B3}" type="slidenum">
              <a:rPr lang="nb-NO" smtClean="0"/>
              <a:t>6</a:t>
            </a:fld>
            <a:endParaRPr lang="nb-NO"/>
          </a:p>
        </p:txBody>
      </p:sp>
    </p:spTree>
    <p:extLst>
      <p:ext uri="{BB962C8B-B14F-4D97-AF65-F5344CB8AC3E}">
        <p14:creationId xmlns:p14="http://schemas.microsoft.com/office/powerpoint/2010/main" val="342008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B35E78C-1C41-47F8-9756-EEE325E14BD0}" type="datetimeFigureOut">
              <a:rPr lang="nb-NO" smtClean="0"/>
              <a:t>23.02.2018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96660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B35E78C-1C41-47F8-9756-EEE325E14BD0}" type="datetimeFigureOut">
              <a:rPr lang="nb-NO" smtClean="0"/>
              <a:t>23.02.2018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300897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B35E78C-1C41-47F8-9756-EEE325E14BD0}" type="datetimeFigureOut">
              <a:rPr lang="nb-NO" smtClean="0"/>
              <a:t>23.02.2018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241819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B35E78C-1C41-47F8-9756-EEE325E14BD0}" type="datetimeFigureOut">
              <a:rPr lang="nb-NO" smtClean="0"/>
              <a:t>23.02.2018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325977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B35E78C-1C41-47F8-9756-EEE325E14BD0}" type="datetimeFigureOut">
              <a:rPr lang="nb-NO" smtClean="0"/>
              <a:t>23.02.2018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393619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B35E78C-1C41-47F8-9756-EEE325E14BD0}" type="datetimeFigureOut">
              <a:rPr lang="nb-NO" smtClean="0"/>
              <a:t>23.02.2018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383945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B35E78C-1C41-47F8-9756-EEE325E14BD0}" type="datetimeFigureOut">
              <a:rPr lang="nb-NO" smtClean="0"/>
              <a:t>23.02.2018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26300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B35E78C-1C41-47F8-9756-EEE325E14BD0}" type="datetimeFigureOut">
              <a:rPr lang="nb-NO" smtClean="0"/>
              <a:t>23.02.2018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168660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B35E78C-1C41-47F8-9756-EEE325E14BD0}" type="datetimeFigureOut">
              <a:rPr lang="nb-NO" smtClean="0"/>
              <a:t>23.02.2018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293079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B35E78C-1C41-47F8-9756-EEE325E14BD0}" type="datetimeFigureOut">
              <a:rPr lang="nb-NO" smtClean="0"/>
              <a:t>23.02.2018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246758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B35E78C-1C41-47F8-9756-EEE325E14BD0}" type="datetimeFigureOut">
              <a:rPr lang="nb-NO" smtClean="0"/>
              <a:t>23.02.2018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A172E2-9543-4412-BB92-99DADCE8011B}" type="slidenum">
              <a:rPr lang="nb-NO" smtClean="0"/>
              <a:t>‹#›</a:t>
            </a:fld>
            <a:endParaRPr lang="nb-NO"/>
          </a:p>
        </p:txBody>
      </p:sp>
    </p:spTree>
    <p:extLst>
      <p:ext uri="{BB962C8B-B14F-4D97-AF65-F5344CB8AC3E}">
        <p14:creationId xmlns:p14="http://schemas.microsoft.com/office/powerpoint/2010/main" val="34685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5E78C-1C41-47F8-9756-EEE325E14BD0}" type="datetimeFigureOut">
              <a:rPr lang="nb-NO" smtClean="0"/>
              <a:t>23.02.2018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172E2-9543-4412-BB92-99DADCE8011B}" type="slidenum">
              <a:rPr lang="nb-NO" smtClean="0"/>
              <a:t>‹#›</a:t>
            </a:fld>
            <a:endParaRPr lang="nb-NO"/>
          </a:p>
        </p:txBody>
      </p:sp>
    </p:spTree>
    <p:extLst>
      <p:ext uri="{BB962C8B-B14F-4D97-AF65-F5344CB8AC3E}">
        <p14:creationId xmlns:p14="http://schemas.microsoft.com/office/powerpoint/2010/main" val="4130267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kfu.sandnes@gmail.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r"/>
            <a:r>
              <a:rPr lang="nb-NO" dirty="0" smtClean="0"/>
              <a:t>Kommunalt Foreldreutvalg</a:t>
            </a:r>
            <a:br>
              <a:rPr lang="nb-NO" dirty="0" smtClean="0"/>
            </a:br>
            <a:r>
              <a:rPr lang="nb-NO" dirty="0" smtClean="0"/>
              <a:t>Sandnes Kommune</a:t>
            </a:r>
            <a:endParaRPr lang="nb-NO" dirty="0"/>
          </a:p>
        </p:txBody>
      </p:sp>
      <p:sp>
        <p:nvSpPr>
          <p:cNvPr id="3" name="Undertittel 2"/>
          <p:cNvSpPr>
            <a:spLocks noGrp="1"/>
          </p:cNvSpPr>
          <p:nvPr>
            <p:ph type="subTitle" idx="1"/>
          </p:nvPr>
        </p:nvSpPr>
        <p:spPr/>
        <p:txBody>
          <a:bodyPr/>
          <a:lstStyle/>
          <a:p>
            <a:pPr algn="r"/>
            <a:endParaRPr lang="nb-NO" dirty="0" smtClean="0"/>
          </a:p>
          <a:p>
            <a:pPr algn="r"/>
            <a:r>
              <a:rPr lang="nb-NO" dirty="0" smtClean="0"/>
              <a:t>21.02.2018</a:t>
            </a:r>
          </a:p>
          <a:p>
            <a:pPr algn="r"/>
            <a:r>
              <a:rPr lang="nb-NO" dirty="0" err="1" smtClean="0"/>
              <a:t>Iglemyr</a:t>
            </a:r>
            <a:r>
              <a:rPr lang="nb-NO" dirty="0" smtClean="0"/>
              <a:t> Skole</a:t>
            </a:r>
            <a:endParaRPr lang="nb-NO" dirty="0"/>
          </a:p>
        </p:txBody>
      </p:sp>
    </p:spTree>
    <p:extLst>
      <p:ext uri="{BB962C8B-B14F-4D97-AF65-F5344CB8AC3E}">
        <p14:creationId xmlns:p14="http://schemas.microsoft.com/office/powerpoint/2010/main" val="1077321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SLT</a:t>
            </a:r>
            <a:endParaRPr lang="nb-NO" dirty="0"/>
          </a:p>
        </p:txBody>
      </p:sp>
      <p:sp>
        <p:nvSpPr>
          <p:cNvPr id="3" name="Plassholder for innhold 2"/>
          <p:cNvSpPr>
            <a:spLocks noGrp="1"/>
          </p:cNvSpPr>
          <p:nvPr>
            <p:ph idx="1"/>
          </p:nvPr>
        </p:nvSpPr>
        <p:spPr/>
        <p:txBody>
          <a:bodyPr/>
          <a:lstStyle/>
          <a:p>
            <a:endParaRPr lang="nb-NO" dirty="0"/>
          </a:p>
        </p:txBody>
      </p:sp>
      <p:pic>
        <p:nvPicPr>
          <p:cNvPr id="4" name="Bilde 3"/>
          <p:cNvPicPr>
            <a:picLocks noChangeAspect="1"/>
          </p:cNvPicPr>
          <p:nvPr/>
        </p:nvPicPr>
        <p:blipFill>
          <a:blip r:embed="rId2"/>
          <a:stretch>
            <a:fillRect/>
          </a:stretch>
        </p:blipFill>
        <p:spPr>
          <a:xfrm>
            <a:off x="7512908" y="497622"/>
            <a:ext cx="4130985" cy="3205285"/>
          </a:xfrm>
          <a:prstGeom prst="rect">
            <a:avLst/>
          </a:prstGeom>
        </p:spPr>
      </p:pic>
      <p:pic>
        <p:nvPicPr>
          <p:cNvPr id="5" name="Bilde 4"/>
          <p:cNvPicPr>
            <a:picLocks noChangeAspect="1"/>
          </p:cNvPicPr>
          <p:nvPr/>
        </p:nvPicPr>
        <p:blipFill>
          <a:blip r:embed="rId3"/>
          <a:stretch>
            <a:fillRect/>
          </a:stretch>
        </p:blipFill>
        <p:spPr>
          <a:xfrm>
            <a:off x="6310184" y="5796870"/>
            <a:ext cx="5821874" cy="1061130"/>
          </a:xfrm>
          <a:prstGeom prst="rect">
            <a:avLst/>
          </a:prstGeom>
        </p:spPr>
      </p:pic>
      <p:pic>
        <p:nvPicPr>
          <p:cNvPr id="6" name="Bilde 5"/>
          <p:cNvPicPr>
            <a:picLocks noChangeAspect="1"/>
          </p:cNvPicPr>
          <p:nvPr/>
        </p:nvPicPr>
        <p:blipFill>
          <a:blip r:embed="rId4"/>
          <a:stretch>
            <a:fillRect/>
          </a:stretch>
        </p:blipFill>
        <p:spPr>
          <a:xfrm>
            <a:off x="392083" y="1690688"/>
            <a:ext cx="4070846" cy="3225114"/>
          </a:xfrm>
          <a:prstGeom prst="rect">
            <a:avLst/>
          </a:prstGeom>
        </p:spPr>
      </p:pic>
      <p:pic>
        <p:nvPicPr>
          <p:cNvPr id="7" name="Bilde 6"/>
          <p:cNvPicPr>
            <a:picLocks noChangeAspect="1"/>
          </p:cNvPicPr>
          <p:nvPr/>
        </p:nvPicPr>
        <p:blipFill>
          <a:blip r:embed="rId5"/>
          <a:stretch>
            <a:fillRect/>
          </a:stretch>
        </p:blipFill>
        <p:spPr>
          <a:xfrm>
            <a:off x="4163741" y="1229522"/>
            <a:ext cx="3547872" cy="4671632"/>
          </a:xfrm>
          <a:prstGeom prst="rect">
            <a:avLst/>
          </a:prstGeom>
        </p:spPr>
      </p:pic>
    </p:spTree>
    <p:extLst>
      <p:ext uri="{BB962C8B-B14F-4D97-AF65-F5344CB8AC3E}">
        <p14:creationId xmlns:p14="http://schemas.microsoft.com/office/powerpoint/2010/main" val="75094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i all verden er SLT?</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smtClean="0"/>
              <a:t>SLT (Samordning av Lokale kriminalitetsforebyggende tiltak) </a:t>
            </a:r>
          </a:p>
          <a:p>
            <a:endParaRPr lang="nb-NO" dirty="0" smtClean="0"/>
          </a:p>
          <a:p>
            <a:r>
              <a:rPr lang="nb-NO" dirty="0" smtClean="0"/>
              <a:t>Selv om SLT primært handler om å forebygge kriminalitet, har Sandnes kommune valgt å se alt det forebyggende arbeidet i sammenheng. </a:t>
            </a:r>
          </a:p>
          <a:p>
            <a:endParaRPr lang="nb-NO" dirty="0" smtClean="0"/>
          </a:p>
          <a:p>
            <a:r>
              <a:rPr lang="nb-NO" dirty="0" smtClean="0"/>
              <a:t>SLT er i hovedsak rettet mot barn og unge og deres foresatte. Målet er at kommunens barn og unge skal få riktig hjelp til riktig tid, av et samlet hjelpeapparat som samarbeider godt på tvers av etater og faggrupper. </a:t>
            </a:r>
          </a:p>
          <a:p>
            <a:endParaRPr lang="nb-NO" dirty="0" smtClean="0"/>
          </a:p>
          <a:p>
            <a:r>
              <a:rPr lang="nb-NO" dirty="0" smtClean="0"/>
              <a:t>SLT-koordinator skal først og fremst ha fokus på systemer og strukturer, og bidra til at ulike faginstanser arbeider bedre sammen i det forebyggende arbeidet. </a:t>
            </a:r>
          </a:p>
          <a:p>
            <a:endParaRPr lang="nb-NO" dirty="0" smtClean="0"/>
          </a:p>
          <a:p>
            <a:r>
              <a:rPr lang="nb-NO" dirty="0" smtClean="0"/>
              <a:t>SLT koordinatoren er det primære bindeleddet mellom politi og kommune.</a:t>
            </a:r>
          </a:p>
          <a:p>
            <a:endParaRPr lang="nb-NO" dirty="0"/>
          </a:p>
        </p:txBody>
      </p:sp>
    </p:spTree>
    <p:extLst>
      <p:ext uri="{BB962C8B-B14F-4D97-AF65-F5344CB8AC3E}">
        <p14:creationId xmlns:p14="http://schemas.microsoft.com/office/powerpoint/2010/main" val="305395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gjør vi nå?</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SLT koordinator måtte melde avbud…</a:t>
            </a:r>
          </a:p>
          <a:p>
            <a:pPr lvl="1"/>
            <a:r>
              <a:rPr lang="nb-NO" dirty="0" smtClean="0"/>
              <a:t>…men er SVÆRT interessert i et tettere samarbeid med KFU!</a:t>
            </a:r>
          </a:p>
          <a:p>
            <a:endParaRPr lang="nb-NO" dirty="0"/>
          </a:p>
          <a:p>
            <a:r>
              <a:rPr lang="nb-NO" dirty="0" smtClean="0"/>
              <a:t>KFU presenterer i dag fire tema som SLT har foreslått</a:t>
            </a:r>
          </a:p>
          <a:p>
            <a:endParaRPr lang="nb-NO" dirty="0"/>
          </a:p>
          <a:p>
            <a:r>
              <a:rPr lang="nb-NO" dirty="0" smtClean="0"/>
              <a:t>Dere tar disse tema med tilbake til lokalt FAU og tar en diskusjon rundt minst ett av temaene</a:t>
            </a:r>
          </a:p>
          <a:p>
            <a:pPr lvl="1"/>
            <a:r>
              <a:rPr lang="nb-NO" dirty="0" smtClean="0"/>
              <a:t>Referat fra diskusjon sendes styret i KFU før årsmøte (frist 1. mai)</a:t>
            </a:r>
          </a:p>
          <a:p>
            <a:endParaRPr lang="nb-NO" dirty="0"/>
          </a:p>
          <a:p>
            <a:r>
              <a:rPr lang="nb-NO" dirty="0" smtClean="0"/>
              <a:t>I årsmøte vil SLT presentere seg og åpne for å diskutere temaene videre</a:t>
            </a:r>
            <a:endParaRPr lang="nb-NO" dirty="0"/>
          </a:p>
        </p:txBody>
      </p:sp>
    </p:spTree>
    <p:extLst>
      <p:ext uri="{BB962C8B-B14F-4D97-AF65-F5344CB8AC3E}">
        <p14:creationId xmlns:p14="http://schemas.microsoft.com/office/powerpoint/2010/main" val="8136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som skal besvares</a:t>
            </a:r>
            <a:endParaRPr lang="nb-NO" dirty="0"/>
          </a:p>
        </p:txBody>
      </p:sp>
      <p:sp>
        <p:nvSpPr>
          <p:cNvPr id="3" name="Plassholder for innhold 2"/>
          <p:cNvSpPr>
            <a:spLocks noGrp="1"/>
          </p:cNvSpPr>
          <p:nvPr>
            <p:ph idx="1"/>
          </p:nvPr>
        </p:nvSpPr>
        <p:spPr/>
        <p:txBody>
          <a:bodyPr/>
          <a:lstStyle/>
          <a:p>
            <a:pPr marL="514350" indent="-514350">
              <a:buFont typeface="+mj-lt"/>
              <a:buAutoNum type="arabicPeriod"/>
            </a:pPr>
            <a:r>
              <a:rPr lang="nb-NO" dirty="0" smtClean="0"/>
              <a:t>Hvordan kan vi som foreldre bidra innenfor hvert tema?</a:t>
            </a:r>
          </a:p>
          <a:p>
            <a:pPr marL="514350" indent="-514350">
              <a:buFont typeface="+mj-lt"/>
              <a:buAutoNum type="arabicPeriod"/>
            </a:pPr>
            <a:endParaRPr lang="nb-NO" dirty="0"/>
          </a:p>
          <a:p>
            <a:pPr marL="514350" indent="-514350">
              <a:buFont typeface="+mj-lt"/>
              <a:buAutoNum type="arabicPeriod"/>
            </a:pPr>
            <a:r>
              <a:rPr lang="nb-NO" dirty="0" smtClean="0"/>
              <a:t>Gitt at en løsning kan være klasse- / trinnregler, hvordan sikre at alle foreldre følger opp? I begge ender av skalaen…</a:t>
            </a:r>
          </a:p>
          <a:p>
            <a:pPr lvl="1"/>
            <a:r>
              <a:rPr lang="nb-NO" dirty="0" smtClean="0"/>
              <a:t>Hvilke erfaringer / tanker har FAU om effekt og utbredelse av klasse- / trinnregler?</a:t>
            </a:r>
          </a:p>
          <a:p>
            <a:pPr lvl="1"/>
            <a:endParaRPr lang="nb-NO" dirty="0"/>
          </a:p>
        </p:txBody>
      </p:sp>
    </p:spTree>
    <p:extLst>
      <p:ext uri="{BB962C8B-B14F-4D97-AF65-F5344CB8AC3E}">
        <p14:creationId xmlns:p14="http://schemas.microsoft.com/office/powerpoint/2010/main" val="3958046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 1: Rus</a:t>
            </a:r>
            <a:endParaRPr lang="nb-NO" dirty="0"/>
          </a:p>
        </p:txBody>
      </p:sp>
      <p:sp>
        <p:nvSpPr>
          <p:cNvPr id="3" name="Plassholder for innhold 2"/>
          <p:cNvSpPr>
            <a:spLocks noGrp="1"/>
          </p:cNvSpPr>
          <p:nvPr>
            <p:ph idx="1"/>
          </p:nvPr>
        </p:nvSpPr>
        <p:spPr/>
        <p:txBody>
          <a:bodyPr>
            <a:normAutofit lnSpcReduction="10000"/>
          </a:bodyPr>
          <a:lstStyle/>
          <a:p>
            <a:r>
              <a:rPr lang="nb-NO" dirty="0" smtClean="0"/>
              <a:t>Foreldre er de viktigste </a:t>
            </a:r>
            <a:r>
              <a:rPr lang="nb-NO" dirty="0" err="1" smtClean="0"/>
              <a:t>forebyggerne</a:t>
            </a:r>
            <a:endParaRPr lang="nb-NO" dirty="0" smtClean="0"/>
          </a:p>
          <a:p>
            <a:r>
              <a:rPr lang="nb-NO" dirty="0" smtClean="0"/>
              <a:t>Tenåringer med kjipe foreldre drikker mindre (www.kjipeforeldre.no).</a:t>
            </a:r>
          </a:p>
          <a:p>
            <a:endParaRPr lang="nb-NO" dirty="0" smtClean="0"/>
          </a:p>
          <a:p>
            <a:r>
              <a:rPr lang="nb-NO" dirty="0" smtClean="0"/>
              <a:t>Ungdomstiden – Psykiske plager/ensomhet</a:t>
            </a:r>
          </a:p>
          <a:p>
            <a:r>
              <a:rPr lang="nb-NO" dirty="0" smtClean="0"/>
              <a:t>Hvorfor er alkohol farlig for ungdom?</a:t>
            </a:r>
          </a:p>
          <a:p>
            <a:r>
              <a:rPr lang="nb-NO" dirty="0" smtClean="0"/>
              <a:t>Fakta om rusmidler</a:t>
            </a:r>
          </a:p>
          <a:p>
            <a:r>
              <a:rPr lang="nb-NO" dirty="0" smtClean="0"/>
              <a:t>Press</a:t>
            </a:r>
          </a:p>
          <a:p>
            <a:r>
              <a:rPr lang="nb-NO" dirty="0" smtClean="0"/>
              <a:t>Hasj</a:t>
            </a:r>
          </a:p>
          <a:p>
            <a:r>
              <a:rPr lang="nb-NO" dirty="0" smtClean="0"/>
              <a:t>Ungdom trenger omsorg også når de bryter grenser</a:t>
            </a:r>
          </a:p>
        </p:txBody>
      </p:sp>
    </p:spTree>
    <p:extLst>
      <p:ext uri="{BB962C8B-B14F-4D97-AF65-F5344CB8AC3E}">
        <p14:creationId xmlns:p14="http://schemas.microsoft.com/office/powerpoint/2010/main" val="298114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 2: Nettvett</a:t>
            </a:r>
            <a:endParaRPr lang="nb-NO" dirty="0"/>
          </a:p>
        </p:txBody>
      </p:sp>
      <p:sp>
        <p:nvSpPr>
          <p:cNvPr id="3" name="Plassholder for innhold 2"/>
          <p:cNvSpPr>
            <a:spLocks noGrp="1"/>
          </p:cNvSpPr>
          <p:nvPr>
            <p:ph idx="1"/>
          </p:nvPr>
        </p:nvSpPr>
        <p:spPr/>
        <p:txBody>
          <a:bodyPr/>
          <a:lstStyle/>
          <a:p>
            <a:r>
              <a:rPr lang="nb-NO" dirty="0" smtClean="0"/>
              <a:t>Hvordan snakke med barna om hva? Klassetrinn?</a:t>
            </a:r>
          </a:p>
          <a:p>
            <a:r>
              <a:rPr lang="nb-NO" dirty="0" smtClean="0"/>
              <a:t>Aldersgrense på div </a:t>
            </a:r>
            <a:r>
              <a:rPr lang="nb-NO" dirty="0" err="1" smtClean="0"/>
              <a:t>apper</a:t>
            </a:r>
            <a:r>
              <a:rPr lang="nb-NO" dirty="0" smtClean="0"/>
              <a:t>/spill - klasseregler</a:t>
            </a:r>
          </a:p>
          <a:p>
            <a:r>
              <a:rPr lang="nb-NO" dirty="0" smtClean="0"/>
              <a:t>Hva foregår på nettet?</a:t>
            </a:r>
          </a:p>
          <a:p>
            <a:r>
              <a:rPr lang="nb-NO" dirty="0" smtClean="0"/>
              <a:t>Sosial danning</a:t>
            </a:r>
          </a:p>
          <a:p>
            <a:r>
              <a:rPr lang="nb-NO" dirty="0" smtClean="0"/>
              <a:t>Straffbart på nett</a:t>
            </a:r>
          </a:p>
          <a:p>
            <a:r>
              <a:rPr lang="nb-NO" dirty="0" smtClean="0"/>
              <a:t>Press</a:t>
            </a:r>
          </a:p>
          <a:p>
            <a:r>
              <a:rPr lang="nb-NO" dirty="0" smtClean="0"/>
              <a:t>Mobbing/trusler/trakassering</a:t>
            </a:r>
          </a:p>
          <a:p>
            <a:r>
              <a:rPr lang="nb-NO" dirty="0" smtClean="0"/>
              <a:t>Nakenbilder</a:t>
            </a:r>
          </a:p>
          <a:p>
            <a:endParaRPr lang="nb-NO" dirty="0"/>
          </a:p>
        </p:txBody>
      </p:sp>
    </p:spTree>
    <p:extLst>
      <p:ext uri="{BB962C8B-B14F-4D97-AF65-F5344CB8AC3E}">
        <p14:creationId xmlns:p14="http://schemas.microsoft.com/office/powerpoint/2010/main" val="21124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 3: Psykisk helse</a:t>
            </a:r>
            <a:endParaRPr lang="nb-NO" dirty="0"/>
          </a:p>
        </p:txBody>
      </p:sp>
      <p:sp>
        <p:nvSpPr>
          <p:cNvPr id="3" name="Plassholder for innhold 2"/>
          <p:cNvSpPr>
            <a:spLocks noGrp="1"/>
          </p:cNvSpPr>
          <p:nvPr>
            <p:ph idx="1"/>
          </p:nvPr>
        </p:nvSpPr>
        <p:spPr/>
        <p:txBody>
          <a:bodyPr/>
          <a:lstStyle/>
          <a:p>
            <a:r>
              <a:rPr lang="nb-NO" dirty="0" smtClean="0"/>
              <a:t>Ungdomstiden – Psykiske plager/ensomhet</a:t>
            </a:r>
          </a:p>
          <a:p>
            <a:r>
              <a:rPr lang="nb-NO" dirty="0" smtClean="0"/>
              <a:t>Mestring</a:t>
            </a:r>
          </a:p>
          <a:p>
            <a:r>
              <a:rPr lang="nb-NO" dirty="0" smtClean="0"/>
              <a:t>Hvordan bygge et sunt selvbilde</a:t>
            </a:r>
          </a:p>
          <a:p>
            <a:r>
              <a:rPr lang="nb-NO" dirty="0" smtClean="0"/>
              <a:t>Identitet</a:t>
            </a:r>
          </a:p>
          <a:p>
            <a:r>
              <a:rPr lang="nb-NO" dirty="0" smtClean="0"/>
              <a:t>Stress/press</a:t>
            </a:r>
          </a:p>
          <a:p>
            <a:r>
              <a:rPr lang="nb-NO" dirty="0" smtClean="0"/>
              <a:t>Selvskading/spiseforstyrrelser</a:t>
            </a:r>
          </a:p>
          <a:p>
            <a:r>
              <a:rPr lang="nb-NO" dirty="0" smtClean="0"/>
              <a:t>Hva er normale tanker og når trenger man hjelp?</a:t>
            </a:r>
          </a:p>
          <a:p>
            <a:r>
              <a:rPr lang="nb-NO" dirty="0" smtClean="0"/>
              <a:t>Mobbing</a:t>
            </a:r>
          </a:p>
          <a:p>
            <a:endParaRPr lang="nb-NO" dirty="0"/>
          </a:p>
        </p:txBody>
      </p:sp>
    </p:spTree>
    <p:extLst>
      <p:ext uri="{BB962C8B-B14F-4D97-AF65-F5344CB8AC3E}">
        <p14:creationId xmlns:p14="http://schemas.microsoft.com/office/powerpoint/2010/main" val="256565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 4: Inkludering</a:t>
            </a:r>
            <a:endParaRPr lang="nb-NO" dirty="0"/>
          </a:p>
        </p:txBody>
      </p:sp>
      <p:sp>
        <p:nvSpPr>
          <p:cNvPr id="3" name="Plassholder for innhold 2"/>
          <p:cNvSpPr>
            <a:spLocks noGrp="1"/>
          </p:cNvSpPr>
          <p:nvPr>
            <p:ph idx="1"/>
          </p:nvPr>
        </p:nvSpPr>
        <p:spPr/>
        <p:txBody>
          <a:bodyPr/>
          <a:lstStyle/>
          <a:p>
            <a:r>
              <a:rPr lang="nb-NO" dirty="0" smtClean="0"/>
              <a:t>Foreldre som rollemodeller</a:t>
            </a:r>
          </a:p>
          <a:p>
            <a:r>
              <a:rPr lang="nb-NO" dirty="0" smtClean="0"/>
              <a:t>Skape gode lokale oppvekstmiljø</a:t>
            </a:r>
          </a:p>
          <a:p>
            <a:r>
              <a:rPr lang="nb-NO" dirty="0" smtClean="0"/>
              <a:t>Foreldre som konfliktsløsere</a:t>
            </a:r>
          </a:p>
          <a:p>
            <a:r>
              <a:rPr lang="nb-NO" dirty="0" smtClean="0"/>
              <a:t>Voksne skaper vennskap</a:t>
            </a:r>
          </a:p>
          <a:p>
            <a:r>
              <a:rPr lang="nb-NO" dirty="0" smtClean="0"/>
              <a:t>Klasseregler </a:t>
            </a:r>
          </a:p>
          <a:p>
            <a:r>
              <a:rPr lang="nb-NO" dirty="0" smtClean="0"/>
              <a:t>Mobbing er handlinger som hindrer opplevelsen av å høre til å være en betydningsfull person i fellesskapet og muligheten til medvirkning.</a:t>
            </a:r>
          </a:p>
        </p:txBody>
      </p:sp>
    </p:spTree>
    <p:extLst>
      <p:ext uri="{BB962C8B-B14F-4D97-AF65-F5344CB8AC3E}">
        <p14:creationId xmlns:p14="http://schemas.microsoft.com/office/powerpoint/2010/main" val="398079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som skal besvares</a:t>
            </a:r>
            <a:endParaRPr lang="nb-NO" dirty="0"/>
          </a:p>
        </p:txBody>
      </p:sp>
      <p:sp>
        <p:nvSpPr>
          <p:cNvPr id="3" name="Plassholder for innhold 2"/>
          <p:cNvSpPr>
            <a:spLocks noGrp="1"/>
          </p:cNvSpPr>
          <p:nvPr>
            <p:ph idx="1"/>
          </p:nvPr>
        </p:nvSpPr>
        <p:spPr/>
        <p:txBody>
          <a:bodyPr/>
          <a:lstStyle/>
          <a:p>
            <a:pPr marL="514350" indent="-514350">
              <a:buFont typeface="+mj-lt"/>
              <a:buAutoNum type="arabicPeriod"/>
            </a:pPr>
            <a:r>
              <a:rPr lang="nb-NO" dirty="0" smtClean="0"/>
              <a:t>Hvordan kan vi som foreldre bidra innenfor hvert tema?</a:t>
            </a:r>
          </a:p>
          <a:p>
            <a:pPr marL="514350" indent="-514350">
              <a:buFont typeface="+mj-lt"/>
              <a:buAutoNum type="arabicPeriod"/>
            </a:pPr>
            <a:endParaRPr lang="nb-NO" dirty="0"/>
          </a:p>
          <a:p>
            <a:pPr marL="514350" indent="-514350">
              <a:buFont typeface="+mj-lt"/>
              <a:buAutoNum type="arabicPeriod"/>
            </a:pPr>
            <a:r>
              <a:rPr lang="nb-NO" dirty="0" smtClean="0"/>
              <a:t>Gitt at en løsning kan være klasse- / trinnregler, hvordan sikre at alle foreldre følger opp? I begge ender av skalaen…</a:t>
            </a:r>
          </a:p>
          <a:p>
            <a:pPr lvl="1"/>
            <a:r>
              <a:rPr lang="nb-NO" dirty="0" smtClean="0"/>
              <a:t>Hvilke erfaringer / tanker har FAU om effekt og utbredelse av klasse- / trinnregler?</a:t>
            </a:r>
          </a:p>
          <a:p>
            <a:endParaRPr lang="nb-NO" dirty="0"/>
          </a:p>
          <a:p>
            <a:r>
              <a:rPr lang="nb-NO" dirty="0" smtClean="0"/>
              <a:t>Tilbakemelding til styret i KFU innen 1. mai: </a:t>
            </a:r>
            <a:r>
              <a:rPr lang="nb-NO" dirty="0" smtClean="0">
                <a:hlinkClick r:id="rId2"/>
              </a:rPr>
              <a:t>kfu.sandnes@gmail.com</a:t>
            </a:r>
            <a:endParaRPr lang="nb-NO" dirty="0" smtClean="0"/>
          </a:p>
          <a:p>
            <a:r>
              <a:rPr lang="nb-NO" dirty="0" smtClean="0"/>
              <a:t>Gjennomgang på årsmøte +/- mai</a:t>
            </a:r>
          </a:p>
          <a:p>
            <a:pPr lvl="1"/>
            <a:endParaRPr lang="nb-NO" dirty="0"/>
          </a:p>
        </p:txBody>
      </p:sp>
    </p:spTree>
    <p:extLst>
      <p:ext uri="{BB962C8B-B14F-4D97-AF65-F5344CB8AC3E}">
        <p14:creationId xmlns:p14="http://schemas.microsoft.com/office/powerpoint/2010/main" val="2527978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Takk for oppmerksomheten!</a:t>
            </a:r>
            <a:endParaRPr lang="nb-NO" dirty="0"/>
          </a:p>
        </p:txBody>
      </p:sp>
      <p:sp>
        <p:nvSpPr>
          <p:cNvPr id="5" name="Plassholder for tekst 4"/>
          <p:cNvSpPr>
            <a:spLocks noGrp="1"/>
          </p:cNvSpPr>
          <p:nvPr>
            <p:ph type="body" idx="1"/>
          </p:nvPr>
        </p:nvSpPr>
        <p:spPr/>
        <p:txBody>
          <a:bodyPr/>
          <a:lstStyle/>
          <a:p>
            <a:endParaRPr lang="nb-NO"/>
          </a:p>
        </p:txBody>
      </p:sp>
    </p:spTree>
    <p:extLst>
      <p:ext uri="{BB962C8B-B14F-4D97-AF65-F5344CB8AC3E}">
        <p14:creationId xmlns:p14="http://schemas.microsoft.com/office/powerpoint/2010/main" val="62099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Agenda</a:t>
            </a:r>
            <a:endParaRPr lang="nb-NO" dirty="0"/>
          </a:p>
        </p:txBody>
      </p:sp>
      <p:sp>
        <p:nvSpPr>
          <p:cNvPr id="3" name="Plassholder for innhold 2"/>
          <p:cNvSpPr>
            <a:spLocks noGrp="1"/>
          </p:cNvSpPr>
          <p:nvPr>
            <p:ph idx="1"/>
          </p:nvPr>
        </p:nvSpPr>
        <p:spPr/>
        <p:txBody>
          <a:bodyPr>
            <a:normAutofit fontScale="77500" lnSpcReduction="20000"/>
          </a:bodyPr>
          <a:lstStyle/>
          <a:p>
            <a:r>
              <a:rPr lang="nb-NO" dirty="0" smtClean="0"/>
              <a:t>Intro</a:t>
            </a:r>
          </a:p>
          <a:p>
            <a:r>
              <a:rPr lang="nb-NO" dirty="0" smtClean="0"/>
              <a:t>Hvordan holde seg oppdatert</a:t>
            </a:r>
          </a:p>
          <a:p>
            <a:r>
              <a:rPr lang="nb-NO" dirty="0" smtClean="0"/>
              <a:t>Bemanningsnorm</a:t>
            </a:r>
          </a:p>
          <a:p>
            <a:r>
              <a:rPr lang="nb-NO" dirty="0" smtClean="0"/>
              <a:t>Bruk av SU</a:t>
            </a:r>
          </a:p>
          <a:p>
            <a:pPr lvl="1"/>
            <a:r>
              <a:rPr lang="nb-NO" dirty="0" smtClean="0"/>
              <a:t>Foreldre- / elevundersøkelsen</a:t>
            </a:r>
          </a:p>
          <a:p>
            <a:endParaRPr lang="nb-NO" dirty="0" smtClean="0"/>
          </a:p>
          <a:p>
            <a:r>
              <a:rPr lang="nb-NO" dirty="0" smtClean="0"/>
              <a:t>Pause</a:t>
            </a:r>
          </a:p>
          <a:p>
            <a:endParaRPr lang="nb-NO" dirty="0"/>
          </a:p>
          <a:p>
            <a:r>
              <a:rPr lang="nb-NO" dirty="0" smtClean="0"/>
              <a:t>SLT</a:t>
            </a:r>
          </a:p>
          <a:p>
            <a:r>
              <a:rPr lang="nb-NO" dirty="0" smtClean="0"/>
              <a:t>Oppgaver til FAU</a:t>
            </a:r>
          </a:p>
          <a:p>
            <a:endParaRPr lang="nb-NO" dirty="0"/>
          </a:p>
          <a:p>
            <a:pPr marL="0" indent="0">
              <a:buNone/>
            </a:pPr>
            <a:r>
              <a:rPr lang="nb-NO" dirty="0" smtClean="0"/>
              <a:t>Ferdig </a:t>
            </a:r>
            <a:r>
              <a:rPr lang="nb-NO" dirty="0" err="1" smtClean="0"/>
              <a:t>ca</a:t>
            </a:r>
            <a:r>
              <a:rPr lang="nb-NO" dirty="0" smtClean="0"/>
              <a:t> 20.30</a:t>
            </a:r>
            <a:endParaRPr lang="nb-NO" dirty="0"/>
          </a:p>
        </p:txBody>
      </p:sp>
    </p:spTree>
    <p:extLst>
      <p:ext uri="{BB962C8B-B14F-4D97-AF65-F5344CB8AC3E}">
        <p14:creationId xmlns:p14="http://schemas.microsoft.com/office/powerpoint/2010/main" val="2183451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Intro</a:t>
            </a:r>
            <a:endParaRPr lang="nb-NO" dirty="0"/>
          </a:p>
        </p:txBody>
      </p:sp>
      <p:sp>
        <p:nvSpPr>
          <p:cNvPr id="3" name="Plassholder for innhold 2"/>
          <p:cNvSpPr>
            <a:spLocks noGrp="1"/>
          </p:cNvSpPr>
          <p:nvPr>
            <p:ph idx="1"/>
          </p:nvPr>
        </p:nvSpPr>
        <p:spPr/>
        <p:txBody>
          <a:bodyPr>
            <a:normAutofit fontScale="62500" lnSpcReduction="20000"/>
          </a:bodyPr>
          <a:lstStyle/>
          <a:p>
            <a:r>
              <a:rPr lang="nb-NO" dirty="0" smtClean="0"/>
              <a:t>Kommunalt foreldreutvalg består av 1 representant og 1 vara representant fra hver skole i Sandnes Kommune</a:t>
            </a:r>
          </a:p>
          <a:p>
            <a:pPr lvl="1"/>
            <a:r>
              <a:rPr lang="nb-NO" dirty="0" smtClean="0"/>
              <a:t>Skal være medlem av FAU</a:t>
            </a:r>
          </a:p>
          <a:p>
            <a:endParaRPr lang="nb-NO" dirty="0"/>
          </a:p>
          <a:p>
            <a:r>
              <a:rPr lang="nb-NO" dirty="0" smtClean="0"/>
              <a:t>KFU velger fire styremedlemmer og to vara</a:t>
            </a:r>
          </a:p>
          <a:p>
            <a:pPr lvl="1"/>
            <a:r>
              <a:rPr lang="nb-NO" dirty="0" smtClean="0"/>
              <a:t>Christian </a:t>
            </a:r>
            <a:r>
              <a:rPr lang="nb-NO" dirty="0" err="1" smtClean="0"/>
              <a:t>Asserson</a:t>
            </a:r>
            <a:r>
              <a:rPr lang="nb-NO" dirty="0"/>
              <a:t> </a:t>
            </a:r>
            <a:r>
              <a:rPr lang="nb-NO" dirty="0" smtClean="0"/>
              <a:t>(leder), Hege Eide, Siri </a:t>
            </a:r>
            <a:r>
              <a:rPr lang="nb-NO" dirty="0" err="1" smtClean="0"/>
              <a:t>Tansø</a:t>
            </a:r>
            <a:r>
              <a:rPr lang="nb-NO" dirty="0" smtClean="0"/>
              <a:t>, Rune Stangeland, Eivind Tjessem, Susanne </a:t>
            </a:r>
            <a:r>
              <a:rPr lang="nb-NO" dirty="0" err="1" smtClean="0"/>
              <a:t>Mönnich</a:t>
            </a:r>
            <a:endParaRPr lang="nb-NO" dirty="0" smtClean="0"/>
          </a:p>
          <a:p>
            <a:endParaRPr lang="nb-NO" dirty="0"/>
          </a:p>
          <a:p>
            <a:r>
              <a:rPr lang="nb-NO" dirty="0" smtClean="0"/>
              <a:t>Styret møtes 2+2 ganger i året + ved behov</a:t>
            </a:r>
            <a:r>
              <a:rPr lang="nb-NO" dirty="0"/>
              <a:t> </a:t>
            </a:r>
            <a:r>
              <a:rPr lang="nb-NO" dirty="0" smtClean="0"/>
              <a:t>(f.eks. ved høringsuttalelser)</a:t>
            </a:r>
          </a:p>
          <a:p>
            <a:endParaRPr lang="nb-NO" dirty="0"/>
          </a:p>
          <a:p>
            <a:r>
              <a:rPr lang="nb-NO" dirty="0" smtClean="0"/>
              <a:t>KFU møtes 2-4 ganger pr år (1 høst 2017, 2 vår 2018, ? Høst 2019)</a:t>
            </a:r>
          </a:p>
          <a:p>
            <a:endParaRPr lang="nb-NO" dirty="0"/>
          </a:p>
          <a:p>
            <a:r>
              <a:rPr lang="nb-NO" dirty="0" smtClean="0"/>
              <a:t>KFU er et felles organ for alle FAU som kan gjøre seg hørt på kommunalt nivå, men som likevel ikke har noen formell «myndighet». SU er skolenes øverste organ hvor foreldre formelt har en rolle.</a:t>
            </a:r>
          </a:p>
          <a:p>
            <a:endParaRPr lang="nb-NO" dirty="0"/>
          </a:p>
          <a:p>
            <a:r>
              <a:rPr lang="nb-NO" dirty="0" smtClean="0"/>
              <a:t>KFU skal representere saker på vegne av alle foreldre – ikke enkeltmedlemmer / styret</a:t>
            </a:r>
          </a:p>
        </p:txBody>
      </p:sp>
    </p:spTree>
    <p:extLst>
      <p:ext uri="{BB962C8B-B14F-4D97-AF65-F5344CB8AC3E}">
        <p14:creationId xmlns:p14="http://schemas.microsoft.com/office/powerpoint/2010/main" val="5074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har vi gjort til nå?</a:t>
            </a:r>
            <a:endParaRPr lang="nb-NO" dirty="0"/>
          </a:p>
        </p:txBody>
      </p:sp>
      <p:sp>
        <p:nvSpPr>
          <p:cNvPr id="3" name="Plassholder for innhold 2"/>
          <p:cNvSpPr>
            <a:spLocks noGrp="1"/>
          </p:cNvSpPr>
          <p:nvPr>
            <p:ph idx="1"/>
          </p:nvPr>
        </p:nvSpPr>
        <p:spPr/>
        <p:txBody>
          <a:bodyPr>
            <a:normAutofit fontScale="70000" lnSpcReduction="20000"/>
          </a:bodyPr>
          <a:lstStyle/>
          <a:p>
            <a:r>
              <a:rPr lang="nb-NO" dirty="0" smtClean="0"/>
              <a:t>2017</a:t>
            </a:r>
          </a:p>
          <a:p>
            <a:pPr lvl="1"/>
            <a:r>
              <a:rPr lang="nb-NO" dirty="0" smtClean="0"/>
              <a:t>September: KFU møte</a:t>
            </a:r>
          </a:p>
          <a:p>
            <a:pPr lvl="1"/>
            <a:r>
              <a:rPr lang="nb-NO" dirty="0" smtClean="0"/>
              <a:t>Oktober: Styremøte</a:t>
            </a:r>
          </a:p>
          <a:p>
            <a:pPr lvl="1"/>
            <a:r>
              <a:rPr lang="nb-NO" dirty="0" smtClean="0"/>
              <a:t>November: Styremøte</a:t>
            </a:r>
          </a:p>
          <a:p>
            <a:pPr lvl="1"/>
            <a:r>
              <a:rPr lang="nb-NO" dirty="0" smtClean="0"/>
              <a:t>Oktober: Høringsuttalelse Økonomiplan + møte med posisjon og opposisjon</a:t>
            </a:r>
          </a:p>
          <a:p>
            <a:pPr lvl="1"/>
            <a:r>
              <a:rPr lang="nb-NO" dirty="0" smtClean="0"/>
              <a:t>+ diverse møteaktivitet med skoleadministrasjonen og utdanningsforbundet</a:t>
            </a:r>
            <a:endParaRPr lang="nb-NO" dirty="0"/>
          </a:p>
          <a:p>
            <a:endParaRPr lang="nb-NO" dirty="0" smtClean="0"/>
          </a:p>
          <a:p>
            <a:r>
              <a:rPr lang="nb-NO" dirty="0" smtClean="0"/>
              <a:t>2018</a:t>
            </a:r>
          </a:p>
          <a:p>
            <a:pPr lvl="1"/>
            <a:r>
              <a:rPr lang="nb-NO" dirty="0" smtClean="0"/>
              <a:t>Januar: Styremøte</a:t>
            </a:r>
          </a:p>
          <a:p>
            <a:pPr lvl="1"/>
            <a:r>
              <a:rPr lang="nb-NO" dirty="0" smtClean="0"/>
              <a:t>Februar: KFU møte + Utvalg for kultur og oppvekst</a:t>
            </a:r>
          </a:p>
          <a:p>
            <a:pPr lvl="1"/>
            <a:r>
              <a:rPr lang="nb-NO" dirty="0" smtClean="0"/>
              <a:t>April: Styremøte KFU (4. april) + Høringsuttalelse Skolebehovsplan</a:t>
            </a:r>
          </a:p>
          <a:p>
            <a:pPr lvl="1"/>
            <a:r>
              <a:rPr lang="nb-NO" dirty="0" smtClean="0"/>
              <a:t>Mai: Årsmøte KFU</a:t>
            </a:r>
          </a:p>
          <a:p>
            <a:endParaRPr lang="nb-NO" dirty="0"/>
          </a:p>
          <a:p>
            <a:r>
              <a:rPr lang="nb-NO" dirty="0" smtClean="0"/>
              <a:t>Opprettet </a:t>
            </a:r>
            <a:r>
              <a:rPr lang="nb-NO" dirty="0" err="1" smtClean="0"/>
              <a:t>facebookgruppe</a:t>
            </a:r>
            <a:r>
              <a:rPr lang="nb-NO" dirty="0" smtClean="0"/>
              <a:t> for Sandnes KFU + Styret (forsøker å være noe mer aktiv fremover)</a:t>
            </a:r>
          </a:p>
          <a:p>
            <a:r>
              <a:rPr lang="nb-NO" dirty="0" smtClean="0"/>
              <a:t>Ryddet/oppdatert hjemmesiden til Sandnes KFU</a:t>
            </a:r>
          </a:p>
        </p:txBody>
      </p:sp>
    </p:spTree>
    <p:extLst>
      <p:ext uri="{BB962C8B-B14F-4D97-AF65-F5344CB8AC3E}">
        <p14:creationId xmlns:p14="http://schemas.microsoft.com/office/powerpoint/2010/main" val="39309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holde deg oppdatert?</a:t>
            </a:r>
            <a:endParaRPr lang="nb-NO" dirty="0"/>
          </a:p>
        </p:txBody>
      </p:sp>
      <p:sp>
        <p:nvSpPr>
          <p:cNvPr id="3" name="Plassholder for innhold 2"/>
          <p:cNvSpPr>
            <a:spLocks noGrp="1"/>
          </p:cNvSpPr>
          <p:nvPr>
            <p:ph idx="1"/>
          </p:nvPr>
        </p:nvSpPr>
        <p:spPr/>
        <p:txBody>
          <a:bodyPr>
            <a:normAutofit fontScale="62500" lnSpcReduction="20000"/>
          </a:bodyPr>
          <a:lstStyle/>
          <a:p>
            <a:r>
              <a:rPr lang="nb-NO" dirty="0" smtClean="0"/>
              <a:t>Sandnesposten og Stavanger Aftenblad</a:t>
            </a:r>
          </a:p>
          <a:p>
            <a:endParaRPr lang="nb-NO" dirty="0"/>
          </a:p>
          <a:p>
            <a:r>
              <a:rPr lang="nb-NO" dirty="0" err="1" smtClean="0"/>
              <a:t>Facebookgruppen</a:t>
            </a:r>
            <a:r>
              <a:rPr lang="nb-NO" dirty="0" smtClean="0"/>
              <a:t> Sandnes KFU - vær gjerne aktiv </a:t>
            </a:r>
            <a:r>
              <a:rPr lang="nb-NO" dirty="0" smtClean="0">
                <a:sym typeface="Wingdings" panose="05000000000000000000" pitchFamily="2" charset="2"/>
              </a:rPr>
              <a:t></a:t>
            </a:r>
            <a:endParaRPr lang="nb-NO" dirty="0" smtClean="0"/>
          </a:p>
          <a:p>
            <a:endParaRPr lang="nb-NO" dirty="0"/>
          </a:p>
          <a:p>
            <a:r>
              <a:rPr lang="nb-NO" dirty="0" smtClean="0"/>
              <a:t>Linker på minskole.no/</a:t>
            </a:r>
            <a:r>
              <a:rPr lang="nb-NO" dirty="0" err="1" smtClean="0"/>
              <a:t>kfusandnes</a:t>
            </a:r>
            <a:endParaRPr lang="nb-NO" dirty="0" smtClean="0"/>
          </a:p>
          <a:p>
            <a:endParaRPr lang="nb-NO" dirty="0"/>
          </a:p>
          <a:p>
            <a:r>
              <a:rPr lang="nb-NO" dirty="0" smtClean="0"/>
              <a:t>Utvalg for kultur og oppvekst</a:t>
            </a:r>
          </a:p>
          <a:p>
            <a:endParaRPr lang="nb-NO" dirty="0"/>
          </a:p>
          <a:p>
            <a:r>
              <a:rPr lang="nb-NO" dirty="0" smtClean="0"/>
              <a:t>Samarbeidsutvalget (SU) på skolen</a:t>
            </a:r>
          </a:p>
          <a:p>
            <a:endParaRPr lang="nb-NO" dirty="0"/>
          </a:p>
          <a:p>
            <a:r>
              <a:rPr lang="nb-NO" dirty="0" smtClean="0"/>
              <a:t>Sandnes Kommune sine hjemmesider</a:t>
            </a:r>
          </a:p>
          <a:p>
            <a:endParaRPr lang="nb-NO" dirty="0"/>
          </a:p>
          <a:p>
            <a:r>
              <a:rPr lang="nb-NO" dirty="0" smtClean="0"/>
              <a:t>Andre kilder? Kommentarer / Innspill?</a:t>
            </a:r>
            <a:endParaRPr lang="nb-NO" dirty="0"/>
          </a:p>
        </p:txBody>
      </p:sp>
    </p:spTree>
    <p:extLst>
      <p:ext uri="{BB962C8B-B14F-4D97-AF65-F5344CB8AC3E}">
        <p14:creationId xmlns:p14="http://schemas.microsoft.com/office/powerpoint/2010/main" val="164056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Bemanningsnorm grunnskole</a:t>
            </a:r>
            <a:endParaRPr lang="nb-NO" dirty="0"/>
          </a:p>
        </p:txBody>
      </p:sp>
      <p:sp>
        <p:nvSpPr>
          <p:cNvPr id="3" name="Plassholder for innhold 2"/>
          <p:cNvSpPr>
            <a:spLocks noGrp="1"/>
          </p:cNvSpPr>
          <p:nvPr>
            <p:ph idx="1"/>
          </p:nvPr>
        </p:nvSpPr>
        <p:spPr/>
        <p:txBody>
          <a:bodyPr>
            <a:normAutofit fontScale="70000" lnSpcReduction="20000"/>
          </a:bodyPr>
          <a:lstStyle/>
          <a:p>
            <a:r>
              <a:rPr lang="nb-NO" dirty="0" smtClean="0"/>
              <a:t>Trer i kraft fra høsten 2018</a:t>
            </a:r>
          </a:p>
          <a:p>
            <a:endParaRPr lang="nb-NO" dirty="0"/>
          </a:p>
          <a:p>
            <a:r>
              <a:rPr lang="nb-NO" dirty="0" smtClean="0"/>
              <a:t>Sier noe om lærerdekning pr elev i grunnskolen</a:t>
            </a:r>
          </a:p>
          <a:p>
            <a:pPr lvl="1"/>
            <a:r>
              <a:rPr lang="nb-NO" dirty="0" smtClean="0"/>
              <a:t>2018:</a:t>
            </a:r>
          </a:p>
          <a:p>
            <a:pPr lvl="2"/>
            <a:r>
              <a:rPr lang="nb-NO" dirty="0" smtClean="0"/>
              <a:t>1-4 trinn: 1 lærer pr 16 elever</a:t>
            </a:r>
          </a:p>
          <a:p>
            <a:pPr lvl="2"/>
            <a:r>
              <a:rPr lang="nb-NO" dirty="0" smtClean="0"/>
              <a:t>5-10 trinn: 1 lærer pr 21 elever</a:t>
            </a:r>
          </a:p>
          <a:p>
            <a:pPr lvl="1"/>
            <a:r>
              <a:rPr lang="nb-NO" dirty="0" smtClean="0"/>
              <a:t>2019</a:t>
            </a:r>
          </a:p>
          <a:p>
            <a:pPr lvl="2"/>
            <a:r>
              <a:rPr lang="nb-NO" dirty="0" smtClean="0"/>
              <a:t>1-4 trinn: 1 lærer pr 15 elever</a:t>
            </a:r>
          </a:p>
          <a:p>
            <a:pPr lvl="2"/>
            <a:r>
              <a:rPr lang="nb-NO" dirty="0" smtClean="0"/>
              <a:t>5-10 trinn: 1 lærer pr 20 elever</a:t>
            </a:r>
          </a:p>
          <a:p>
            <a:endParaRPr lang="nb-NO" dirty="0"/>
          </a:p>
          <a:p>
            <a:r>
              <a:rPr lang="nb-NO" dirty="0" smtClean="0"/>
              <a:t>Gjelder per skole, ikke per klasse</a:t>
            </a:r>
          </a:p>
          <a:p>
            <a:r>
              <a:rPr lang="nb-NO" dirty="0" smtClean="0"/>
              <a:t>Gjelder ikke «til enhver tid», og gir fleksibilitet til tilpasninger</a:t>
            </a:r>
          </a:p>
          <a:p>
            <a:endParaRPr lang="nb-NO" dirty="0"/>
          </a:p>
          <a:p>
            <a:r>
              <a:rPr lang="nb-NO" dirty="0" smtClean="0"/>
              <a:t>Potensiell utilsiktet effekt er reduksjon i årsverk knyttet til andre roller (f.eks. miljøterapeut)</a:t>
            </a:r>
          </a:p>
          <a:p>
            <a:pPr lvl="1"/>
            <a:r>
              <a:rPr lang="nb-NO" dirty="0" smtClean="0"/>
              <a:t>Usikkerhet rundt finansieringskilde</a:t>
            </a:r>
          </a:p>
        </p:txBody>
      </p:sp>
      <p:pic>
        <p:nvPicPr>
          <p:cNvPr id="4" name="Bilde 3"/>
          <p:cNvPicPr>
            <a:picLocks noChangeAspect="1"/>
          </p:cNvPicPr>
          <p:nvPr/>
        </p:nvPicPr>
        <p:blipFill>
          <a:blip r:embed="rId3"/>
          <a:stretch>
            <a:fillRect/>
          </a:stretch>
        </p:blipFill>
        <p:spPr>
          <a:xfrm>
            <a:off x="7768281" y="179076"/>
            <a:ext cx="4154112" cy="2811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165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Bruk av Samarbeidsutvalg (SU)</a:t>
            </a:r>
            <a:endParaRPr lang="nb-NO" dirty="0"/>
          </a:p>
        </p:txBody>
      </p:sp>
      <p:sp>
        <p:nvSpPr>
          <p:cNvPr id="3" name="Plassholder for innhold 2"/>
          <p:cNvSpPr>
            <a:spLocks noGrp="1"/>
          </p:cNvSpPr>
          <p:nvPr>
            <p:ph idx="1"/>
          </p:nvPr>
        </p:nvSpPr>
        <p:spPr/>
        <p:txBody>
          <a:bodyPr>
            <a:normAutofit fontScale="70000" lnSpcReduction="20000"/>
          </a:bodyPr>
          <a:lstStyle/>
          <a:p>
            <a:r>
              <a:rPr lang="nb-NO" dirty="0" smtClean="0"/>
              <a:t>KFU mottatt henvendelser om å uttale seg om diverse saker av lokal karakter</a:t>
            </a:r>
          </a:p>
          <a:p>
            <a:endParaRPr lang="nb-NO" dirty="0"/>
          </a:p>
          <a:p>
            <a:r>
              <a:rPr lang="nb-NO" dirty="0" smtClean="0"/>
              <a:t>Samarbeidsutvalget (SU) er skolens øverste rådgivende organ og her er alle partene i skolen representert: elever, foreldre, undervisningspersonalet, andre tilsatte og to representanter fra kommunen, hvor rektor skal være den ene. SU har rett til å uttale seg i alle saker som gjelder skolen.</a:t>
            </a:r>
          </a:p>
          <a:p>
            <a:pPr lvl="1"/>
            <a:r>
              <a:rPr lang="nb-NO" dirty="0" smtClean="0"/>
              <a:t>Ordensreglementet</a:t>
            </a:r>
          </a:p>
          <a:p>
            <a:pPr lvl="1"/>
            <a:r>
              <a:rPr lang="nb-NO" dirty="0" smtClean="0"/>
              <a:t>Skolens informasjonsvirksomhet</a:t>
            </a:r>
          </a:p>
          <a:p>
            <a:pPr lvl="1"/>
            <a:r>
              <a:rPr lang="nb-NO" dirty="0" smtClean="0"/>
              <a:t>Virksomhets- og utviklingsplaner for skolen</a:t>
            </a:r>
          </a:p>
          <a:p>
            <a:pPr lvl="1"/>
            <a:r>
              <a:rPr lang="nb-NO" dirty="0" smtClean="0"/>
              <a:t>Forslag til budsjett</a:t>
            </a:r>
          </a:p>
          <a:p>
            <a:pPr lvl="1"/>
            <a:r>
              <a:rPr lang="nb-NO" dirty="0" smtClean="0"/>
              <a:t>Prinsipper for valg av bøker til skolebiblioteket</a:t>
            </a:r>
          </a:p>
          <a:p>
            <a:pPr lvl="1"/>
            <a:r>
              <a:rPr lang="nb-NO" dirty="0" smtClean="0"/>
              <a:t>Plan for hjem-skole-samarbeid</a:t>
            </a:r>
          </a:p>
          <a:p>
            <a:pPr lvl="1"/>
            <a:r>
              <a:rPr lang="nb-NO" dirty="0" smtClean="0"/>
              <a:t>Skolevurdering</a:t>
            </a:r>
          </a:p>
          <a:p>
            <a:pPr lvl="1"/>
            <a:r>
              <a:rPr lang="nb-NO" dirty="0" smtClean="0"/>
              <a:t>Trafikkforholdene</a:t>
            </a:r>
          </a:p>
          <a:p>
            <a:pPr lvl="1"/>
            <a:r>
              <a:rPr lang="nb-NO" dirty="0" smtClean="0"/>
              <a:t>Skoleskyss</a:t>
            </a:r>
          </a:p>
          <a:p>
            <a:pPr lvl="1"/>
            <a:r>
              <a:rPr lang="nb-NO" dirty="0" smtClean="0"/>
              <a:t>Planer for ombygging og vedlikehold av skoleanleggene</a:t>
            </a:r>
            <a:endParaRPr lang="nb-NO" dirty="0"/>
          </a:p>
        </p:txBody>
      </p:sp>
    </p:spTree>
    <p:extLst>
      <p:ext uri="{BB962C8B-B14F-4D97-AF65-F5344CB8AC3E}">
        <p14:creationId xmlns:p14="http://schemas.microsoft.com/office/powerpoint/2010/main" val="33763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Hvem bryr seg om SU?</a:t>
            </a:r>
            <a:endParaRPr lang="nb-NO" dirty="0"/>
          </a:p>
        </p:txBody>
      </p:sp>
      <p:sp>
        <p:nvSpPr>
          <p:cNvPr id="3" name="Plassholder for innhold 2"/>
          <p:cNvSpPr>
            <a:spLocks noGrp="1"/>
          </p:cNvSpPr>
          <p:nvPr>
            <p:ph idx="1"/>
          </p:nvPr>
        </p:nvSpPr>
        <p:spPr/>
        <p:txBody>
          <a:bodyPr/>
          <a:lstStyle/>
          <a:p>
            <a:r>
              <a:rPr lang="nb-NO" dirty="0" smtClean="0"/>
              <a:t>Møtereferatene er fast innslag i møte i utvalg for kultur og oppvekst. De blir lagt merke til!</a:t>
            </a:r>
          </a:p>
          <a:p>
            <a:endParaRPr lang="nb-NO" dirty="0"/>
          </a:p>
          <a:p>
            <a:r>
              <a:rPr lang="nb-NO" dirty="0" smtClean="0"/>
              <a:t>Kommunaldirektør både leser og setter seg inn i alle SU referat</a:t>
            </a:r>
          </a:p>
          <a:p>
            <a:endParaRPr lang="nb-NO" dirty="0"/>
          </a:p>
          <a:p>
            <a:r>
              <a:rPr lang="nb-NO" dirty="0" smtClean="0"/>
              <a:t>SU har en viktig rolle!</a:t>
            </a:r>
          </a:p>
          <a:p>
            <a:endParaRPr lang="nb-NO" dirty="0" smtClean="0"/>
          </a:p>
          <a:p>
            <a:r>
              <a:rPr lang="nb-NO" dirty="0" smtClean="0"/>
              <a:t>Hvordan opplever KFU representantene at SU oppfyller sin rolle?</a:t>
            </a:r>
          </a:p>
          <a:p>
            <a:pPr lvl="1"/>
            <a:r>
              <a:rPr lang="nb-NO" dirty="0" smtClean="0"/>
              <a:t>Uten å gå i enkeltcase eller på enkeltpersoner</a:t>
            </a:r>
          </a:p>
          <a:p>
            <a:endParaRPr lang="nb-NO" dirty="0"/>
          </a:p>
        </p:txBody>
      </p:sp>
    </p:spTree>
    <p:extLst>
      <p:ext uri="{BB962C8B-B14F-4D97-AF65-F5344CB8AC3E}">
        <p14:creationId xmlns:p14="http://schemas.microsoft.com/office/powerpoint/2010/main" val="189899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dirty="0" smtClean="0"/>
              <a:t>Pause – 15 minutt</a:t>
            </a:r>
            <a:endParaRPr lang="nb-NO" dirty="0"/>
          </a:p>
        </p:txBody>
      </p:sp>
      <p:sp>
        <p:nvSpPr>
          <p:cNvPr id="5" name="Plassholder for tekst 4"/>
          <p:cNvSpPr>
            <a:spLocks noGrp="1"/>
          </p:cNvSpPr>
          <p:nvPr>
            <p:ph type="body" idx="1"/>
          </p:nvPr>
        </p:nvSpPr>
        <p:spPr/>
        <p:txBody>
          <a:bodyPr/>
          <a:lstStyle/>
          <a:p>
            <a:endParaRPr lang="nb-NO"/>
          </a:p>
        </p:txBody>
      </p:sp>
    </p:spTree>
    <p:extLst>
      <p:ext uri="{BB962C8B-B14F-4D97-AF65-F5344CB8AC3E}">
        <p14:creationId xmlns:p14="http://schemas.microsoft.com/office/powerpoint/2010/main" val="2573903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1012</Words>
  <Application>Microsoft Office PowerPoint</Application>
  <PresentationFormat>Widescreen</PresentationFormat>
  <Paragraphs>172</Paragraphs>
  <Slides>19</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19</vt:i4>
      </vt:variant>
    </vt:vector>
  </HeadingPairs>
  <TitlesOfParts>
    <vt:vector size="24" baseType="lpstr">
      <vt:lpstr>Arial</vt:lpstr>
      <vt:lpstr>Calibri</vt:lpstr>
      <vt:lpstr>Calibri Light</vt:lpstr>
      <vt:lpstr>Wingdings</vt:lpstr>
      <vt:lpstr>Office-tema</vt:lpstr>
      <vt:lpstr>Kommunalt Foreldreutvalg Sandnes Kommune</vt:lpstr>
      <vt:lpstr>Agenda</vt:lpstr>
      <vt:lpstr>Intro</vt:lpstr>
      <vt:lpstr>Hva har vi gjort til nå?</vt:lpstr>
      <vt:lpstr>Hvordan holde deg oppdatert?</vt:lpstr>
      <vt:lpstr>Bemanningsnorm grunnskole</vt:lpstr>
      <vt:lpstr>Bruk av Samarbeidsutvalg (SU)</vt:lpstr>
      <vt:lpstr>Hvem bryr seg om SU?</vt:lpstr>
      <vt:lpstr>Pause – 15 minutt</vt:lpstr>
      <vt:lpstr>SLT</vt:lpstr>
      <vt:lpstr>Hva i all verden er SLT?</vt:lpstr>
      <vt:lpstr>Hva gjør vi nå?</vt:lpstr>
      <vt:lpstr>Hva som skal besvares</vt:lpstr>
      <vt:lpstr>Tema 1: Rus</vt:lpstr>
      <vt:lpstr>Tema 2: Nettvett</vt:lpstr>
      <vt:lpstr>Tema 3: Psykisk helse</vt:lpstr>
      <vt:lpstr>Tema 4: Inkludering</vt:lpstr>
      <vt:lpstr>Hva som skal besvares</vt:lpstr>
      <vt:lpstr>Takk for oppmerksomheten!</vt:lpstr>
    </vt:vector>
  </TitlesOfParts>
  <Company>SpareBank1 Alliansen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Kommunalt Foreldreutvalg Sandnes Kommune</dc:title>
  <dc:creator>Christian Asserson</dc:creator>
  <cp:lastModifiedBy>Christian Asserson</cp:lastModifiedBy>
  <cp:revision>19</cp:revision>
  <dcterms:created xsi:type="dcterms:W3CDTF">2018-02-20T17:11:11Z</dcterms:created>
  <dcterms:modified xsi:type="dcterms:W3CDTF">2018-02-23T07:30:13Z</dcterms:modified>
</cp:coreProperties>
</file>