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6D8F2-0198-4737-BC63-1CC8DC18F20D}" type="datetimeFigureOut">
              <a:rPr lang="nb-NO" smtClean="0"/>
              <a:t>01.10.2018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0D75B-B8AC-4F62-8628-4A8969D8D8FF}" type="slidenum">
              <a:rPr lang="nb-NO" smtClean="0"/>
              <a:t>‹#›</a:t>
            </a:fld>
            <a:endParaRPr lang="nb-NO"/>
          </a:p>
        </p:txBody>
      </p:sp>
    </p:spTree>
    <p:extLst>
      <p:ext uri="{BB962C8B-B14F-4D97-AF65-F5344CB8AC3E}">
        <p14:creationId xmlns:p14="http://schemas.microsoft.com/office/powerpoint/2010/main" val="1074335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287A99F-8D8C-440E-8415-EB21EFD165B3}" type="slidenum">
              <a:rPr lang="nb-NO" smtClean="0"/>
              <a:t>5</a:t>
            </a:fld>
            <a:endParaRPr lang="nb-NO"/>
          </a:p>
        </p:txBody>
      </p:sp>
    </p:spTree>
    <p:extLst>
      <p:ext uri="{BB962C8B-B14F-4D97-AF65-F5344CB8AC3E}">
        <p14:creationId xmlns:p14="http://schemas.microsoft.com/office/powerpoint/2010/main" val="93716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EC554226-2D66-4DE4-868B-3FB7B4B4C157}" type="datetimeFigureOut">
              <a:rPr lang="nb-NO" smtClean="0"/>
              <a:t>01.10.2018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70B826-35DA-41BD-924D-2E224BC7623E}" type="slidenum">
              <a:rPr lang="nb-NO" smtClean="0"/>
              <a:t>‹#›</a:t>
            </a:fld>
            <a:endParaRPr lang="nb-NO"/>
          </a:p>
        </p:txBody>
      </p:sp>
    </p:spTree>
    <p:extLst>
      <p:ext uri="{BB962C8B-B14F-4D97-AF65-F5344CB8AC3E}">
        <p14:creationId xmlns:p14="http://schemas.microsoft.com/office/powerpoint/2010/main" val="381640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C554226-2D66-4DE4-868B-3FB7B4B4C157}" type="datetimeFigureOut">
              <a:rPr lang="nb-NO" smtClean="0"/>
              <a:t>01.10.2018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70B826-35DA-41BD-924D-2E224BC7623E}" type="slidenum">
              <a:rPr lang="nb-NO" smtClean="0"/>
              <a:t>‹#›</a:t>
            </a:fld>
            <a:endParaRPr lang="nb-NO"/>
          </a:p>
        </p:txBody>
      </p:sp>
    </p:spTree>
    <p:extLst>
      <p:ext uri="{BB962C8B-B14F-4D97-AF65-F5344CB8AC3E}">
        <p14:creationId xmlns:p14="http://schemas.microsoft.com/office/powerpoint/2010/main" val="421947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C554226-2D66-4DE4-868B-3FB7B4B4C157}" type="datetimeFigureOut">
              <a:rPr lang="nb-NO" smtClean="0"/>
              <a:t>01.10.2018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70B826-35DA-41BD-924D-2E224BC7623E}" type="slidenum">
              <a:rPr lang="nb-NO" smtClean="0"/>
              <a:t>‹#›</a:t>
            </a:fld>
            <a:endParaRPr lang="nb-NO"/>
          </a:p>
        </p:txBody>
      </p:sp>
    </p:spTree>
    <p:extLst>
      <p:ext uri="{BB962C8B-B14F-4D97-AF65-F5344CB8AC3E}">
        <p14:creationId xmlns:p14="http://schemas.microsoft.com/office/powerpoint/2010/main" val="87653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C554226-2D66-4DE4-868B-3FB7B4B4C157}" type="datetimeFigureOut">
              <a:rPr lang="nb-NO" smtClean="0"/>
              <a:t>01.10.2018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70B826-35DA-41BD-924D-2E224BC7623E}" type="slidenum">
              <a:rPr lang="nb-NO" smtClean="0"/>
              <a:t>‹#›</a:t>
            </a:fld>
            <a:endParaRPr lang="nb-NO"/>
          </a:p>
        </p:txBody>
      </p:sp>
    </p:spTree>
    <p:extLst>
      <p:ext uri="{BB962C8B-B14F-4D97-AF65-F5344CB8AC3E}">
        <p14:creationId xmlns:p14="http://schemas.microsoft.com/office/powerpoint/2010/main" val="383276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EC554226-2D66-4DE4-868B-3FB7B4B4C157}" type="datetimeFigureOut">
              <a:rPr lang="nb-NO" smtClean="0"/>
              <a:t>01.10.2018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70B826-35DA-41BD-924D-2E224BC7623E}" type="slidenum">
              <a:rPr lang="nb-NO" smtClean="0"/>
              <a:t>‹#›</a:t>
            </a:fld>
            <a:endParaRPr lang="nb-NO"/>
          </a:p>
        </p:txBody>
      </p:sp>
    </p:spTree>
    <p:extLst>
      <p:ext uri="{BB962C8B-B14F-4D97-AF65-F5344CB8AC3E}">
        <p14:creationId xmlns:p14="http://schemas.microsoft.com/office/powerpoint/2010/main" val="157601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EC554226-2D66-4DE4-868B-3FB7B4B4C157}" type="datetimeFigureOut">
              <a:rPr lang="nb-NO" smtClean="0"/>
              <a:t>01.10.2018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D70B826-35DA-41BD-924D-2E224BC7623E}" type="slidenum">
              <a:rPr lang="nb-NO" smtClean="0"/>
              <a:t>‹#›</a:t>
            </a:fld>
            <a:endParaRPr lang="nb-NO"/>
          </a:p>
        </p:txBody>
      </p:sp>
    </p:spTree>
    <p:extLst>
      <p:ext uri="{BB962C8B-B14F-4D97-AF65-F5344CB8AC3E}">
        <p14:creationId xmlns:p14="http://schemas.microsoft.com/office/powerpoint/2010/main" val="109975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EC554226-2D66-4DE4-868B-3FB7B4B4C157}" type="datetimeFigureOut">
              <a:rPr lang="nb-NO" smtClean="0"/>
              <a:t>01.10.2018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CD70B826-35DA-41BD-924D-2E224BC7623E}" type="slidenum">
              <a:rPr lang="nb-NO" smtClean="0"/>
              <a:t>‹#›</a:t>
            </a:fld>
            <a:endParaRPr lang="nb-NO"/>
          </a:p>
        </p:txBody>
      </p:sp>
    </p:spTree>
    <p:extLst>
      <p:ext uri="{BB962C8B-B14F-4D97-AF65-F5344CB8AC3E}">
        <p14:creationId xmlns:p14="http://schemas.microsoft.com/office/powerpoint/2010/main" val="269033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EC554226-2D66-4DE4-868B-3FB7B4B4C157}" type="datetimeFigureOut">
              <a:rPr lang="nb-NO" smtClean="0"/>
              <a:t>01.10.2018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CD70B826-35DA-41BD-924D-2E224BC7623E}" type="slidenum">
              <a:rPr lang="nb-NO" smtClean="0"/>
              <a:t>‹#›</a:t>
            </a:fld>
            <a:endParaRPr lang="nb-NO"/>
          </a:p>
        </p:txBody>
      </p:sp>
    </p:spTree>
    <p:extLst>
      <p:ext uri="{BB962C8B-B14F-4D97-AF65-F5344CB8AC3E}">
        <p14:creationId xmlns:p14="http://schemas.microsoft.com/office/powerpoint/2010/main" val="188889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C554226-2D66-4DE4-868B-3FB7B4B4C157}" type="datetimeFigureOut">
              <a:rPr lang="nb-NO" smtClean="0"/>
              <a:t>01.10.2018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CD70B826-35DA-41BD-924D-2E224BC7623E}" type="slidenum">
              <a:rPr lang="nb-NO" smtClean="0"/>
              <a:t>‹#›</a:t>
            </a:fld>
            <a:endParaRPr lang="nb-NO"/>
          </a:p>
        </p:txBody>
      </p:sp>
    </p:spTree>
    <p:extLst>
      <p:ext uri="{BB962C8B-B14F-4D97-AF65-F5344CB8AC3E}">
        <p14:creationId xmlns:p14="http://schemas.microsoft.com/office/powerpoint/2010/main" val="15805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EC554226-2D66-4DE4-868B-3FB7B4B4C157}" type="datetimeFigureOut">
              <a:rPr lang="nb-NO" smtClean="0"/>
              <a:t>01.10.2018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D70B826-35DA-41BD-924D-2E224BC7623E}" type="slidenum">
              <a:rPr lang="nb-NO" smtClean="0"/>
              <a:t>‹#›</a:t>
            </a:fld>
            <a:endParaRPr lang="nb-NO"/>
          </a:p>
        </p:txBody>
      </p:sp>
    </p:spTree>
    <p:extLst>
      <p:ext uri="{BB962C8B-B14F-4D97-AF65-F5344CB8AC3E}">
        <p14:creationId xmlns:p14="http://schemas.microsoft.com/office/powerpoint/2010/main" val="72994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EC554226-2D66-4DE4-868B-3FB7B4B4C157}" type="datetimeFigureOut">
              <a:rPr lang="nb-NO" smtClean="0"/>
              <a:t>01.10.2018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D70B826-35DA-41BD-924D-2E224BC7623E}" type="slidenum">
              <a:rPr lang="nb-NO" smtClean="0"/>
              <a:t>‹#›</a:t>
            </a:fld>
            <a:endParaRPr lang="nb-NO"/>
          </a:p>
        </p:txBody>
      </p:sp>
    </p:spTree>
    <p:extLst>
      <p:ext uri="{BB962C8B-B14F-4D97-AF65-F5344CB8AC3E}">
        <p14:creationId xmlns:p14="http://schemas.microsoft.com/office/powerpoint/2010/main" val="100903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54226-2D66-4DE4-868B-3FB7B4B4C157}" type="datetimeFigureOut">
              <a:rPr lang="nb-NO" smtClean="0"/>
              <a:t>01.10.2018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0B826-35DA-41BD-924D-2E224BC7623E}" type="slidenum">
              <a:rPr lang="nb-NO" smtClean="0"/>
              <a:t>‹#›</a:t>
            </a:fld>
            <a:endParaRPr lang="nb-NO"/>
          </a:p>
        </p:txBody>
      </p:sp>
    </p:spTree>
    <p:extLst>
      <p:ext uri="{BB962C8B-B14F-4D97-AF65-F5344CB8AC3E}">
        <p14:creationId xmlns:p14="http://schemas.microsoft.com/office/powerpoint/2010/main" val="8864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r"/>
            <a:r>
              <a:rPr lang="nb-NO" dirty="0" smtClean="0"/>
              <a:t>Kommunalt foreldreutvalg</a:t>
            </a:r>
            <a:br>
              <a:rPr lang="nb-NO" dirty="0" smtClean="0"/>
            </a:br>
            <a:r>
              <a:rPr lang="nb-NO" dirty="0" smtClean="0"/>
              <a:t>Sandnes Kommune</a:t>
            </a:r>
            <a:endParaRPr lang="nb-NO" dirty="0"/>
          </a:p>
        </p:txBody>
      </p:sp>
      <p:sp>
        <p:nvSpPr>
          <p:cNvPr id="3" name="Undertittel 2"/>
          <p:cNvSpPr>
            <a:spLocks noGrp="1"/>
          </p:cNvSpPr>
          <p:nvPr>
            <p:ph type="subTitle" idx="1"/>
          </p:nvPr>
        </p:nvSpPr>
        <p:spPr/>
        <p:txBody>
          <a:bodyPr/>
          <a:lstStyle/>
          <a:p>
            <a:pPr algn="r"/>
            <a:r>
              <a:rPr lang="nb-NO" dirty="0" smtClean="0"/>
              <a:t>02.10.2018</a:t>
            </a:r>
          </a:p>
        </p:txBody>
      </p:sp>
    </p:spTree>
    <p:extLst>
      <p:ext uri="{BB962C8B-B14F-4D97-AF65-F5344CB8AC3E}">
        <p14:creationId xmlns:p14="http://schemas.microsoft.com/office/powerpoint/2010/main" val="1223098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lnSpcReduction="10000"/>
          </a:bodyPr>
          <a:lstStyle/>
          <a:p>
            <a:pPr marL="0" indent="0" hangingPunct="0">
              <a:buNone/>
            </a:pPr>
            <a:r>
              <a:rPr lang="nb-NO" b="1" dirty="0"/>
              <a:t>SU sin sammensetning</a:t>
            </a:r>
            <a:endParaRPr lang="nb-NO" dirty="0"/>
          </a:p>
          <a:p>
            <a:pPr marL="0" indent="0" hangingPunct="0">
              <a:buNone/>
            </a:pPr>
            <a:r>
              <a:rPr lang="nb-NO" dirty="0"/>
              <a:t>I SU skal det være to foreldrerepresentanter fra FAU, hvorav den ene skal være FAU leder. I tillegg skal det være to representanter fra undervisningspersonalet, en fra andre ansatte, to fra elevene og to fra kommune, hvorav den ene er rektor ved skolen. Rektor er dermed ikke skolens representant i SU, men kommunens representant.</a:t>
            </a:r>
          </a:p>
          <a:p>
            <a:pPr marL="0" indent="0" hangingPunct="0">
              <a:buNone/>
            </a:pPr>
            <a:endParaRPr lang="nb-NO" dirty="0"/>
          </a:p>
          <a:p>
            <a:pPr marL="0" indent="0" hangingPunct="0">
              <a:buNone/>
            </a:pPr>
            <a:r>
              <a:rPr lang="nb-NO" b="1" dirty="0"/>
              <a:t>Roller i SU</a:t>
            </a:r>
            <a:endParaRPr lang="nb-NO" dirty="0"/>
          </a:p>
          <a:p>
            <a:pPr marL="0" indent="0" hangingPunct="0">
              <a:buNone/>
            </a:pPr>
            <a:r>
              <a:rPr lang="nb-NO" dirty="0"/>
              <a:t>Samarbeidsutvalget blir selv enige om hvilke roller den enkelte skal ha. Det er anbefalt å minst ha leder, nestleder og sekretær.</a:t>
            </a:r>
          </a:p>
          <a:p>
            <a:pPr marL="0" indent="0">
              <a:buNone/>
            </a:pPr>
            <a:endParaRPr lang="nb-NO" dirty="0"/>
          </a:p>
        </p:txBody>
      </p:sp>
    </p:spTree>
    <p:extLst>
      <p:ext uri="{BB962C8B-B14F-4D97-AF65-F5344CB8AC3E}">
        <p14:creationId xmlns:p14="http://schemas.microsoft.com/office/powerpoint/2010/main" val="2326468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fontScale="70000" lnSpcReduction="20000"/>
          </a:bodyPr>
          <a:lstStyle/>
          <a:p>
            <a:pPr marL="0" indent="0" hangingPunct="0">
              <a:buNone/>
            </a:pPr>
            <a:r>
              <a:rPr lang="nb-NO" b="1" dirty="0"/>
              <a:t>Forberedelse</a:t>
            </a:r>
            <a:endParaRPr lang="nb-NO" dirty="0"/>
          </a:p>
          <a:p>
            <a:pPr marL="0" indent="0" hangingPunct="0">
              <a:buNone/>
            </a:pPr>
            <a:r>
              <a:rPr lang="nb-NO" dirty="0"/>
              <a:t>I forkant av møtene i Samarbeidsutvalget er det viktig at den enkelte representant gis tid til og faktisk setter seg inn i de saker som skal diskuteres. Som det eneste formelle organet hvor foreldrene faktisk kan bli hørt i forhold til økonomi, kapasitet, bemanning </a:t>
            </a:r>
            <a:r>
              <a:rPr lang="nb-NO" dirty="0" err="1"/>
              <a:t>etc</a:t>
            </a:r>
            <a:r>
              <a:rPr lang="nb-NO" dirty="0"/>
              <a:t>, er det svært viktig at foreldrerepresentantene er aktive og engasjerte.</a:t>
            </a:r>
          </a:p>
          <a:p>
            <a:pPr marL="0" indent="0" hangingPunct="0">
              <a:buNone/>
            </a:pPr>
            <a:r>
              <a:rPr lang="nb-NO" dirty="0"/>
              <a:t> </a:t>
            </a:r>
          </a:p>
          <a:p>
            <a:pPr marL="0" indent="0" hangingPunct="0">
              <a:buNone/>
            </a:pPr>
            <a:r>
              <a:rPr lang="nb-NO" b="1" dirty="0"/>
              <a:t>Referat</a:t>
            </a:r>
            <a:endParaRPr lang="nb-NO" dirty="0"/>
          </a:p>
          <a:p>
            <a:pPr marL="0" indent="0" hangingPunct="0">
              <a:buNone/>
            </a:pPr>
            <a:r>
              <a:rPr lang="nb-NO" dirty="0"/>
              <a:t>Det er viktig at referatene er fullstendige, og samtidig profesjonalisert og tydelig. Husk at referatene leses av politikere, og må kunne forstås ut fra det som står i referatet. Hva var saken, hva ble drøftet og hva var konklusjonen til SU. Dersom det er uenighet om saker innad i SU, kan dette gjerne tydeliggjøres i referatet. </a:t>
            </a:r>
            <a:r>
              <a:rPr lang="nb-NO" i="1" dirty="0"/>
              <a:t>Merk her at dersom flertallet av samarbeidsutvalget og rektor er uenige, kan saken sendes over til enten Rådmannen eller utvalg for kultur og oppvekst for endelig avgjørelse.</a:t>
            </a:r>
            <a:endParaRPr lang="nb-NO" dirty="0"/>
          </a:p>
          <a:p>
            <a:pPr marL="0" indent="0" hangingPunct="0">
              <a:buNone/>
            </a:pPr>
            <a:r>
              <a:rPr lang="nb-NO" dirty="0"/>
              <a:t> </a:t>
            </a:r>
          </a:p>
          <a:p>
            <a:pPr marL="0" indent="0" hangingPunct="0">
              <a:buNone/>
            </a:pPr>
            <a:r>
              <a:rPr lang="nb-NO" b="1" dirty="0"/>
              <a:t>Frekvens</a:t>
            </a:r>
            <a:endParaRPr lang="nb-NO" dirty="0"/>
          </a:p>
          <a:p>
            <a:pPr marL="0" indent="0" hangingPunct="0">
              <a:buNone/>
            </a:pPr>
            <a:r>
              <a:rPr lang="nb-NO" dirty="0"/>
              <a:t>Samarbeidsutvalget skal ha møter minst 4 ganger pr år.</a:t>
            </a:r>
          </a:p>
          <a:p>
            <a:pPr marL="0" indent="0">
              <a:buNone/>
            </a:pPr>
            <a:endParaRPr lang="nb-NO" dirty="0"/>
          </a:p>
        </p:txBody>
      </p:sp>
    </p:spTree>
    <p:extLst>
      <p:ext uri="{BB962C8B-B14F-4D97-AF65-F5344CB8AC3E}">
        <p14:creationId xmlns:p14="http://schemas.microsoft.com/office/powerpoint/2010/main" val="3391489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a:xfrm>
            <a:off x="838200" y="1825625"/>
            <a:ext cx="10515600" cy="4912926"/>
          </a:xfrm>
        </p:spPr>
        <p:txBody>
          <a:bodyPr>
            <a:normAutofit fontScale="62500" lnSpcReduction="20000"/>
          </a:bodyPr>
          <a:lstStyle/>
          <a:p>
            <a:pPr marL="0" indent="0" hangingPunct="0">
              <a:buNone/>
            </a:pPr>
            <a:r>
              <a:rPr lang="nb-NO" b="1" dirty="0"/>
              <a:t>Forslag til saker som SU bør ha på agenda</a:t>
            </a:r>
            <a:endParaRPr lang="nb-NO" dirty="0"/>
          </a:p>
          <a:p>
            <a:pPr lvl="0" hangingPunct="0"/>
            <a:r>
              <a:rPr lang="nb-NO" dirty="0"/>
              <a:t>September: Skolens </a:t>
            </a:r>
            <a:r>
              <a:rPr lang="nb-NO" dirty="0" err="1"/>
              <a:t>utviklingssamtale</a:t>
            </a:r>
            <a:r>
              <a:rPr lang="nb-NO" dirty="0"/>
              <a:t> med skoleadministrasjonen gjennomføres ofte i løpet av høsten. Dette er en form for medarbeidersamtale mellom kommunaldirektør og skolen, hvor foreldrerepresentant skal bli invitert. Dette er en viktig arena for å påvirke skolens fokusområder for inneværende skoleår.</a:t>
            </a:r>
          </a:p>
          <a:p>
            <a:pPr lvl="0" hangingPunct="0"/>
            <a:r>
              <a:rPr lang="nb-NO" dirty="0"/>
              <a:t>Oktober: På høsten er Foreldre-, Elev- og </a:t>
            </a:r>
            <a:r>
              <a:rPr lang="nb-NO" dirty="0" err="1"/>
              <a:t>Medarbeidersundersøkelsen</a:t>
            </a:r>
            <a:r>
              <a:rPr lang="nb-NO" dirty="0"/>
              <a:t> i kommunen viktig for SU. Her kan og bør foreldre påvirke innholdet i Foreldre- og Elevundersøkelsen i forhold til hva skolen har behov for å vite mer om.</a:t>
            </a:r>
          </a:p>
          <a:p>
            <a:pPr lvl="0" hangingPunct="0"/>
            <a:r>
              <a:rPr lang="nb-NO" dirty="0"/>
              <a:t>Oktober / November: Rådmannens forslag til økonomiplan kommer i oktober/november. Dette er nok en av de viktigste sakene gjennom hele skoleåret, da denne danner grunnlag for hva som faktisk bevilges av penger til skolen.</a:t>
            </a:r>
          </a:p>
          <a:p>
            <a:pPr lvl="0" hangingPunct="0"/>
            <a:r>
              <a:rPr lang="nb-NO" dirty="0"/>
              <a:t>Februar/Mars: Resultat fra Foreldre-, Elev- og Medarbeiderundersøkelse.</a:t>
            </a:r>
          </a:p>
          <a:p>
            <a:pPr lvl="0" hangingPunct="0"/>
            <a:r>
              <a:rPr lang="nb-NO" dirty="0"/>
              <a:t>Februar/Mars: Skolebudsjett og regnskap</a:t>
            </a:r>
          </a:p>
          <a:p>
            <a:pPr lvl="0" hangingPunct="0"/>
            <a:r>
              <a:rPr lang="nb-NO" dirty="0"/>
              <a:t>Februar/Mars: Resultatvurderingen fra skolene og kvalitetsmelding. Dette er rapporter til politikerne som sier noe om kvaliteten og resultatene i skolen. Også her er det viktig at SU er engasjert og diskuterer sakene før det sendes videre til politisk behandling.</a:t>
            </a:r>
          </a:p>
          <a:p>
            <a:pPr lvl="0" hangingPunct="0"/>
            <a:r>
              <a:rPr lang="nb-NO" dirty="0"/>
              <a:t>Mai: Skolebehovsplanen kommer ut på våren, og sier noe om kapasiteten for skolene i Sandnes. For enkelte skoler er det her viktig å ha et bevisst forhold til antallet elever, kapasiteten på skolene og </a:t>
            </a:r>
            <a:r>
              <a:rPr lang="nb-NO" dirty="0" err="1"/>
              <a:t>evt</a:t>
            </a:r>
            <a:r>
              <a:rPr lang="nb-NO" dirty="0"/>
              <a:t> utfordringer i forhold til nærskolerett.</a:t>
            </a:r>
          </a:p>
          <a:p>
            <a:endParaRPr lang="nb-NO" dirty="0"/>
          </a:p>
        </p:txBody>
      </p:sp>
    </p:spTree>
    <p:extLst>
      <p:ext uri="{BB962C8B-B14F-4D97-AF65-F5344CB8AC3E}">
        <p14:creationId xmlns:p14="http://schemas.microsoft.com/office/powerpoint/2010/main" val="3641652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What’s</a:t>
            </a:r>
            <a:r>
              <a:rPr lang="nb-NO" dirty="0" smtClean="0"/>
              <a:t> </a:t>
            </a:r>
            <a:r>
              <a:rPr lang="nb-NO" dirty="0" err="1" smtClean="0"/>
              <a:t>next</a:t>
            </a:r>
            <a:r>
              <a:rPr lang="nb-NO" dirty="0" smtClean="0"/>
              <a:t>?</a:t>
            </a:r>
            <a:endParaRPr lang="nb-NO" dirty="0"/>
          </a:p>
        </p:txBody>
      </p:sp>
      <p:sp>
        <p:nvSpPr>
          <p:cNvPr id="3" name="Plassholder for innhold 2"/>
          <p:cNvSpPr>
            <a:spLocks noGrp="1"/>
          </p:cNvSpPr>
          <p:nvPr>
            <p:ph idx="1"/>
          </p:nvPr>
        </p:nvSpPr>
        <p:spPr/>
        <p:txBody>
          <a:bodyPr/>
          <a:lstStyle/>
          <a:p>
            <a:r>
              <a:rPr lang="nb-NO" dirty="0" smtClean="0"/>
              <a:t>Neste fellesmøte blir allerede i slutten av oktober</a:t>
            </a:r>
          </a:p>
          <a:p>
            <a:pPr lvl="1"/>
            <a:r>
              <a:rPr lang="nb-NO" dirty="0" smtClean="0"/>
              <a:t>Innkalling kommer i løpet av denne uken</a:t>
            </a:r>
          </a:p>
          <a:p>
            <a:endParaRPr lang="nb-NO" dirty="0"/>
          </a:p>
          <a:p>
            <a:r>
              <a:rPr lang="nb-NO" dirty="0" smtClean="0"/>
              <a:t>Tema blir Rådmannens forslag til økonomiplan</a:t>
            </a:r>
          </a:p>
          <a:p>
            <a:pPr lvl="1"/>
            <a:r>
              <a:rPr lang="nb-NO" dirty="0" smtClean="0"/>
              <a:t>Hvordan kan det lokale SU vurdere denne på mest hensiktsmessig måte</a:t>
            </a:r>
          </a:p>
          <a:p>
            <a:pPr lvl="1"/>
            <a:endParaRPr lang="nb-NO" dirty="0"/>
          </a:p>
          <a:p>
            <a:r>
              <a:rPr lang="nb-NO" dirty="0" smtClean="0"/>
              <a:t>I tillegg vil skoleadministrasjonen gi en gjennomgang av hvordan systemet er bygget opp rundt «uro i klassemiljø» m.m.</a:t>
            </a:r>
          </a:p>
          <a:p>
            <a:pPr lvl="1"/>
            <a:r>
              <a:rPr lang="nb-NO" dirty="0" smtClean="0"/>
              <a:t>Hva skal skje? Hva skjer faktisk? Hvordan kan vi som foreldre være sikre på at rett ting skjer?</a:t>
            </a:r>
            <a:endParaRPr lang="nb-NO" dirty="0"/>
          </a:p>
        </p:txBody>
      </p:sp>
    </p:spTree>
    <p:extLst>
      <p:ext uri="{BB962C8B-B14F-4D97-AF65-F5344CB8AC3E}">
        <p14:creationId xmlns:p14="http://schemas.microsoft.com/office/powerpoint/2010/main" val="3667510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smtClean="0"/>
              <a:t>Spørsmål?</a:t>
            </a:r>
            <a:endParaRPr lang="nb-NO" dirty="0"/>
          </a:p>
        </p:txBody>
      </p:sp>
      <p:sp>
        <p:nvSpPr>
          <p:cNvPr id="5" name="Undertittel 4"/>
          <p:cNvSpPr>
            <a:spLocks noGrp="1"/>
          </p:cNvSpPr>
          <p:nvPr>
            <p:ph type="subTitle" idx="1"/>
          </p:nvPr>
        </p:nvSpPr>
        <p:spPr/>
        <p:txBody>
          <a:bodyPr/>
          <a:lstStyle/>
          <a:p>
            <a:endParaRPr lang="nb-NO"/>
          </a:p>
        </p:txBody>
      </p:sp>
    </p:spTree>
    <p:extLst>
      <p:ext uri="{BB962C8B-B14F-4D97-AF65-F5344CB8AC3E}">
        <p14:creationId xmlns:p14="http://schemas.microsoft.com/office/powerpoint/2010/main" val="2695153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smtClean="0"/>
              <a:t>Takk for nå </a:t>
            </a:r>
            <a:r>
              <a:rPr lang="nb-NO" dirty="0" smtClean="0">
                <a:sym typeface="Wingdings" panose="05000000000000000000" pitchFamily="2" charset="2"/>
              </a:rPr>
              <a:t></a:t>
            </a:r>
            <a:endParaRPr lang="nb-NO" dirty="0"/>
          </a:p>
        </p:txBody>
      </p:sp>
      <p:sp>
        <p:nvSpPr>
          <p:cNvPr id="5" name="Undertittel 4"/>
          <p:cNvSpPr>
            <a:spLocks noGrp="1"/>
          </p:cNvSpPr>
          <p:nvPr>
            <p:ph type="subTitle" idx="1"/>
          </p:nvPr>
        </p:nvSpPr>
        <p:spPr/>
        <p:txBody>
          <a:bodyPr/>
          <a:lstStyle/>
          <a:p>
            <a:endParaRPr lang="nb-NO"/>
          </a:p>
        </p:txBody>
      </p:sp>
    </p:spTree>
    <p:extLst>
      <p:ext uri="{BB962C8B-B14F-4D97-AF65-F5344CB8AC3E}">
        <p14:creationId xmlns:p14="http://schemas.microsoft.com/office/powerpoint/2010/main" val="4039124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Agenda for i dag</a:t>
            </a:r>
            <a:endParaRPr lang="nb-NO" dirty="0"/>
          </a:p>
        </p:txBody>
      </p:sp>
      <p:sp>
        <p:nvSpPr>
          <p:cNvPr id="3" name="Plassholder for innhold 2"/>
          <p:cNvSpPr>
            <a:spLocks noGrp="1"/>
          </p:cNvSpPr>
          <p:nvPr>
            <p:ph idx="1"/>
          </p:nvPr>
        </p:nvSpPr>
        <p:spPr/>
        <p:txBody>
          <a:bodyPr/>
          <a:lstStyle/>
          <a:p>
            <a:r>
              <a:rPr lang="nb-NO" dirty="0" smtClean="0"/>
              <a:t>Hvem er KFU?</a:t>
            </a:r>
          </a:p>
          <a:p>
            <a:endParaRPr lang="nb-NO" dirty="0"/>
          </a:p>
          <a:p>
            <a:r>
              <a:rPr lang="nb-NO" dirty="0" smtClean="0"/>
              <a:t>Valg av styremedlemmer</a:t>
            </a:r>
          </a:p>
          <a:p>
            <a:endParaRPr lang="nb-NO" dirty="0"/>
          </a:p>
          <a:p>
            <a:r>
              <a:rPr lang="nb-NO" dirty="0" smtClean="0"/>
              <a:t>Samarbeidsutvalg på skolene – anbefalinger fra KFU</a:t>
            </a:r>
            <a:endParaRPr lang="nb-NO" dirty="0"/>
          </a:p>
        </p:txBody>
      </p:sp>
    </p:spTree>
    <p:extLst>
      <p:ext uri="{BB962C8B-B14F-4D97-AF65-F5344CB8AC3E}">
        <p14:creationId xmlns:p14="http://schemas.microsoft.com/office/powerpoint/2010/main" val="4134895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Hvem er KFU?</a:t>
            </a:r>
            <a:endParaRPr lang="nb-NO" dirty="0"/>
          </a:p>
        </p:txBody>
      </p:sp>
      <p:sp>
        <p:nvSpPr>
          <p:cNvPr id="3" name="Plassholder for innhold 2"/>
          <p:cNvSpPr>
            <a:spLocks noGrp="1"/>
          </p:cNvSpPr>
          <p:nvPr>
            <p:ph idx="1"/>
          </p:nvPr>
        </p:nvSpPr>
        <p:spPr/>
        <p:txBody>
          <a:bodyPr>
            <a:normAutofit fontScale="55000" lnSpcReduction="20000"/>
          </a:bodyPr>
          <a:lstStyle/>
          <a:p>
            <a:r>
              <a:rPr lang="nb-NO" dirty="0" smtClean="0"/>
              <a:t>Kommunalt foreldreutvalg består av 1 representant og 1 vara representant fra hver skole i Sandnes Kommune</a:t>
            </a:r>
          </a:p>
          <a:p>
            <a:pPr lvl="1"/>
            <a:r>
              <a:rPr lang="nb-NO" dirty="0" smtClean="0"/>
              <a:t>Skal være medlem av FAU</a:t>
            </a:r>
          </a:p>
          <a:p>
            <a:endParaRPr lang="nb-NO" dirty="0"/>
          </a:p>
          <a:p>
            <a:r>
              <a:rPr lang="nb-NO" dirty="0" smtClean="0"/>
              <a:t>KFU velger fire styremedlemmer og to vara</a:t>
            </a:r>
          </a:p>
          <a:p>
            <a:pPr lvl="1"/>
            <a:r>
              <a:rPr lang="nb-NO" dirty="0" smtClean="0"/>
              <a:t>Forrige skoleår: Christian </a:t>
            </a:r>
            <a:r>
              <a:rPr lang="nb-NO" dirty="0" smtClean="0"/>
              <a:t>Asserson</a:t>
            </a:r>
            <a:r>
              <a:rPr lang="nb-NO" dirty="0"/>
              <a:t> </a:t>
            </a:r>
            <a:r>
              <a:rPr lang="nb-NO" dirty="0" smtClean="0"/>
              <a:t>(leder), Hege Eide, Siri </a:t>
            </a:r>
            <a:r>
              <a:rPr lang="nb-NO" dirty="0" err="1" smtClean="0"/>
              <a:t>Tansø</a:t>
            </a:r>
            <a:r>
              <a:rPr lang="nb-NO" dirty="0" smtClean="0"/>
              <a:t>, Rune Stangeland, Eivind Tjessem, Susanne </a:t>
            </a:r>
            <a:r>
              <a:rPr lang="nb-NO" dirty="0" err="1" smtClean="0"/>
              <a:t>Mönnich</a:t>
            </a:r>
            <a:endParaRPr lang="nb-NO" dirty="0" smtClean="0"/>
          </a:p>
          <a:p>
            <a:endParaRPr lang="nb-NO" dirty="0"/>
          </a:p>
          <a:p>
            <a:r>
              <a:rPr lang="nb-NO" dirty="0" smtClean="0"/>
              <a:t>Styret møtes </a:t>
            </a:r>
            <a:r>
              <a:rPr lang="nb-NO" dirty="0" smtClean="0"/>
              <a:t>2+3 </a:t>
            </a:r>
            <a:r>
              <a:rPr lang="nb-NO" dirty="0" smtClean="0"/>
              <a:t>ganger i året + ved behov</a:t>
            </a:r>
            <a:r>
              <a:rPr lang="nb-NO" dirty="0"/>
              <a:t> </a:t>
            </a:r>
            <a:r>
              <a:rPr lang="nb-NO" dirty="0" smtClean="0"/>
              <a:t>(f.eks. ved høringsuttalelser)</a:t>
            </a:r>
          </a:p>
          <a:p>
            <a:endParaRPr lang="nb-NO" dirty="0"/>
          </a:p>
          <a:p>
            <a:r>
              <a:rPr lang="nb-NO" dirty="0" smtClean="0"/>
              <a:t>KFU møtes </a:t>
            </a:r>
            <a:r>
              <a:rPr lang="nb-NO" dirty="0"/>
              <a:t>4</a:t>
            </a:r>
            <a:r>
              <a:rPr lang="nb-NO" dirty="0" smtClean="0"/>
              <a:t> </a:t>
            </a:r>
            <a:r>
              <a:rPr lang="nb-NO" dirty="0" smtClean="0"/>
              <a:t>ganger pr år </a:t>
            </a:r>
            <a:r>
              <a:rPr lang="nb-NO" dirty="0" smtClean="0"/>
              <a:t>(2 </a:t>
            </a:r>
            <a:r>
              <a:rPr lang="nb-NO" dirty="0" smtClean="0"/>
              <a:t>høst </a:t>
            </a:r>
            <a:r>
              <a:rPr lang="nb-NO" dirty="0" smtClean="0"/>
              <a:t>2018, </a:t>
            </a:r>
            <a:r>
              <a:rPr lang="nb-NO" dirty="0" smtClean="0"/>
              <a:t>2 vår </a:t>
            </a:r>
            <a:r>
              <a:rPr lang="nb-NO" dirty="0" smtClean="0"/>
              <a:t>2019)</a:t>
            </a:r>
            <a:endParaRPr lang="nb-NO" dirty="0" smtClean="0"/>
          </a:p>
          <a:p>
            <a:endParaRPr lang="nb-NO" dirty="0"/>
          </a:p>
          <a:p>
            <a:r>
              <a:rPr lang="nb-NO" dirty="0" smtClean="0"/>
              <a:t>KFU er et felles organ for alle FAU som kan gjøre seg hørt på kommunalt nivå, men som likevel ikke har noen formell «myndighet». SU er skolenes øverste organ hvor foreldre formelt har en rolle.</a:t>
            </a:r>
          </a:p>
          <a:p>
            <a:endParaRPr lang="nb-NO" dirty="0"/>
          </a:p>
          <a:p>
            <a:r>
              <a:rPr lang="nb-NO" dirty="0" smtClean="0"/>
              <a:t>KFU skal representere saker på vegne av alle foreldre – ikke enkeltmedlemmer / </a:t>
            </a:r>
            <a:r>
              <a:rPr lang="nb-NO" dirty="0" smtClean="0"/>
              <a:t>styret</a:t>
            </a:r>
          </a:p>
          <a:p>
            <a:endParaRPr lang="nb-NO" dirty="0"/>
          </a:p>
          <a:p>
            <a:r>
              <a:rPr lang="nb-NO" dirty="0" smtClean="0"/>
              <a:t>KFU skal i år, for første gang, delta direkte inn i utarbeidelse av ny kvalitetsplan for barnehage og grunnskole</a:t>
            </a:r>
            <a:endParaRPr lang="nb-NO" dirty="0" smtClean="0"/>
          </a:p>
        </p:txBody>
      </p:sp>
    </p:spTree>
    <p:extLst>
      <p:ext uri="{BB962C8B-B14F-4D97-AF65-F5344CB8AC3E}">
        <p14:creationId xmlns:p14="http://schemas.microsoft.com/office/powerpoint/2010/main" val="3267906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holde deg oppdatert?</a:t>
            </a:r>
            <a:endParaRPr lang="nb-NO" dirty="0"/>
          </a:p>
        </p:txBody>
      </p:sp>
      <p:sp>
        <p:nvSpPr>
          <p:cNvPr id="3" name="Plassholder for innhold 2"/>
          <p:cNvSpPr>
            <a:spLocks noGrp="1"/>
          </p:cNvSpPr>
          <p:nvPr>
            <p:ph idx="1"/>
          </p:nvPr>
        </p:nvSpPr>
        <p:spPr/>
        <p:txBody>
          <a:bodyPr>
            <a:normAutofit fontScale="62500" lnSpcReduction="20000"/>
          </a:bodyPr>
          <a:lstStyle/>
          <a:p>
            <a:r>
              <a:rPr lang="nb-NO" dirty="0" smtClean="0"/>
              <a:t>Sandnesposten og Stavanger Aftenblad</a:t>
            </a:r>
          </a:p>
          <a:p>
            <a:endParaRPr lang="nb-NO" dirty="0"/>
          </a:p>
          <a:p>
            <a:r>
              <a:rPr lang="nb-NO" dirty="0" err="1" smtClean="0"/>
              <a:t>Facebookgruppen</a:t>
            </a:r>
            <a:r>
              <a:rPr lang="nb-NO" dirty="0" smtClean="0"/>
              <a:t> Sandnes KFU - vær gjerne aktiv </a:t>
            </a:r>
            <a:r>
              <a:rPr lang="nb-NO" dirty="0" smtClean="0">
                <a:sym typeface="Wingdings" panose="05000000000000000000" pitchFamily="2" charset="2"/>
              </a:rPr>
              <a:t></a:t>
            </a:r>
            <a:endParaRPr lang="nb-NO" dirty="0" smtClean="0"/>
          </a:p>
          <a:p>
            <a:endParaRPr lang="nb-NO" dirty="0"/>
          </a:p>
          <a:p>
            <a:r>
              <a:rPr lang="nb-NO" dirty="0" smtClean="0"/>
              <a:t>Linker på minskole.no/</a:t>
            </a:r>
            <a:r>
              <a:rPr lang="nb-NO" dirty="0" err="1" smtClean="0"/>
              <a:t>kfusandnes</a:t>
            </a:r>
            <a:endParaRPr lang="nb-NO" dirty="0" smtClean="0"/>
          </a:p>
          <a:p>
            <a:endParaRPr lang="nb-NO" dirty="0"/>
          </a:p>
          <a:p>
            <a:r>
              <a:rPr lang="nb-NO" dirty="0" smtClean="0"/>
              <a:t>Utvalg for kultur og oppvekst</a:t>
            </a:r>
          </a:p>
          <a:p>
            <a:endParaRPr lang="nb-NO" dirty="0"/>
          </a:p>
          <a:p>
            <a:r>
              <a:rPr lang="nb-NO" dirty="0" smtClean="0"/>
              <a:t>Samarbeidsutvalget (SU) på skolen</a:t>
            </a:r>
          </a:p>
          <a:p>
            <a:endParaRPr lang="nb-NO" dirty="0"/>
          </a:p>
          <a:p>
            <a:r>
              <a:rPr lang="nb-NO" dirty="0" smtClean="0"/>
              <a:t>Sandnes Kommune sine hjemmesider</a:t>
            </a:r>
          </a:p>
          <a:p>
            <a:endParaRPr lang="nb-NO" dirty="0"/>
          </a:p>
          <a:p>
            <a:r>
              <a:rPr lang="nb-NO" dirty="0" err="1" smtClean="0"/>
              <a:t>Sandnesskolen</a:t>
            </a:r>
            <a:r>
              <a:rPr lang="nb-NO" dirty="0" smtClean="0"/>
              <a:t> på </a:t>
            </a:r>
            <a:r>
              <a:rPr lang="nb-NO" dirty="0" err="1" smtClean="0"/>
              <a:t>Facebook</a:t>
            </a:r>
            <a:endParaRPr lang="nb-NO" dirty="0"/>
          </a:p>
        </p:txBody>
      </p:sp>
    </p:spTree>
    <p:extLst>
      <p:ext uri="{BB962C8B-B14F-4D97-AF65-F5344CB8AC3E}">
        <p14:creationId xmlns:p14="http://schemas.microsoft.com/office/powerpoint/2010/main" val="3492000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Bemanningsnorm grunnskole</a:t>
            </a:r>
            <a:endParaRPr lang="nb-NO" dirty="0"/>
          </a:p>
        </p:txBody>
      </p:sp>
      <p:sp>
        <p:nvSpPr>
          <p:cNvPr id="3" name="Plassholder for innhold 2"/>
          <p:cNvSpPr>
            <a:spLocks noGrp="1"/>
          </p:cNvSpPr>
          <p:nvPr>
            <p:ph idx="1"/>
          </p:nvPr>
        </p:nvSpPr>
        <p:spPr/>
        <p:txBody>
          <a:bodyPr>
            <a:normAutofit fontScale="62500" lnSpcReduction="20000"/>
          </a:bodyPr>
          <a:lstStyle/>
          <a:p>
            <a:r>
              <a:rPr lang="nb-NO" dirty="0" smtClean="0"/>
              <a:t>Trer i kraft fra høsten 2018</a:t>
            </a:r>
          </a:p>
          <a:p>
            <a:endParaRPr lang="nb-NO" dirty="0"/>
          </a:p>
          <a:p>
            <a:r>
              <a:rPr lang="nb-NO" dirty="0" smtClean="0"/>
              <a:t>Sier noe om lærerdekning pr elev i grunnskolen</a:t>
            </a:r>
          </a:p>
          <a:p>
            <a:pPr lvl="1"/>
            <a:r>
              <a:rPr lang="nb-NO" dirty="0" smtClean="0"/>
              <a:t>2018:</a:t>
            </a:r>
          </a:p>
          <a:p>
            <a:pPr lvl="2"/>
            <a:r>
              <a:rPr lang="nb-NO" dirty="0" smtClean="0"/>
              <a:t>1-4 trinn: 1 lærer pr 16 elever</a:t>
            </a:r>
          </a:p>
          <a:p>
            <a:pPr lvl="2"/>
            <a:r>
              <a:rPr lang="nb-NO" dirty="0" smtClean="0"/>
              <a:t>5-10 trinn: 1 lærer pr 21 elever</a:t>
            </a:r>
          </a:p>
          <a:p>
            <a:pPr lvl="1"/>
            <a:r>
              <a:rPr lang="nb-NO" dirty="0" smtClean="0"/>
              <a:t>2019</a:t>
            </a:r>
          </a:p>
          <a:p>
            <a:pPr lvl="2"/>
            <a:r>
              <a:rPr lang="nb-NO" dirty="0" smtClean="0"/>
              <a:t>1-4 trinn: 1 lærer pr 15 elever</a:t>
            </a:r>
          </a:p>
          <a:p>
            <a:pPr lvl="2"/>
            <a:r>
              <a:rPr lang="nb-NO" dirty="0" smtClean="0"/>
              <a:t>5-10 trinn: 1 lærer pr 20 elever</a:t>
            </a:r>
          </a:p>
          <a:p>
            <a:endParaRPr lang="nb-NO" dirty="0"/>
          </a:p>
          <a:p>
            <a:r>
              <a:rPr lang="nb-NO" dirty="0" smtClean="0"/>
              <a:t>Gjelder per skole, ikke per klasse</a:t>
            </a:r>
          </a:p>
          <a:p>
            <a:r>
              <a:rPr lang="nb-NO" dirty="0" smtClean="0"/>
              <a:t>Gjelder ikke «til enhver tid», og gir fleksibilitet til tilpasninger</a:t>
            </a:r>
          </a:p>
          <a:p>
            <a:endParaRPr lang="nb-NO" dirty="0"/>
          </a:p>
          <a:p>
            <a:r>
              <a:rPr lang="nb-NO" dirty="0" smtClean="0"/>
              <a:t>Potensiell utilsiktet effekt er reduksjon i årsverk knyttet til andre roller (f.eks. miljøterapeut)</a:t>
            </a:r>
          </a:p>
          <a:p>
            <a:pPr lvl="1"/>
            <a:r>
              <a:rPr lang="nb-NO" dirty="0" smtClean="0"/>
              <a:t>Stor usikkerhet </a:t>
            </a:r>
            <a:r>
              <a:rPr lang="nb-NO" dirty="0" smtClean="0"/>
              <a:t>rundt </a:t>
            </a:r>
            <a:r>
              <a:rPr lang="nb-NO" dirty="0" smtClean="0"/>
              <a:t>finansieringskilde</a:t>
            </a:r>
          </a:p>
          <a:p>
            <a:pPr lvl="1"/>
            <a:r>
              <a:rPr lang="nb-NO" dirty="0" smtClean="0"/>
              <a:t>Bruk SU aktivt!</a:t>
            </a:r>
            <a:endParaRPr lang="nb-NO" dirty="0" smtClean="0"/>
          </a:p>
        </p:txBody>
      </p:sp>
      <p:pic>
        <p:nvPicPr>
          <p:cNvPr id="4" name="Bilde 3"/>
          <p:cNvPicPr>
            <a:picLocks noChangeAspect="1"/>
          </p:cNvPicPr>
          <p:nvPr/>
        </p:nvPicPr>
        <p:blipFill>
          <a:blip r:embed="rId3"/>
          <a:stretch>
            <a:fillRect/>
          </a:stretch>
        </p:blipFill>
        <p:spPr>
          <a:xfrm>
            <a:off x="7768281" y="179076"/>
            <a:ext cx="4154112" cy="28113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5334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et kommunalt foreldreutvalg?</a:t>
            </a:r>
            <a:endParaRPr lang="nb-NO" dirty="0"/>
          </a:p>
        </p:txBody>
      </p:sp>
      <p:sp>
        <p:nvSpPr>
          <p:cNvPr id="3" name="Plassholder for innhold 2"/>
          <p:cNvSpPr>
            <a:spLocks noGrp="1"/>
          </p:cNvSpPr>
          <p:nvPr>
            <p:ph idx="1"/>
          </p:nvPr>
        </p:nvSpPr>
        <p:spPr/>
        <p:txBody>
          <a:bodyPr/>
          <a:lstStyle/>
          <a:p>
            <a:r>
              <a:rPr lang="nb-NO" dirty="0" smtClean="0"/>
              <a:t>Sandnes Kommune er den kommunen av ASSS kommunene som bruker mest penger på grunnskole, men minst per elev</a:t>
            </a:r>
          </a:p>
          <a:p>
            <a:endParaRPr lang="nb-NO" dirty="0"/>
          </a:p>
          <a:p>
            <a:r>
              <a:rPr lang="nb-NO" dirty="0" smtClean="0"/>
              <a:t>Vi opplever en sprengt kapasitet og en bemanning skåret til beinet</a:t>
            </a:r>
          </a:p>
          <a:p>
            <a:endParaRPr lang="nb-NO" dirty="0"/>
          </a:p>
          <a:p>
            <a:r>
              <a:rPr lang="nb-NO" dirty="0" smtClean="0"/>
              <a:t>Et sterkt kommunalt foreldreutvalg, støttet av sterke FAU og SU på skolene, kan bidra til å påvirke politikerne og deres bevilgninger</a:t>
            </a:r>
          </a:p>
          <a:p>
            <a:endParaRPr lang="nb-NO" dirty="0"/>
          </a:p>
          <a:p>
            <a:r>
              <a:rPr lang="nb-NO" dirty="0" smtClean="0"/>
              <a:t>Og derfor trenger vi drivende dyktige og engasjerte foreldre!</a:t>
            </a:r>
            <a:endParaRPr lang="nb-NO" dirty="0"/>
          </a:p>
        </p:txBody>
      </p:sp>
    </p:spTree>
    <p:extLst>
      <p:ext uri="{BB962C8B-B14F-4D97-AF65-F5344CB8AC3E}">
        <p14:creationId xmlns:p14="http://schemas.microsoft.com/office/powerpoint/2010/main" val="3154715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VALG</a:t>
            </a:r>
            <a:endParaRPr lang="nb-NO" dirty="0"/>
          </a:p>
        </p:txBody>
      </p:sp>
      <p:sp>
        <p:nvSpPr>
          <p:cNvPr id="3" name="Plassholder for innhold 2"/>
          <p:cNvSpPr>
            <a:spLocks noGrp="1"/>
          </p:cNvSpPr>
          <p:nvPr>
            <p:ph idx="1"/>
          </p:nvPr>
        </p:nvSpPr>
        <p:spPr/>
        <p:txBody>
          <a:bodyPr>
            <a:noAutofit/>
          </a:bodyPr>
          <a:lstStyle/>
          <a:p>
            <a:r>
              <a:rPr lang="nb-NO" sz="1600" dirty="0" smtClean="0"/>
              <a:t>Styret i KFU skal bestå av fire faste og to varamedlemmer</a:t>
            </a:r>
          </a:p>
          <a:p>
            <a:pPr lvl="1"/>
            <a:r>
              <a:rPr lang="nb-NO" sz="1400" dirty="0" smtClean="0"/>
              <a:t>Leder</a:t>
            </a:r>
          </a:p>
          <a:p>
            <a:pPr lvl="1"/>
            <a:r>
              <a:rPr lang="nb-NO" sz="1400" dirty="0" smtClean="0"/>
              <a:t>Nestleder</a:t>
            </a:r>
          </a:p>
          <a:p>
            <a:pPr lvl="1"/>
            <a:r>
              <a:rPr lang="nb-NO" sz="1400" dirty="0" smtClean="0"/>
              <a:t>Sekretær</a:t>
            </a:r>
          </a:p>
          <a:p>
            <a:pPr lvl="1"/>
            <a:r>
              <a:rPr lang="nb-NO" sz="1400" dirty="0" smtClean="0"/>
              <a:t>Medlemsansvarlig</a:t>
            </a:r>
          </a:p>
          <a:p>
            <a:endParaRPr lang="nb-NO" sz="1600" dirty="0"/>
          </a:p>
          <a:p>
            <a:r>
              <a:rPr lang="nb-NO" sz="1600" dirty="0" smtClean="0"/>
              <a:t>Fortsettende faste representanter:</a:t>
            </a:r>
          </a:p>
          <a:p>
            <a:pPr lvl="1"/>
            <a:r>
              <a:rPr lang="nb-NO" sz="1400" dirty="0" smtClean="0"/>
              <a:t>Siri </a:t>
            </a:r>
            <a:r>
              <a:rPr lang="nb-NO" sz="1400" dirty="0" err="1" smtClean="0"/>
              <a:t>Tansø</a:t>
            </a:r>
            <a:r>
              <a:rPr lang="nb-NO" sz="1400" dirty="0" smtClean="0"/>
              <a:t> – Stangeland skole – ett år igjen</a:t>
            </a:r>
          </a:p>
          <a:p>
            <a:pPr lvl="1"/>
            <a:r>
              <a:rPr lang="nb-NO" sz="1400" dirty="0" smtClean="0"/>
              <a:t>Hege Eide – </a:t>
            </a:r>
            <a:r>
              <a:rPr lang="nb-NO" sz="1400" dirty="0" err="1" smtClean="0"/>
              <a:t>Lurahammeren</a:t>
            </a:r>
            <a:r>
              <a:rPr lang="nb-NO" sz="1400" dirty="0" smtClean="0"/>
              <a:t> skole – ett år igjen</a:t>
            </a:r>
          </a:p>
          <a:p>
            <a:endParaRPr lang="nb-NO" sz="1600" dirty="0"/>
          </a:p>
          <a:p>
            <a:r>
              <a:rPr lang="nb-NO" sz="1600" dirty="0" smtClean="0"/>
              <a:t>På valg</a:t>
            </a:r>
          </a:p>
          <a:p>
            <a:pPr lvl="1"/>
            <a:r>
              <a:rPr lang="nb-NO" sz="1400" dirty="0" smtClean="0"/>
              <a:t>???</a:t>
            </a:r>
          </a:p>
        </p:txBody>
      </p:sp>
    </p:spTree>
    <p:extLst>
      <p:ext uri="{BB962C8B-B14F-4D97-AF65-F5344CB8AC3E}">
        <p14:creationId xmlns:p14="http://schemas.microsoft.com/office/powerpoint/2010/main" val="449006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VALG</a:t>
            </a:r>
            <a:endParaRPr lang="nb-NO" dirty="0"/>
          </a:p>
        </p:txBody>
      </p:sp>
      <p:sp>
        <p:nvSpPr>
          <p:cNvPr id="3" name="Plassholder for innhold 2"/>
          <p:cNvSpPr>
            <a:spLocks noGrp="1"/>
          </p:cNvSpPr>
          <p:nvPr>
            <p:ph idx="1"/>
          </p:nvPr>
        </p:nvSpPr>
        <p:spPr/>
        <p:txBody>
          <a:bodyPr>
            <a:noAutofit/>
          </a:bodyPr>
          <a:lstStyle/>
          <a:p>
            <a:r>
              <a:rPr lang="nb-NO" sz="1600" dirty="0" smtClean="0"/>
              <a:t>Styret i KFU skal bestå av fire faste og to varamedlemmer</a:t>
            </a:r>
          </a:p>
          <a:p>
            <a:pPr lvl="1"/>
            <a:r>
              <a:rPr lang="nb-NO" sz="1400" dirty="0" smtClean="0"/>
              <a:t>Leder</a:t>
            </a:r>
          </a:p>
          <a:p>
            <a:pPr lvl="1"/>
            <a:r>
              <a:rPr lang="nb-NO" sz="1400" dirty="0" smtClean="0"/>
              <a:t>Nestleder</a:t>
            </a:r>
          </a:p>
          <a:p>
            <a:pPr lvl="1"/>
            <a:r>
              <a:rPr lang="nb-NO" sz="1400" dirty="0" smtClean="0"/>
              <a:t>Sekretær</a:t>
            </a:r>
          </a:p>
          <a:p>
            <a:pPr lvl="1"/>
            <a:r>
              <a:rPr lang="nb-NO" sz="1400" dirty="0" smtClean="0"/>
              <a:t>Medlemsansvarlig</a:t>
            </a:r>
          </a:p>
          <a:p>
            <a:endParaRPr lang="nb-NO" sz="1600" dirty="0"/>
          </a:p>
          <a:p>
            <a:r>
              <a:rPr lang="nb-NO" sz="1600" dirty="0" smtClean="0"/>
              <a:t>Fortsettende faste representanter:</a:t>
            </a:r>
          </a:p>
          <a:p>
            <a:pPr lvl="1"/>
            <a:r>
              <a:rPr lang="nb-NO" sz="1400" dirty="0" smtClean="0"/>
              <a:t>Siri </a:t>
            </a:r>
            <a:r>
              <a:rPr lang="nb-NO" sz="1400" dirty="0" err="1" smtClean="0"/>
              <a:t>Tansø</a:t>
            </a:r>
            <a:r>
              <a:rPr lang="nb-NO" sz="1400" dirty="0" smtClean="0"/>
              <a:t> – Stangeland skole – ett år igjen</a:t>
            </a:r>
          </a:p>
          <a:p>
            <a:pPr lvl="1"/>
            <a:r>
              <a:rPr lang="nb-NO" sz="1400" dirty="0" smtClean="0"/>
              <a:t>Hege Eide – </a:t>
            </a:r>
            <a:r>
              <a:rPr lang="nb-NO" sz="1400" dirty="0" err="1" smtClean="0"/>
              <a:t>Lurahammeren</a:t>
            </a:r>
            <a:r>
              <a:rPr lang="nb-NO" sz="1400" dirty="0" smtClean="0"/>
              <a:t> skole – ett år igjen</a:t>
            </a:r>
          </a:p>
          <a:p>
            <a:endParaRPr lang="nb-NO" sz="1600" dirty="0"/>
          </a:p>
          <a:p>
            <a:r>
              <a:rPr lang="nb-NO" sz="1600" dirty="0" smtClean="0"/>
              <a:t>På valg</a:t>
            </a:r>
          </a:p>
          <a:p>
            <a:pPr lvl="1"/>
            <a:r>
              <a:rPr lang="nb-NO" sz="1400" dirty="0" smtClean="0"/>
              <a:t>Christian Asserson – </a:t>
            </a:r>
            <a:r>
              <a:rPr lang="nb-NO" sz="1400" dirty="0" err="1" smtClean="0"/>
              <a:t>Iglemyr</a:t>
            </a:r>
            <a:r>
              <a:rPr lang="nb-NO" sz="1400" dirty="0" smtClean="0"/>
              <a:t> skole</a:t>
            </a:r>
          </a:p>
          <a:p>
            <a:pPr lvl="1"/>
            <a:r>
              <a:rPr lang="nb-NO" sz="1400" dirty="0" smtClean="0"/>
              <a:t>Inga Sandnes – Sviland skole</a:t>
            </a:r>
          </a:p>
          <a:p>
            <a:pPr lvl="1"/>
            <a:r>
              <a:rPr lang="nb-NO" sz="1400" dirty="0" smtClean="0"/>
              <a:t>Svein Tollefsen – Sørbø skole</a:t>
            </a:r>
            <a:endParaRPr lang="nb-NO" sz="1400" dirty="0" smtClean="0"/>
          </a:p>
        </p:txBody>
      </p:sp>
    </p:spTree>
    <p:extLst>
      <p:ext uri="{BB962C8B-B14F-4D97-AF65-F5344CB8AC3E}">
        <p14:creationId xmlns:p14="http://schemas.microsoft.com/office/powerpoint/2010/main" val="3897769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Samarbeidsutvalget på skolene</a:t>
            </a:r>
            <a:endParaRPr lang="nb-NO" dirty="0"/>
          </a:p>
        </p:txBody>
      </p:sp>
      <p:sp>
        <p:nvSpPr>
          <p:cNvPr id="3" name="Plassholder for innhold 2"/>
          <p:cNvSpPr>
            <a:spLocks noGrp="1"/>
          </p:cNvSpPr>
          <p:nvPr>
            <p:ph idx="1"/>
          </p:nvPr>
        </p:nvSpPr>
        <p:spPr/>
        <p:txBody>
          <a:bodyPr>
            <a:normAutofit fontScale="70000" lnSpcReduction="20000"/>
          </a:bodyPr>
          <a:lstStyle/>
          <a:p>
            <a:pPr marL="0" indent="0">
              <a:buNone/>
            </a:pPr>
            <a:r>
              <a:rPr lang="nb-NO" dirty="0" smtClean="0"/>
              <a:t>Informasjonsskriv distribueres elektronisk</a:t>
            </a:r>
          </a:p>
          <a:p>
            <a:pPr marL="0" indent="0">
              <a:buNone/>
            </a:pPr>
            <a:endParaRPr lang="nb-NO" dirty="0"/>
          </a:p>
          <a:p>
            <a:pPr marL="0" indent="0" hangingPunct="0">
              <a:buNone/>
            </a:pPr>
            <a:r>
              <a:rPr lang="nb-NO" dirty="0"/>
              <a:t>Samarbeidsutvalget omtales ofte som skolens øverste organ. En bevisst og engasjert representasjon av foreldrene i SU er svært viktig for at foreldrenes stemmer skal nå frem til reelle beslutningstakere. SU er det eneste formelle organet hvor foreldre faktisk har mulighet til å være tydelige overfor politikerne.</a:t>
            </a:r>
          </a:p>
          <a:p>
            <a:pPr marL="0" indent="0" hangingPunct="0">
              <a:buNone/>
            </a:pPr>
            <a:endParaRPr lang="nb-NO" dirty="0"/>
          </a:p>
          <a:p>
            <a:pPr marL="0" indent="0" hangingPunct="0">
              <a:buNone/>
            </a:pPr>
            <a:r>
              <a:rPr lang="nb-NO" dirty="0"/>
              <a:t>I Sandnes Kommune sendes alle referat fra SU inn til politisk behandling i Utvalg for kultur og oppvekst. De politiske representantene leser hvert enkelt SU referat, og disse blir behandlet på utvalgsmøtene.</a:t>
            </a:r>
          </a:p>
          <a:p>
            <a:pPr marL="0" indent="0" hangingPunct="0">
              <a:buNone/>
            </a:pPr>
            <a:endParaRPr lang="nb-NO" dirty="0"/>
          </a:p>
          <a:p>
            <a:pPr marL="0" indent="0" hangingPunct="0">
              <a:buNone/>
            </a:pPr>
            <a:r>
              <a:rPr lang="nb-NO" dirty="0"/>
              <a:t>På slutten av dette dokumentet ligger utklipp fra FUG (Foreldreutvalget for grunnopplæringen) og utklipp fra Opplæringslovens bestemmelser rundt Samarbeidsutvalg. Helt til sist ligger gjeldende mandat for Samarbeidsutvalg i Sandnes Kommune. Dette er viktig informasjon og nødvendig for SU representantene å sette seg inn i.</a:t>
            </a:r>
          </a:p>
          <a:p>
            <a:pPr marL="0" indent="0">
              <a:buNone/>
            </a:pPr>
            <a:endParaRPr lang="nb-NO" dirty="0"/>
          </a:p>
        </p:txBody>
      </p:sp>
    </p:spTree>
    <p:extLst>
      <p:ext uri="{BB962C8B-B14F-4D97-AF65-F5344CB8AC3E}">
        <p14:creationId xmlns:p14="http://schemas.microsoft.com/office/powerpoint/2010/main" val="3513699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1368</TotalTime>
  <Words>1085</Words>
  <Application>Microsoft Office PowerPoint</Application>
  <PresentationFormat>Widescreen</PresentationFormat>
  <Paragraphs>132</Paragraphs>
  <Slides>15</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15</vt:i4>
      </vt:variant>
    </vt:vector>
  </HeadingPairs>
  <TitlesOfParts>
    <vt:vector size="20" baseType="lpstr">
      <vt:lpstr>Arial</vt:lpstr>
      <vt:lpstr>Calibri</vt:lpstr>
      <vt:lpstr>Calibri Light</vt:lpstr>
      <vt:lpstr>Wingdings</vt:lpstr>
      <vt:lpstr>Office-tema</vt:lpstr>
      <vt:lpstr>Kommunalt foreldreutvalg Sandnes Kommune</vt:lpstr>
      <vt:lpstr>Agenda for i dag</vt:lpstr>
      <vt:lpstr>Hvem er KFU?</vt:lpstr>
      <vt:lpstr>Hvordan holde deg oppdatert?</vt:lpstr>
      <vt:lpstr>Bemanningsnorm grunnskole</vt:lpstr>
      <vt:lpstr>Hvorfor et kommunalt foreldreutvalg?</vt:lpstr>
      <vt:lpstr>VALG</vt:lpstr>
      <vt:lpstr>VALG</vt:lpstr>
      <vt:lpstr>Samarbeidsutvalget på skolene</vt:lpstr>
      <vt:lpstr>PowerPoint-presentasjon</vt:lpstr>
      <vt:lpstr>PowerPoint-presentasjon</vt:lpstr>
      <vt:lpstr>PowerPoint-presentasjon</vt:lpstr>
      <vt:lpstr>What’s next?</vt:lpstr>
      <vt:lpstr>Spørsmål?</vt:lpstr>
      <vt:lpstr>Takk for nå </vt:lpstr>
    </vt:vector>
  </TitlesOfParts>
  <Company>SpareBank1 Alliansen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Sandnes Kommunale Foreldreutvalg (KFU)</dc:title>
  <dc:creator>Christian Asserson</dc:creator>
  <cp:lastModifiedBy>Christian Asserson</cp:lastModifiedBy>
  <cp:revision>9</cp:revision>
  <dcterms:created xsi:type="dcterms:W3CDTF">2018-10-01T19:38:48Z</dcterms:created>
  <dcterms:modified xsi:type="dcterms:W3CDTF">2018-10-02T18:27:18Z</dcterms:modified>
</cp:coreProperties>
</file>