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14"/>
  </p:notesMasterIdLst>
  <p:sldIdLst>
    <p:sldId id="288" r:id="rId5"/>
    <p:sldId id="293" r:id="rId6"/>
    <p:sldId id="292" r:id="rId7"/>
    <p:sldId id="295" r:id="rId8"/>
    <p:sldId id="294" r:id="rId9"/>
    <p:sldId id="280" r:id="rId10"/>
    <p:sldId id="287" r:id="rId11"/>
    <p:sldId id="276" r:id="rId12"/>
    <p:sldId id="291" r:id="rId13"/>
  </p:sldIdLst>
  <p:sldSz cx="9144000" cy="6858000" type="screen4x3"/>
  <p:notesSz cx="6858000" cy="9144000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2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2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2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2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2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2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2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2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2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3891" autoAdjust="0"/>
  </p:normalViewPr>
  <p:slideViewPr>
    <p:cSldViewPr>
      <p:cViewPr varScale="1">
        <p:scale>
          <a:sx n="105" d="100"/>
          <a:sy n="105" d="100"/>
        </p:scale>
        <p:origin x="291" y="5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51EBACC-6F7E-4363-A202-0C1A43BF4BD1}" type="datetimeFigureOut">
              <a:rPr lang="nb-NO"/>
              <a:pPr>
                <a:defRPr/>
              </a:pPr>
              <a:t>02.09.2019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6AC0E13-066C-40D6-BB3A-9AB58ADBF32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nb-NO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BF207-2835-4597-91CE-AC9EB68C190B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8425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917BE-FF5D-46D8-8505-4E2487970EC3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681042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586AD-F68C-4CA4-8330-7B89043F73A6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129551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EB3E4-3C99-4217-8F27-0D0AFEC4B842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242711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89EE8-8B06-4450-81D8-B1A8A4DD3320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574448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143F7-1EAA-4BBF-A582-D6300F810224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0995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1BB7F-C1DD-4D2C-8C83-E44AF5D515C3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274939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C1A62-2F68-4E13-9245-F90BD1CC30C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118694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AE0E3-FEDA-4808-85DF-ADF832077EAB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522507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76CC0-0E43-42D5-8163-0CCE8E672707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820436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B0958-56D8-4212-96B5-CE73DB083257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374700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04E14C4-2FCD-429D-B373-E8CC16E6A88F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0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id.difi.no/nb/hva-trenger-jeg-registrere-en-minid-bruker" TargetMode="External"/><Relationship Id="rId2" Type="http://schemas.openxmlformats.org/officeDocument/2006/relationships/hyperlink" Target="https://eid.difi.no/nb/mini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id.difi.no/nb/minid/registrere-minid-bruker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you-portalen.no/login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ilbli.no/nb/nb/no" TargetMode="External"/><Relationship Id="rId2" Type="http://schemas.openxmlformats.org/officeDocument/2006/relationships/hyperlink" Target="https://www.vigo.no/vigo/servlet/vig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tlanten.vgs.no/Atlanten-VGS/Forsiden" TargetMode="External"/><Relationship Id="rId5" Type="http://schemas.openxmlformats.org/officeDocument/2006/relationships/hyperlink" Target="http://www.krsund.vgs.no/Kristiansund-VGS/Forsiden" TargetMode="External"/><Relationship Id="rId4" Type="http://schemas.openxmlformats.org/officeDocument/2006/relationships/hyperlink" Target="https://utdanning.n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746250"/>
            <a:ext cx="8458200" cy="1384300"/>
          </a:xfrm>
        </p:spPr>
        <p:txBody>
          <a:bodyPr/>
          <a:lstStyle/>
          <a:p>
            <a:pPr algn="ctr" eaLnBrk="1" hangingPunct="1">
              <a:defRPr/>
            </a:pPr>
            <a:br>
              <a:rPr lang="nb-NO" sz="4800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b-NO" sz="4800" dirty="0">
              <a:solidFill>
                <a:schemeClr val="accent6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81000" y="1020763"/>
            <a:ext cx="8424863" cy="55594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eaLnBrk="1" hangingPunct="1">
              <a:buClr>
                <a:schemeClr val="accent6"/>
              </a:buClr>
              <a:buFontTx/>
              <a:buNone/>
              <a:defRPr/>
            </a:pPr>
            <a:r>
              <a:rPr lang="nb-NO" sz="24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Høst 2019:</a:t>
            </a:r>
          </a:p>
          <a:p>
            <a:pPr marL="0" indent="0" eaLnBrk="1" hangingPunct="1">
              <a:buClr>
                <a:schemeClr val="accent6"/>
              </a:buClr>
              <a:buFontTx/>
              <a:buNone/>
              <a:defRPr/>
            </a:pPr>
            <a:endParaRPr lang="nb-NO" sz="2000" kern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chemeClr val="accent6"/>
              </a:buClr>
              <a:defRPr/>
            </a:pPr>
            <a:r>
              <a:rPr lang="nb-NO" sz="20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Snarest: Skaff eleven </a:t>
            </a:r>
            <a:r>
              <a:rPr lang="nb-NO" sz="2000" b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MinID</a:t>
            </a:r>
            <a:r>
              <a:rPr lang="nb-NO" sz="20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nb-NO" sz="2000" b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BankID</a:t>
            </a:r>
            <a:r>
              <a:rPr lang="nb-NO" sz="20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dette trenger de for å søke vgs.</a:t>
            </a:r>
          </a:p>
          <a:p>
            <a:pPr marL="0" indent="0" eaLnBrk="1" hangingPunct="1">
              <a:buClr>
                <a:schemeClr val="accent6"/>
              </a:buClr>
              <a:buNone/>
              <a:defRPr/>
            </a:pPr>
            <a:endParaRPr lang="nb-NO" sz="2000" b="1" kern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chemeClr val="accent6"/>
              </a:buClr>
              <a:defRPr/>
            </a:pPr>
            <a:r>
              <a:rPr lang="nb-NO" sz="2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Uke 37: Generell informasjon til 10. trinn om videregående skole.</a:t>
            </a:r>
          </a:p>
          <a:p>
            <a:pPr marL="0" indent="0" eaLnBrk="1" hangingPunct="1">
              <a:buClr>
                <a:schemeClr val="accent6"/>
              </a:buClr>
              <a:buNone/>
              <a:defRPr/>
            </a:pPr>
            <a:endParaRPr lang="nb-NO" sz="2000" kern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chemeClr val="accent6"/>
              </a:buClr>
              <a:defRPr/>
            </a:pPr>
            <a:r>
              <a:rPr lang="nb-NO" sz="2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Uke 38 Onsdag: Karrieredagen for 10. trinn på KVGS.</a:t>
            </a:r>
          </a:p>
          <a:p>
            <a:pPr marL="0" indent="0" eaLnBrk="1" hangingPunct="1">
              <a:buClr>
                <a:schemeClr val="accent6"/>
              </a:buClr>
              <a:buNone/>
              <a:defRPr/>
            </a:pPr>
            <a:endParaRPr lang="nb-NO" sz="2000" kern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chemeClr val="accent6"/>
              </a:buClr>
              <a:defRPr/>
            </a:pPr>
            <a:r>
              <a:rPr lang="nb-NO" sz="2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Uke 40 Torsdag: Utdanningsmessa ved AUS. </a:t>
            </a:r>
          </a:p>
          <a:p>
            <a:pPr eaLnBrk="1" hangingPunct="1">
              <a:buClr>
                <a:schemeClr val="accent6"/>
              </a:buClr>
              <a:defRPr/>
            </a:pPr>
            <a:endParaRPr lang="nb-NO" sz="2000" kern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chemeClr val="accent6"/>
              </a:buClr>
              <a:defRPr/>
            </a:pPr>
            <a:r>
              <a:rPr lang="nb-NO" sz="2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Uke 46 og 47: Hospitering ved byens to videregående skoler.</a:t>
            </a:r>
            <a:br>
              <a:rPr lang="nb-NO" sz="2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b-NO" sz="2000" kern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chemeClr val="accent6"/>
              </a:buClr>
              <a:defRPr/>
            </a:pPr>
            <a:endParaRPr lang="nb-NO" sz="2000" kern="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Clr>
                <a:schemeClr val="accent6"/>
              </a:buClr>
              <a:buFontTx/>
              <a:buNone/>
              <a:defRPr/>
            </a:pPr>
            <a:endParaRPr lang="nb-NO" sz="2400" kern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Clr>
                <a:schemeClr val="accent6"/>
              </a:buClr>
              <a:buFontTx/>
              <a:buNone/>
              <a:defRPr/>
            </a:pPr>
            <a:endParaRPr lang="nb-NO" sz="2800" kern="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296558"/>
            <a:ext cx="8343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nb-NO" sz="3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Hva skjer på 10. trinn?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746250"/>
            <a:ext cx="8458200" cy="1384300"/>
          </a:xfrm>
        </p:spPr>
        <p:txBody>
          <a:bodyPr/>
          <a:lstStyle/>
          <a:p>
            <a:pPr algn="ctr" eaLnBrk="1" hangingPunct="1">
              <a:defRPr/>
            </a:pPr>
            <a:br>
              <a:rPr lang="nb-NO" sz="4800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b-NO" sz="4800" dirty="0">
              <a:solidFill>
                <a:schemeClr val="accent6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81000" y="1020763"/>
            <a:ext cx="8424863" cy="55594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eaLnBrk="1" hangingPunct="1">
              <a:buClr>
                <a:schemeClr val="accent6"/>
              </a:buClr>
              <a:buFontTx/>
              <a:buNone/>
              <a:defRPr/>
            </a:pPr>
            <a:r>
              <a:rPr lang="nb-NO" sz="24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Vår 2019:</a:t>
            </a:r>
          </a:p>
          <a:p>
            <a:pPr marL="0" indent="0" eaLnBrk="1" hangingPunct="1">
              <a:buClr>
                <a:schemeClr val="accent6"/>
              </a:buClr>
              <a:buFontTx/>
              <a:buNone/>
              <a:defRPr/>
            </a:pPr>
            <a:endParaRPr lang="nb-NO" sz="2400" b="1" kern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chemeClr val="accent6"/>
              </a:buClr>
              <a:defRPr/>
            </a:pPr>
            <a:r>
              <a:rPr lang="nb-NO" sz="2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Uke 2 – 4: veiledning i å søke videregående skole.</a:t>
            </a:r>
          </a:p>
          <a:p>
            <a:pPr marL="0" indent="0" eaLnBrk="1" hangingPunct="1">
              <a:buClr>
                <a:schemeClr val="accent6"/>
              </a:buClr>
              <a:buFontTx/>
              <a:buNone/>
              <a:defRPr/>
            </a:pPr>
            <a:endParaRPr lang="nb-NO" sz="2000" b="1" kern="0" dirty="0">
              <a:solidFill>
                <a:schemeClr val="accent2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chemeClr val="accent6"/>
              </a:buClr>
              <a:defRPr/>
            </a:pPr>
            <a:r>
              <a:rPr lang="nb-NO" sz="2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Uke 3: Fyller ut søknad til videregående skole for særskilt opptak.</a:t>
            </a:r>
            <a:br>
              <a:rPr lang="nb-NO" sz="20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Rådgiver gjennomgår alle søknader for å sjekke korrekt utfylling.</a:t>
            </a:r>
            <a:br>
              <a:rPr lang="nb-NO" sz="2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b-NO" sz="2000" b="1" kern="0" dirty="0">
              <a:solidFill>
                <a:schemeClr val="accent2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chemeClr val="accent6"/>
              </a:buClr>
              <a:defRPr/>
            </a:pPr>
            <a:r>
              <a:rPr lang="nb-NO" sz="2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Uke 5: Fyller ut søknad til videregående skole for ordinært opptak.</a:t>
            </a:r>
            <a:br>
              <a:rPr lang="nb-NO" sz="2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Rådgiver gjennomgår alle søknader for å sjekke korrekt utfylling. </a:t>
            </a:r>
            <a:br>
              <a:rPr lang="nb-NO" sz="2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Dersom fristen ikke overholdes søkes det «på eget ansvar».</a:t>
            </a:r>
            <a:br>
              <a:rPr lang="nb-NO" sz="2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b-NO" sz="2000" kern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chemeClr val="accent6"/>
              </a:buClr>
              <a:defRPr/>
            </a:pPr>
            <a:r>
              <a:rPr lang="nb-NO" sz="20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februar (uke 5):</a:t>
            </a:r>
            <a:r>
              <a:rPr lang="nb-NO" sz="20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20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Søknadsfrist særskilt opptak.</a:t>
            </a:r>
            <a:br>
              <a:rPr lang="nb-NO" sz="20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b-NO" sz="2000" b="1" kern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chemeClr val="accent6"/>
              </a:buClr>
              <a:defRPr/>
            </a:pPr>
            <a:r>
              <a:rPr lang="nb-NO" sz="20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mars (uke 9): Søknadsfrist ordinært opptak.</a:t>
            </a:r>
          </a:p>
          <a:p>
            <a:pPr marL="0" indent="0" eaLnBrk="1" hangingPunct="1">
              <a:buClr>
                <a:schemeClr val="accent6"/>
              </a:buClr>
              <a:buFontTx/>
              <a:buNone/>
              <a:defRPr/>
            </a:pPr>
            <a:endParaRPr lang="nb-NO" sz="2400" kern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Clr>
                <a:schemeClr val="accent6"/>
              </a:buClr>
              <a:buFontTx/>
              <a:buNone/>
              <a:defRPr/>
            </a:pPr>
            <a:endParaRPr lang="nb-NO" sz="2800" kern="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12763" y="258763"/>
            <a:ext cx="8343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nb-NO" sz="3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Hva skjer på 10. trinn?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tel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003300"/>
          </a:xfrm>
        </p:spPr>
        <p:txBody>
          <a:bodyPr/>
          <a:lstStyle/>
          <a:p>
            <a:pPr algn="ctr" eaLnBrk="1" hangingPunct="1">
              <a:defRPr/>
            </a:pPr>
            <a:r>
              <a:rPr lang="nb-NO" altLang="nb-NO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MinID</a:t>
            </a:r>
            <a:r>
              <a:rPr lang="nb-NO" altLang="nb-NO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nb-NO" altLang="nb-NO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BankID</a:t>
            </a:r>
            <a:endParaRPr lang="nb-NO" altLang="nb-NO" sz="32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>
              <a:defRPr/>
            </a:pPr>
            <a:r>
              <a:rPr lang="nb-NO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Skaff eleven </a:t>
            </a:r>
            <a:r>
              <a:rPr lang="nb-NO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MinID</a:t>
            </a:r>
            <a:r>
              <a:rPr lang="nb-NO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eller </a:t>
            </a:r>
            <a:r>
              <a:rPr lang="nb-NO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BankID</a:t>
            </a:r>
            <a:r>
              <a:rPr lang="nb-NO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så snart som mulig, de kan </a:t>
            </a:r>
            <a:r>
              <a:rPr lang="nb-NO" sz="20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ikke</a:t>
            </a:r>
            <a:r>
              <a:rPr lang="nb-NO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søke på videregående skole uten dette.</a:t>
            </a:r>
            <a:br>
              <a:rPr lang="nb-NO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b-NO" sz="20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nb-NO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Snakk med banken din for å få BANKID til din ungdom.</a:t>
            </a:r>
            <a:br>
              <a:rPr lang="nb-NO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b-NO" sz="20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nb-NO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Du finner informasjon om </a:t>
            </a:r>
            <a:r>
              <a:rPr lang="nb-NO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MinID</a:t>
            </a:r>
            <a:r>
              <a:rPr lang="nb-NO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her:</a:t>
            </a:r>
            <a:r>
              <a:rPr lang="nb-NO" sz="2000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2000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https://eid.difi.no/nb/minid</a:t>
            </a:r>
            <a:br>
              <a:rPr lang="nb-NO" sz="2000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b-NO" sz="2000" dirty="0">
              <a:solidFill>
                <a:schemeClr val="accent6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nb-NO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Les her for å finne ut hva du trenger for å registrere </a:t>
            </a:r>
            <a:r>
              <a:rPr lang="nb-NO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MinID</a:t>
            </a:r>
            <a:r>
              <a:rPr lang="nb-NO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bruker: </a:t>
            </a:r>
            <a:r>
              <a:rPr lang="nb-NO" sz="2000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https://eid.difi.no/nb/hva-trenger-jeg-registrere-en-minid-bruker</a:t>
            </a:r>
            <a:r>
              <a:rPr lang="nb-NO" sz="2000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nb-NO" sz="2000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b-NO" sz="2000" dirty="0">
              <a:solidFill>
                <a:schemeClr val="accent6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nb-NO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Bruk denne siden for å registrere </a:t>
            </a:r>
            <a:r>
              <a:rPr lang="nb-NO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MinID</a:t>
            </a:r>
            <a:r>
              <a:rPr lang="nb-NO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bruker: </a:t>
            </a:r>
            <a:r>
              <a:rPr lang="nb-NO" sz="2000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https://eid.difi.no/nb/minid/registrere-minid-bruker</a:t>
            </a:r>
            <a:r>
              <a:rPr lang="nb-NO" sz="2000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endParaRPr lang="nb-NO" sz="20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pilkobling 3"/>
          <p:cNvCxnSpPr/>
          <p:nvPr/>
        </p:nvCxnSpPr>
        <p:spPr bwMode="auto">
          <a:xfrm flipH="1" flipV="1">
            <a:off x="762000" y="2362200"/>
            <a:ext cx="1219200" cy="10668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066800"/>
            <a:ext cx="8915400" cy="4246996"/>
          </a:xfrm>
          <a:prstGeom prst="rect">
            <a:avLst/>
          </a:prstGeom>
        </p:spPr>
      </p:pic>
      <p:sp>
        <p:nvSpPr>
          <p:cNvPr id="2" name="TekstSylinder 1"/>
          <p:cNvSpPr txBox="1"/>
          <p:nvPr/>
        </p:nvSpPr>
        <p:spPr>
          <a:xfrm>
            <a:off x="3657600" y="1524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Vigo.no</a:t>
            </a:r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3002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975" y="838200"/>
            <a:ext cx="5734050" cy="5734050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3276600" y="76200"/>
            <a:ext cx="16808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Vigo.no</a:t>
            </a:r>
            <a:r>
              <a:rPr lang="nb-NO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6084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746250"/>
            <a:ext cx="8458200" cy="1384300"/>
          </a:xfrm>
        </p:spPr>
        <p:txBody>
          <a:bodyPr/>
          <a:lstStyle/>
          <a:p>
            <a:pPr algn="ctr" eaLnBrk="1" hangingPunct="1">
              <a:defRPr/>
            </a:pPr>
            <a:br>
              <a:rPr lang="nb-NO" sz="4800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b-NO" sz="4800" dirty="0">
              <a:solidFill>
                <a:schemeClr val="accent6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81000" y="1282700"/>
            <a:ext cx="8458200" cy="52705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chemeClr val="accent6"/>
              </a:buClr>
              <a:defRPr/>
            </a:pPr>
            <a:r>
              <a:rPr lang="nb-NO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Karrieredagen viser mangfoldet og mulighetene i arbeidslivet.</a:t>
            </a:r>
          </a:p>
          <a:p>
            <a:pPr eaLnBrk="1" hangingPunct="1">
              <a:buClr>
                <a:schemeClr val="accent6"/>
              </a:buClr>
              <a:defRPr/>
            </a:pPr>
            <a:endParaRPr lang="nb-NO" sz="22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chemeClr val="accent6"/>
              </a:buClr>
              <a:defRPr/>
            </a:pPr>
            <a:r>
              <a:rPr lang="nb-NO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Elevene vil få kjennskap til bransjer og næringer, yrker i privat og offentlig sektor og arbeidsliv.</a:t>
            </a:r>
          </a:p>
          <a:p>
            <a:pPr marL="0" indent="0" eaLnBrk="1" hangingPunct="1">
              <a:buClr>
                <a:schemeClr val="accent6"/>
              </a:buClr>
              <a:buFontTx/>
              <a:buNone/>
              <a:defRPr/>
            </a:pPr>
            <a:endParaRPr lang="nb-NO" sz="22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chemeClr val="accent6"/>
              </a:buClr>
              <a:defRPr/>
            </a:pPr>
            <a:r>
              <a:rPr lang="nb-NO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Viktig å være aktiv på arrangementet!</a:t>
            </a:r>
            <a:br>
              <a:rPr lang="nb-NO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b-NO" sz="22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chemeClr val="accent6"/>
              </a:buClr>
              <a:buFont typeface="Wingdings" panose="05000000000000000000" pitchFamily="2" charset="2"/>
              <a:buChar char="ü"/>
              <a:defRPr/>
            </a:pPr>
            <a:r>
              <a:rPr lang="nb-NO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Husk klær etter vær!</a:t>
            </a:r>
          </a:p>
          <a:p>
            <a:pPr eaLnBrk="1" hangingPunct="1">
              <a:buClr>
                <a:schemeClr val="accent6"/>
              </a:buClr>
              <a:buFont typeface="Wingdings" panose="05000000000000000000" pitchFamily="2" charset="2"/>
              <a:buChar char="ü"/>
              <a:defRPr/>
            </a:pPr>
            <a:r>
              <a:rPr lang="nb-NO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Møt presis! </a:t>
            </a:r>
          </a:p>
          <a:p>
            <a:pPr eaLnBrk="1" hangingPunct="1">
              <a:buClr>
                <a:schemeClr val="accent6"/>
              </a:buClr>
              <a:buFont typeface="Wingdings" panose="05000000000000000000" pitchFamily="2" charset="2"/>
              <a:buChar char="ü"/>
              <a:defRPr/>
            </a:pPr>
            <a:r>
              <a:rPr lang="nb-NO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 med matpakke og drikke.</a:t>
            </a:r>
            <a:endParaRPr lang="nb-NO" sz="2200" kern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Clr>
                <a:schemeClr val="accent6"/>
              </a:buClr>
              <a:buFontTx/>
              <a:buNone/>
              <a:defRPr/>
            </a:pPr>
            <a:endParaRPr lang="nb-NO" sz="2200" kern="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381000"/>
            <a:ext cx="8343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nb-NO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Uke 38 onsdag: Karrieredagen</a:t>
            </a:r>
            <a:endParaRPr lang="nb-NO" sz="3600" kern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153400" cy="1066800"/>
          </a:xfrm>
        </p:spPr>
        <p:txBody>
          <a:bodyPr/>
          <a:lstStyle/>
          <a:p>
            <a:pPr algn="ctr" eaLnBrk="1" hangingPunct="1"/>
            <a:r>
              <a:rPr lang="nb-NO" altLang="nb-NO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Uke 40 torsdag: Utdanningsmesse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09600" y="1371600"/>
            <a:ext cx="7924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accent6"/>
              </a:buClr>
              <a:defRPr/>
            </a:pPr>
            <a:r>
              <a:rPr lang="nb-NO" sz="2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På skolen vår.</a:t>
            </a:r>
          </a:p>
          <a:p>
            <a:pPr eaLnBrk="1" hangingPunct="1">
              <a:lnSpc>
                <a:spcPct val="90000"/>
              </a:lnSpc>
              <a:buClr>
                <a:schemeClr val="accent6"/>
              </a:buClr>
              <a:defRPr/>
            </a:pPr>
            <a:r>
              <a:rPr lang="nb-NO" sz="2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Elever har pliktig oppmøte.</a:t>
            </a:r>
          </a:p>
          <a:p>
            <a:pPr eaLnBrk="1" hangingPunct="1">
              <a:lnSpc>
                <a:spcPct val="90000"/>
              </a:lnSpc>
              <a:buClr>
                <a:schemeClr val="accent6"/>
              </a:buClr>
              <a:defRPr/>
            </a:pPr>
            <a:r>
              <a:rPr lang="nb-NO" sz="2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Foresatte oppfordres til å delta.</a:t>
            </a:r>
            <a:br>
              <a:rPr lang="nb-NO" sz="2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b-NO" sz="2200" kern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chemeClr val="accent6"/>
              </a:buClr>
              <a:defRPr/>
            </a:pPr>
            <a:r>
              <a:rPr lang="nb-NO" sz="2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Foredrag ved Atlanten </a:t>
            </a:r>
            <a:r>
              <a:rPr lang="nb-NO" sz="22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vgs</a:t>
            </a:r>
            <a:r>
              <a:rPr lang="nb-NO" sz="2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og Kristiansund vgs.</a:t>
            </a:r>
          </a:p>
          <a:p>
            <a:pPr lvl="1" eaLnBrk="1" hangingPunct="1">
              <a:lnSpc>
                <a:spcPct val="90000"/>
              </a:lnSpc>
              <a:buClr>
                <a:schemeClr val="accent6"/>
              </a:buClr>
              <a:defRPr/>
            </a:pPr>
            <a:r>
              <a:rPr lang="nb-NO" sz="2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Informasjon om de ulike utdanningsprogrammene.</a:t>
            </a:r>
          </a:p>
          <a:p>
            <a:pPr lvl="1" eaLnBrk="1" hangingPunct="1">
              <a:lnSpc>
                <a:spcPct val="90000"/>
              </a:lnSpc>
              <a:buClr>
                <a:schemeClr val="accent6"/>
              </a:buClr>
              <a:defRPr/>
            </a:pPr>
            <a:r>
              <a:rPr lang="nb-NO" sz="2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Tid til samtaler og spørsmål til de videregående skolene.</a:t>
            </a:r>
            <a:br>
              <a:rPr lang="nb-NO" sz="2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b-NO" sz="2200" kern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chemeClr val="accent6"/>
              </a:buClr>
              <a:defRPr/>
            </a:pPr>
            <a:r>
              <a:rPr lang="nb-NO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Gjør deg kjent med det som finnes på you-portalen.no før utdanningsmessen. </a:t>
            </a:r>
          </a:p>
          <a:p>
            <a:pPr eaLnBrk="1" hangingPunct="1">
              <a:lnSpc>
                <a:spcPct val="90000"/>
              </a:lnSpc>
              <a:buClr>
                <a:schemeClr val="accent6"/>
              </a:buClr>
              <a:defRPr/>
            </a:pPr>
            <a:r>
              <a:rPr lang="nb-NO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Vær aktiv på arrangementet!</a:t>
            </a:r>
          </a:p>
          <a:p>
            <a:pPr marL="457200" lvl="1" indent="0" eaLnBrk="1" hangingPunct="1">
              <a:lnSpc>
                <a:spcPct val="90000"/>
              </a:lnSpc>
              <a:buClr>
                <a:schemeClr val="accent6"/>
              </a:buClr>
              <a:buFont typeface="Tahoma" panose="020B0604030504040204" pitchFamily="34" charset="0"/>
              <a:buNone/>
              <a:defRPr/>
            </a:pPr>
            <a:endParaRPr lang="nb-NO" sz="2200" kern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chemeClr val="accent6"/>
              </a:buClr>
              <a:defRPr/>
            </a:pPr>
            <a:r>
              <a:rPr lang="nb-NO" sz="2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Kantine med salg av mat og drikke.</a:t>
            </a:r>
          </a:p>
          <a:p>
            <a:pPr marL="914400" lvl="2" indent="0" eaLnBrk="1" hangingPunct="1">
              <a:lnSpc>
                <a:spcPct val="90000"/>
              </a:lnSpc>
              <a:buClr>
                <a:schemeClr val="accent6"/>
              </a:buClr>
              <a:buFontTx/>
              <a:buNone/>
              <a:defRPr/>
            </a:pPr>
            <a:endParaRPr lang="nb-NO" sz="2200" kern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 eaLnBrk="1" hangingPunct="1">
              <a:lnSpc>
                <a:spcPct val="90000"/>
              </a:lnSpc>
              <a:buClr>
                <a:schemeClr val="accent6"/>
              </a:buClr>
              <a:buFontTx/>
              <a:buNone/>
              <a:defRPr/>
            </a:pPr>
            <a:endParaRPr lang="nb-NO" sz="2200" kern="0" dirty="0">
              <a:solidFill>
                <a:schemeClr val="bg1">
                  <a:lumMod val="50000"/>
                </a:schemeClr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pPr algn="ctr" eaLnBrk="1" hangingPunct="1"/>
            <a:r>
              <a:rPr lang="nb-NO" altLang="nb-NO" sz="36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Uke 46 – 47 Hospiteringsdagene</a:t>
            </a:r>
            <a:endParaRPr lang="nb-NO" altLang="nb-NO" sz="280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55700"/>
            <a:ext cx="8229600" cy="5626100"/>
          </a:xfrm>
        </p:spPr>
        <p:txBody>
          <a:bodyPr/>
          <a:lstStyle/>
          <a:p>
            <a:pPr eaLnBrk="1" hangingPunct="1">
              <a:buClr>
                <a:schemeClr val="accent6"/>
              </a:buClr>
              <a:buFont typeface="Arial" panose="020B0604020202020204" pitchFamily="34" charset="0"/>
              <a:buChar char="•"/>
              <a:defRPr/>
            </a:pPr>
            <a:r>
              <a:rPr lang="nb-NO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Elevene prøver ut to programområder i videregående skole slik at de blir kjent med disse. </a:t>
            </a:r>
          </a:p>
          <a:p>
            <a:pPr eaLnBrk="1" hangingPunct="1">
              <a:buClr>
                <a:schemeClr val="accent6"/>
              </a:buClr>
              <a:buFont typeface="Arial" panose="020B0604020202020204" pitchFamily="34" charset="0"/>
              <a:buChar char="•"/>
              <a:defRPr/>
            </a:pPr>
            <a:r>
              <a:rPr lang="nb-NO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 vil også få et inntrykk av hvordan det er å være elev ved videregående skole.</a:t>
            </a:r>
          </a:p>
          <a:p>
            <a:pPr marL="0" indent="0" eaLnBrk="1" hangingPunct="1">
              <a:buClr>
                <a:schemeClr val="accent6"/>
              </a:buClr>
              <a:buFontTx/>
              <a:buNone/>
              <a:defRPr/>
            </a:pPr>
            <a:endParaRPr lang="nb-NO" sz="20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Clr>
                <a:schemeClr val="accent6"/>
              </a:buClr>
              <a:buFont typeface="+mj-lt"/>
              <a:buAutoNum type="arabicPeriod"/>
              <a:defRPr/>
            </a:pPr>
            <a:r>
              <a:rPr lang="nb-NO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Sjekk at eleven får logget seg inn med feide på:  </a:t>
            </a:r>
            <a:br>
              <a:rPr lang="nb-NO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https://you-portalen.no/login/</a:t>
            </a:r>
            <a:r>
              <a:rPr lang="nb-NO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nb-NO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Her finner du mye nyttig informasjon om videregående skoler.</a:t>
            </a:r>
          </a:p>
          <a:p>
            <a:pPr marL="457200" indent="-457200" eaLnBrk="1" hangingPunct="1">
              <a:buClr>
                <a:schemeClr val="accent6"/>
              </a:buClr>
              <a:buFont typeface="+mj-lt"/>
              <a:buAutoNum type="arabicPeriod"/>
              <a:defRPr/>
            </a:pPr>
            <a:endParaRPr lang="nb-NO" sz="20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Clr>
                <a:schemeClr val="accent6"/>
              </a:buClr>
              <a:buFont typeface="+mj-lt"/>
              <a:buAutoNum type="arabicPeriod"/>
              <a:defRPr/>
            </a:pPr>
            <a:r>
              <a:rPr lang="nb-NO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Forbered deg til hospiteringsdagene:</a:t>
            </a:r>
          </a:p>
          <a:p>
            <a:pPr lvl="1" eaLnBrk="1" hangingPunct="1">
              <a:buClr>
                <a:schemeClr val="accent6"/>
              </a:buClr>
              <a:buFont typeface="Arial" panose="020B0604020202020204" pitchFamily="34" charset="0"/>
              <a:buChar char="•"/>
              <a:defRPr/>
            </a:pPr>
            <a:r>
              <a:rPr lang="nb-NO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Gjør seg kjent med det som finnes på you-portalen.no før hospiteringsdagene. </a:t>
            </a:r>
          </a:p>
          <a:p>
            <a:pPr lvl="1" eaLnBrk="1" hangingPunct="1">
              <a:buClr>
                <a:schemeClr val="accent6"/>
              </a:buClr>
              <a:buFont typeface="Arial" panose="020B0604020202020204" pitchFamily="34" charset="0"/>
              <a:buChar char="•"/>
              <a:defRPr/>
            </a:pPr>
            <a:r>
              <a:rPr lang="nb-NO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Delta aktivt.</a:t>
            </a:r>
          </a:p>
          <a:p>
            <a:pPr lvl="1" eaLnBrk="1" hangingPunct="1">
              <a:buClr>
                <a:schemeClr val="accent6"/>
              </a:buClr>
              <a:buFont typeface="Arial" panose="020B0604020202020204" pitchFamily="34" charset="0"/>
              <a:buChar char="•"/>
              <a:defRPr/>
            </a:pPr>
            <a:endParaRPr lang="nb-NO" sz="20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eaLnBrk="1" hangingPunct="1">
              <a:buClr>
                <a:schemeClr val="accent6"/>
              </a:buClr>
              <a:buFont typeface="Tahoma" panose="020B0604030504040204" pitchFamily="34" charset="0"/>
              <a:buNone/>
              <a:defRPr/>
            </a:pPr>
            <a:r>
              <a:rPr lang="nb-NO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lvl="1" indent="0" eaLnBrk="1" hangingPunct="1">
              <a:buClr>
                <a:schemeClr val="accent6"/>
              </a:buClr>
              <a:buFont typeface="Tahoma" panose="020B0604030504040204" pitchFamily="34" charset="0"/>
              <a:buNone/>
              <a:defRPr/>
            </a:pPr>
            <a:endParaRPr lang="nb-NO" sz="20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6"/>
              </a:buClr>
              <a:buFont typeface="Arial" panose="020B0604020202020204" pitchFamily="34" charset="0"/>
              <a:buChar char="•"/>
              <a:defRPr/>
            </a:pPr>
            <a:endParaRPr lang="nb-NO" sz="24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50900"/>
          </a:xfrm>
        </p:spPr>
        <p:txBody>
          <a:bodyPr/>
          <a:lstStyle/>
          <a:p>
            <a:pPr algn="ctr">
              <a:defRPr/>
            </a:pPr>
            <a:r>
              <a:rPr lang="nb-NO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Nettsteder med informasjon om VGS</a:t>
            </a:r>
            <a:endParaRPr lang="nb-NO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nb-NO" sz="18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nb-NO" sz="2000" b="1" i="1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Vigo.no: </a:t>
            </a:r>
            <a:r>
              <a:rPr lang="nb-NO" sz="2000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https://www.vigo.no/vigo/servlet/vigo</a:t>
            </a:r>
            <a:r>
              <a:rPr lang="nb-NO" sz="2000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nb-NO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Nettstedet for deg som skal søke videregående opplæring i skole eller bedrift, fagskoleutdanning eller voksenopplæring/realkompetansevurdering.</a:t>
            </a:r>
            <a:br>
              <a:rPr lang="nb-NO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Krever </a:t>
            </a:r>
            <a:r>
              <a:rPr lang="nb-NO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MinID</a:t>
            </a:r>
            <a:r>
              <a:rPr lang="nb-NO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b-NO" sz="1800" i="1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Tx/>
              <a:buNone/>
              <a:defRPr/>
            </a:pPr>
            <a:endParaRPr lang="nb-NO" sz="1800" i="1" dirty="0">
              <a:solidFill>
                <a:schemeClr val="accent6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nb-NO" sz="2000" b="1" i="1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Vilbli.no: </a:t>
            </a:r>
            <a:r>
              <a:rPr lang="nb-NO" sz="2000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https://www.vilbli.no/nb/nb/no</a:t>
            </a:r>
            <a:r>
              <a:rPr lang="nb-NO" sz="2000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nb-NO" sz="1800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Informasjon om videregående opplæring, tester, yrker </a:t>
            </a:r>
            <a:r>
              <a:rPr lang="nb-NO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m.m</a:t>
            </a:r>
            <a:br>
              <a:rPr lang="nb-NO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b-NO" sz="18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nb-NO" sz="2000" b="1" i="1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Utdanning.no: </a:t>
            </a:r>
            <a:r>
              <a:rPr lang="nb-NO" sz="2000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https://utdanning.no/</a:t>
            </a:r>
            <a:r>
              <a:rPr lang="nb-NO" sz="2000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nb-NO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Finn din utdanning, utdanning i forsvaret, generell eller spesiell studiekompetanse, landsomfattende linjer, karriereplanlegger, jobbkompass  </a:t>
            </a:r>
            <a:r>
              <a:rPr lang="nb-NO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m.m</a:t>
            </a:r>
            <a:br>
              <a:rPr lang="nb-NO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b-NO" sz="18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nb-NO" sz="2000" b="1" i="1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Kristiansund </a:t>
            </a:r>
            <a:r>
              <a:rPr lang="nb-NO" sz="2000" b="1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vgs</a:t>
            </a:r>
            <a:r>
              <a:rPr lang="nb-NO" sz="2000" b="1" i="1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nb-NO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http://www.krsund.vgs.no/Kristiansund-VGS/Forsiden</a:t>
            </a:r>
            <a:r>
              <a:rPr lang="nb-NO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nb-NO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b-NO" sz="18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nb-NO" sz="2000" b="1" i="1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Atlanten </a:t>
            </a:r>
            <a:r>
              <a:rPr lang="nb-NO" sz="2000" b="1" i="1" dirty="0" err="1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vgs</a:t>
            </a:r>
            <a:r>
              <a:rPr lang="nb-NO" sz="2000" b="1" i="1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nb-NO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http://www.atlanten.vgs.no/Atlanten-VGS/Forsiden</a:t>
            </a:r>
            <a:r>
              <a:rPr lang="nb-NO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endParaRPr lang="nb-NO" sz="18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nb-NO" sz="18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nb-NO" sz="1800" i="1" dirty="0">
              <a:solidFill>
                <a:schemeClr val="accent6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nb-NO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av">
  <a:themeElements>
    <a:clrScheme name="Egendefinert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000099"/>
      </a:hlink>
      <a:folHlink>
        <a:srgbClr val="000099"/>
      </a:folHlink>
    </a:clrScheme>
    <a:fontScheme name="Hav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40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40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lnDef>
  </a:objectDefaults>
  <a:extraClrSchemeLst>
    <a:extraClrScheme>
      <a:clrScheme name="Hav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v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v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v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v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v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v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v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52F29FC19073C4B80F70C0D5538C7AB" ma:contentTypeVersion="10" ma:contentTypeDescription="Opprett et nytt dokument." ma:contentTypeScope="" ma:versionID="5bf8cac36adab6baedf213d61ccd1047">
  <xsd:schema xmlns:xsd="http://www.w3.org/2001/XMLSchema" xmlns:xs="http://www.w3.org/2001/XMLSchema" xmlns:p="http://schemas.microsoft.com/office/2006/metadata/properties" xmlns:ns3="1cf40854-a8ce-4ded-a957-59ce9a3395e7" xmlns:ns4="0cfa9ee2-594c-40d3-a01a-69ea415386ca" targetNamespace="http://schemas.microsoft.com/office/2006/metadata/properties" ma:root="true" ma:fieldsID="37ec1ea4d21a473cc107b287e1adba94" ns3:_="" ns4:_="">
    <xsd:import namespace="1cf40854-a8ce-4ded-a957-59ce9a3395e7"/>
    <xsd:import namespace="0cfa9ee2-594c-40d3-a01a-69ea415386c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Location" minOccurs="0"/>
                <xsd:element ref="ns4:MediaServiceAutoTags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f40854-a8ce-4ded-a957-59ce9a3395e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for deling av tips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fa9ee2-594c-40d3-a01a-69ea415386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D43746-9AFB-4717-BDBB-6888F7F116D6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0cfa9ee2-594c-40d3-a01a-69ea415386ca"/>
    <ds:schemaRef ds:uri="1cf40854-a8ce-4ded-a957-59ce9a3395e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35770B8-4AD7-430F-8DA3-5030978560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075940-38F5-4235-A95F-49D6E87809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f40854-a8ce-4ded-a957-59ce9a3395e7"/>
    <ds:schemaRef ds:uri="0cfa9ee2-594c-40d3-a01a-69ea415386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TM03457496[[fn=Parallakse]]</Template>
  <TotalTime>17053</TotalTime>
  <Words>264</Words>
  <Application>Microsoft Office PowerPoint</Application>
  <PresentationFormat>Skjermfremvisning (4:3)</PresentationFormat>
  <Paragraphs>74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5" baseType="lpstr">
      <vt:lpstr>Arial</vt:lpstr>
      <vt:lpstr>Calibri</vt:lpstr>
      <vt:lpstr>Courier New</vt:lpstr>
      <vt:lpstr>Tahoma</vt:lpstr>
      <vt:lpstr>Wingdings</vt:lpstr>
      <vt:lpstr>Hav</vt:lpstr>
      <vt:lpstr> </vt:lpstr>
      <vt:lpstr> </vt:lpstr>
      <vt:lpstr>MinID / BankID</vt:lpstr>
      <vt:lpstr>PowerPoint-presentasjon</vt:lpstr>
      <vt:lpstr>PowerPoint-presentasjon</vt:lpstr>
      <vt:lpstr> </vt:lpstr>
      <vt:lpstr>Uke 40 torsdag: Utdanningsmesse</vt:lpstr>
      <vt:lpstr>Uke 46 – 47 Hospiteringsdagene</vt:lpstr>
      <vt:lpstr>Nettsteder med informasjon om VGS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Marianne Selen</dc:creator>
  <cp:lastModifiedBy>Bjørn Sørli</cp:lastModifiedBy>
  <cp:revision>178</cp:revision>
  <cp:lastPrinted>1601-01-01T00:00:00Z</cp:lastPrinted>
  <dcterms:created xsi:type="dcterms:W3CDTF">1601-01-01T00:00:00Z</dcterms:created>
  <dcterms:modified xsi:type="dcterms:W3CDTF">2019-09-02T09:49:40Z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ContentTypeId">
    <vt:lpwstr>0x010100052F29FC19073C4B80F70C0D5538C7AB</vt:lpwstr>
  </property>
</Properties>
</file>